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84" r:id="rId2"/>
  </p:sldMasterIdLst>
  <p:notesMasterIdLst>
    <p:notesMasterId r:id="rId27"/>
  </p:notesMasterIdLst>
  <p:handoutMasterIdLst>
    <p:handoutMasterId r:id="rId28"/>
  </p:handoutMasterIdLst>
  <p:sldIdLst>
    <p:sldId id="257" r:id="rId3"/>
    <p:sldId id="296" r:id="rId4"/>
    <p:sldId id="258" r:id="rId5"/>
    <p:sldId id="289" r:id="rId6"/>
    <p:sldId id="302" r:id="rId7"/>
    <p:sldId id="303" r:id="rId8"/>
    <p:sldId id="304" r:id="rId9"/>
    <p:sldId id="262" r:id="rId10"/>
    <p:sldId id="260" r:id="rId11"/>
    <p:sldId id="309" r:id="rId12"/>
    <p:sldId id="310" r:id="rId13"/>
    <p:sldId id="305" r:id="rId14"/>
    <p:sldId id="312" r:id="rId15"/>
    <p:sldId id="313" r:id="rId16"/>
    <p:sldId id="314" r:id="rId17"/>
    <p:sldId id="315" r:id="rId18"/>
    <p:sldId id="316" r:id="rId19"/>
    <p:sldId id="311" r:id="rId20"/>
    <p:sldId id="318" r:id="rId21"/>
    <p:sldId id="319" r:id="rId22"/>
    <p:sldId id="317" r:id="rId23"/>
    <p:sldId id="320" r:id="rId24"/>
    <p:sldId id="308"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4495"/>
    <a:srgbClr val="00D2AB"/>
    <a:srgbClr val="00D8E2"/>
    <a:srgbClr val="00AAE2"/>
    <a:srgbClr val="0082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22"/>
    <p:restoredTop sz="65096" autoAdjust="0"/>
  </p:normalViewPr>
  <p:slideViewPr>
    <p:cSldViewPr snapToGrid="0" snapToObjects="1">
      <p:cViewPr varScale="1">
        <p:scale>
          <a:sx n="61" d="100"/>
          <a:sy n="61" d="100"/>
        </p:scale>
        <p:origin x="2304" y="20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8FEB4-EF8B-7F4A-9AAD-FCA470B0D3E5}" type="doc">
      <dgm:prSet loTypeId="urn:microsoft.com/office/officeart/2005/8/layout/process1" loCatId="" qsTypeId="urn:microsoft.com/office/officeart/2005/8/quickstyle/simple4" qsCatId="simple" csTypeId="urn:microsoft.com/office/officeart/2005/8/colors/accent1_2" csCatId="accent1" phldr="1"/>
      <dgm:spPr/>
    </dgm:pt>
    <dgm:pt modelId="{CEBE6A63-32D7-DA4D-A27F-F9738CE0935F}">
      <dgm:prSet phldrT="[Text]"/>
      <dgm:spPr>
        <a:solidFill>
          <a:srgbClr val="094495"/>
        </a:solidFill>
      </dgm:spPr>
      <dgm:t>
        <a:bodyPr/>
        <a:lstStyle/>
        <a:p>
          <a:r>
            <a:rPr lang="en-US"/>
            <a:t>CO receives proposals</a:t>
          </a:r>
          <a:endParaRPr lang="en-US" dirty="0"/>
        </a:p>
      </dgm:t>
    </dgm:pt>
    <dgm:pt modelId="{EE4EB095-867A-EC4D-AEB4-FEAFEDF5AFBB}" type="parTrans" cxnId="{7E1408E5-428A-F241-9A28-6901CC4AB20E}">
      <dgm:prSet/>
      <dgm:spPr/>
      <dgm:t>
        <a:bodyPr/>
        <a:lstStyle/>
        <a:p>
          <a:endParaRPr lang="en-US"/>
        </a:p>
      </dgm:t>
    </dgm:pt>
    <dgm:pt modelId="{6E46354B-8A78-9144-AC7C-9AE1934DA809}" type="sibTrans" cxnId="{7E1408E5-428A-F241-9A28-6901CC4AB20E}">
      <dgm:prSet/>
      <dgm:spPr/>
      <dgm:t>
        <a:bodyPr/>
        <a:lstStyle/>
        <a:p>
          <a:endParaRPr lang="en-US"/>
        </a:p>
      </dgm:t>
    </dgm:pt>
    <dgm:pt modelId="{27916DE7-EB26-B24E-B000-11839EB57379}">
      <dgm:prSet phldrT="[Text]"/>
      <dgm:spPr>
        <a:solidFill>
          <a:srgbClr val="094495"/>
        </a:solidFill>
      </dgm:spPr>
      <dgm:t>
        <a:bodyPr/>
        <a:lstStyle/>
        <a:p>
          <a:r>
            <a:rPr lang="en-US" dirty="0"/>
            <a:t>Technical evaluation</a:t>
          </a:r>
        </a:p>
      </dgm:t>
    </dgm:pt>
    <dgm:pt modelId="{506DF564-991C-C340-B37D-7CFBA0CC6D38}" type="parTrans" cxnId="{525303F3-419F-D14C-A020-64B163C18164}">
      <dgm:prSet/>
      <dgm:spPr/>
      <dgm:t>
        <a:bodyPr/>
        <a:lstStyle/>
        <a:p>
          <a:endParaRPr lang="en-US"/>
        </a:p>
      </dgm:t>
    </dgm:pt>
    <dgm:pt modelId="{53E88BE5-82CD-1747-8DBB-6FE0B8DE2443}" type="sibTrans" cxnId="{525303F3-419F-D14C-A020-64B163C18164}">
      <dgm:prSet/>
      <dgm:spPr/>
      <dgm:t>
        <a:bodyPr/>
        <a:lstStyle/>
        <a:p>
          <a:endParaRPr lang="en-US"/>
        </a:p>
      </dgm:t>
    </dgm:pt>
    <dgm:pt modelId="{987699D1-60FD-3D48-88AB-1DD60F765653}">
      <dgm:prSet phldrT="[Text]"/>
      <dgm:spPr>
        <a:solidFill>
          <a:srgbClr val="094495"/>
        </a:solidFill>
      </dgm:spPr>
      <dgm:t>
        <a:bodyPr/>
        <a:lstStyle/>
        <a:p>
          <a:r>
            <a:rPr lang="en-US" dirty="0"/>
            <a:t>Past Performance may be considered only on previous </a:t>
          </a:r>
          <a:r>
            <a:rPr lang="en-US" dirty="0" err="1"/>
            <a:t>ProTech</a:t>
          </a:r>
          <a:r>
            <a:rPr lang="en-US" dirty="0"/>
            <a:t> TOs </a:t>
          </a:r>
        </a:p>
      </dgm:t>
    </dgm:pt>
    <dgm:pt modelId="{B274812A-7593-C24F-AE72-509186D7DB98}" type="parTrans" cxnId="{4E96C2FC-C7FC-2445-9DAC-46A0596462A3}">
      <dgm:prSet/>
      <dgm:spPr/>
      <dgm:t>
        <a:bodyPr/>
        <a:lstStyle/>
        <a:p>
          <a:endParaRPr lang="en-US"/>
        </a:p>
      </dgm:t>
    </dgm:pt>
    <dgm:pt modelId="{DA22AACA-220A-E540-9160-25A8E1DE591C}" type="sibTrans" cxnId="{4E96C2FC-C7FC-2445-9DAC-46A0596462A3}">
      <dgm:prSet/>
      <dgm:spPr/>
      <dgm:t>
        <a:bodyPr/>
        <a:lstStyle/>
        <a:p>
          <a:endParaRPr lang="en-US"/>
        </a:p>
      </dgm:t>
    </dgm:pt>
    <dgm:pt modelId="{BD905257-D909-6149-9C58-435BA9373202}">
      <dgm:prSet/>
      <dgm:spPr>
        <a:solidFill>
          <a:srgbClr val="094495"/>
        </a:solidFill>
      </dgm:spPr>
      <dgm:t>
        <a:bodyPr/>
        <a:lstStyle/>
        <a:p>
          <a:r>
            <a:rPr lang="en-US" dirty="0"/>
            <a:t>Exchanges, if necessary</a:t>
          </a:r>
        </a:p>
      </dgm:t>
    </dgm:pt>
    <dgm:pt modelId="{C106CDE6-EDDA-6945-A18A-54BC855B1610}" type="parTrans" cxnId="{AA683F14-A827-F14D-9A20-6DADC23FF9DF}">
      <dgm:prSet/>
      <dgm:spPr/>
      <dgm:t>
        <a:bodyPr/>
        <a:lstStyle/>
        <a:p>
          <a:endParaRPr lang="en-US"/>
        </a:p>
      </dgm:t>
    </dgm:pt>
    <dgm:pt modelId="{BD926D55-73F6-AA4C-8326-C7828404EF7D}" type="sibTrans" cxnId="{AA683F14-A827-F14D-9A20-6DADC23FF9DF}">
      <dgm:prSet/>
      <dgm:spPr/>
      <dgm:t>
        <a:bodyPr/>
        <a:lstStyle/>
        <a:p>
          <a:endParaRPr lang="en-US"/>
        </a:p>
      </dgm:t>
    </dgm:pt>
    <dgm:pt modelId="{83EEAC72-22B8-0840-A7F0-41A6099F5ADA}">
      <dgm:prSet/>
      <dgm:spPr>
        <a:solidFill>
          <a:srgbClr val="094495"/>
        </a:solidFill>
      </dgm:spPr>
      <dgm:t>
        <a:bodyPr/>
        <a:lstStyle/>
        <a:p>
          <a:r>
            <a:rPr lang="en-US" dirty="0"/>
            <a:t>CO determines price fair and reasonable</a:t>
          </a:r>
        </a:p>
      </dgm:t>
    </dgm:pt>
    <dgm:pt modelId="{9A3AADE8-4045-324F-9FDD-8803EE21C874}" type="parTrans" cxnId="{0D17A2C0-CB97-A84C-AAAA-9EA9AD733145}">
      <dgm:prSet/>
      <dgm:spPr/>
      <dgm:t>
        <a:bodyPr/>
        <a:lstStyle/>
        <a:p>
          <a:endParaRPr lang="en-US"/>
        </a:p>
      </dgm:t>
    </dgm:pt>
    <dgm:pt modelId="{24345BE2-B5BA-4540-8A2A-5E134C888849}" type="sibTrans" cxnId="{0D17A2C0-CB97-A84C-AAAA-9EA9AD733145}">
      <dgm:prSet/>
      <dgm:spPr/>
      <dgm:t>
        <a:bodyPr/>
        <a:lstStyle/>
        <a:p>
          <a:endParaRPr lang="en-US"/>
        </a:p>
      </dgm:t>
    </dgm:pt>
    <dgm:pt modelId="{C658F7E6-B1ED-7D42-A130-2129D50DDE44}">
      <dgm:prSet/>
      <dgm:spPr>
        <a:solidFill>
          <a:srgbClr val="094495"/>
        </a:solidFill>
      </dgm:spPr>
      <dgm:t>
        <a:bodyPr/>
        <a:lstStyle/>
        <a:p>
          <a:r>
            <a:rPr lang="en-US"/>
            <a:t>Formal evaluation plans or scoring </a:t>
          </a:r>
          <a:r>
            <a:rPr lang="en-US" b="1"/>
            <a:t>not required </a:t>
          </a:r>
          <a:endParaRPr lang="en-US" b="1" dirty="0"/>
        </a:p>
      </dgm:t>
    </dgm:pt>
    <dgm:pt modelId="{F601BE63-911F-AB4E-AE12-BE124A5C71BE}" type="parTrans" cxnId="{29FF0333-AFC8-224C-9BB8-CB2BF5ED1415}">
      <dgm:prSet/>
      <dgm:spPr/>
      <dgm:t>
        <a:bodyPr/>
        <a:lstStyle/>
        <a:p>
          <a:endParaRPr lang="en-US"/>
        </a:p>
      </dgm:t>
    </dgm:pt>
    <dgm:pt modelId="{BCC974AF-CE75-AE46-BF80-18E2818D54C3}" type="sibTrans" cxnId="{29FF0333-AFC8-224C-9BB8-CB2BF5ED1415}">
      <dgm:prSet/>
      <dgm:spPr/>
      <dgm:t>
        <a:bodyPr/>
        <a:lstStyle/>
        <a:p>
          <a:endParaRPr lang="en-US"/>
        </a:p>
      </dgm:t>
    </dgm:pt>
    <dgm:pt modelId="{C8B97A7F-9FAE-F041-9562-8DCD123BB53E}" type="pres">
      <dgm:prSet presAssocID="{0858FEB4-EF8B-7F4A-9AAD-FCA470B0D3E5}" presName="Name0" presStyleCnt="0">
        <dgm:presLayoutVars>
          <dgm:dir/>
          <dgm:resizeHandles val="exact"/>
        </dgm:presLayoutVars>
      </dgm:prSet>
      <dgm:spPr/>
    </dgm:pt>
    <dgm:pt modelId="{237114AC-5A29-034A-B376-4CE4C37FE153}" type="pres">
      <dgm:prSet presAssocID="{CEBE6A63-32D7-DA4D-A27F-F9738CE0935F}" presName="node" presStyleLbl="node1" presStyleIdx="0" presStyleCnt="5">
        <dgm:presLayoutVars>
          <dgm:bulletEnabled val="1"/>
        </dgm:presLayoutVars>
      </dgm:prSet>
      <dgm:spPr/>
    </dgm:pt>
    <dgm:pt modelId="{47E50662-657A-744C-9140-A5037C1DEC7A}" type="pres">
      <dgm:prSet presAssocID="{6E46354B-8A78-9144-AC7C-9AE1934DA809}" presName="sibTrans" presStyleLbl="sibTrans2D1" presStyleIdx="0" presStyleCnt="4"/>
      <dgm:spPr/>
    </dgm:pt>
    <dgm:pt modelId="{29BE2E66-9FEF-F04D-A328-3D2B6349CF6E}" type="pres">
      <dgm:prSet presAssocID="{6E46354B-8A78-9144-AC7C-9AE1934DA809}" presName="connectorText" presStyleLbl="sibTrans2D1" presStyleIdx="0" presStyleCnt="4"/>
      <dgm:spPr/>
    </dgm:pt>
    <dgm:pt modelId="{1050E074-95F5-F54C-A50F-33248991AF72}" type="pres">
      <dgm:prSet presAssocID="{C658F7E6-B1ED-7D42-A130-2129D50DDE44}" presName="node" presStyleLbl="node1" presStyleIdx="1" presStyleCnt="5">
        <dgm:presLayoutVars>
          <dgm:bulletEnabled val="1"/>
        </dgm:presLayoutVars>
      </dgm:prSet>
      <dgm:spPr/>
    </dgm:pt>
    <dgm:pt modelId="{D99E00E8-A91A-7D46-8845-071E54000401}" type="pres">
      <dgm:prSet presAssocID="{BCC974AF-CE75-AE46-BF80-18E2818D54C3}" presName="sibTrans" presStyleLbl="sibTrans2D1" presStyleIdx="1" presStyleCnt="4"/>
      <dgm:spPr/>
    </dgm:pt>
    <dgm:pt modelId="{D1FE9080-363D-3F4F-98D2-593E2C318A4C}" type="pres">
      <dgm:prSet presAssocID="{BCC974AF-CE75-AE46-BF80-18E2818D54C3}" presName="connectorText" presStyleLbl="sibTrans2D1" presStyleIdx="1" presStyleCnt="4"/>
      <dgm:spPr/>
    </dgm:pt>
    <dgm:pt modelId="{E99760D5-E6A8-F141-936D-374EE1FFA487}" type="pres">
      <dgm:prSet presAssocID="{27916DE7-EB26-B24E-B000-11839EB57379}" presName="node" presStyleLbl="node1" presStyleIdx="2" presStyleCnt="5">
        <dgm:presLayoutVars>
          <dgm:bulletEnabled val="1"/>
        </dgm:presLayoutVars>
      </dgm:prSet>
      <dgm:spPr/>
    </dgm:pt>
    <dgm:pt modelId="{6176AD8F-04E4-8048-98EC-641FEDC2323B}" type="pres">
      <dgm:prSet presAssocID="{53E88BE5-82CD-1747-8DBB-6FE0B8DE2443}" presName="sibTrans" presStyleLbl="sibTrans2D1" presStyleIdx="2" presStyleCnt="4"/>
      <dgm:spPr/>
    </dgm:pt>
    <dgm:pt modelId="{1524BCEF-8431-2747-8438-5CB227C1A808}" type="pres">
      <dgm:prSet presAssocID="{53E88BE5-82CD-1747-8DBB-6FE0B8DE2443}" presName="connectorText" presStyleLbl="sibTrans2D1" presStyleIdx="2" presStyleCnt="4"/>
      <dgm:spPr/>
    </dgm:pt>
    <dgm:pt modelId="{1DC47EBA-AF33-BB46-8E87-9F42212857EE}" type="pres">
      <dgm:prSet presAssocID="{BD905257-D909-6149-9C58-435BA9373202}" presName="node" presStyleLbl="node1" presStyleIdx="3" presStyleCnt="5">
        <dgm:presLayoutVars>
          <dgm:bulletEnabled val="1"/>
        </dgm:presLayoutVars>
      </dgm:prSet>
      <dgm:spPr/>
    </dgm:pt>
    <dgm:pt modelId="{FCFE923B-6646-3142-9ADA-B59FA3333983}" type="pres">
      <dgm:prSet presAssocID="{BD926D55-73F6-AA4C-8326-C7828404EF7D}" presName="sibTrans" presStyleLbl="sibTrans2D1" presStyleIdx="3" presStyleCnt="4"/>
      <dgm:spPr/>
    </dgm:pt>
    <dgm:pt modelId="{1A0F4211-3AE5-694E-9CF6-E732D4A6627A}" type="pres">
      <dgm:prSet presAssocID="{BD926D55-73F6-AA4C-8326-C7828404EF7D}" presName="connectorText" presStyleLbl="sibTrans2D1" presStyleIdx="3" presStyleCnt="4"/>
      <dgm:spPr/>
    </dgm:pt>
    <dgm:pt modelId="{12194220-38AD-1244-A2A0-337AE30815E6}" type="pres">
      <dgm:prSet presAssocID="{83EEAC72-22B8-0840-A7F0-41A6099F5ADA}" presName="node" presStyleLbl="node1" presStyleIdx="4" presStyleCnt="5">
        <dgm:presLayoutVars>
          <dgm:bulletEnabled val="1"/>
        </dgm:presLayoutVars>
      </dgm:prSet>
      <dgm:spPr/>
    </dgm:pt>
  </dgm:ptLst>
  <dgm:cxnLst>
    <dgm:cxn modelId="{69BAD306-550B-FE43-885F-DE54B0D01616}" type="presOf" srcId="{BD905257-D909-6149-9C58-435BA9373202}" destId="{1DC47EBA-AF33-BB46-8E87-9F42212857EE}" srcOrd="0" destOrd="0" presId="urn:microsoft.com/office/officeart/2005/8/layout/process1"/>
    <dgm:cxn modelId="{AA683F14-A827-F14D-9A20-6DADC23FF9DF}" srcId="{0858FEB4-EF8B-7F4A-9AAD-FCA470B0D3E5}" destId="{BD905257-D909-6149-9C58-435BA9373202}" srcOrd="3" destOrd="0" parTransId="{C106CDE6-EDDA-6945-A18A-54BC855B1610}" sibTransId="{BD926D55-73F6-AA4C-8326-C7828404EF7D}"/>
    <dgm:cxn modelId="{29FF0333-AFC8-224C-9BB8-CB2BF5ED1415}" srcId="{0858FEB4-EF8B-7F4A-9AAD-FCA470B0D3E5}" destId="{C658F7E6-B1ED-7D42-A130-2129D50DDE44}" srcOrd="1" destOrd="0" parTransId="{F601BE63-911F-AB4E-AE12-BE124A5C71BE}" sibTransId="{BCC974AF-CE75-AE46-BF80-18E2818D54C3}"/>
    <dgm:cxn modelId="{86CFB24E-9476-F945-AF57-08AE511A1E87}" type="presOf" srcId="{27916DE7-EB26-B24E-B000-11839EB57379}" destId="{E99760D5-E6A8-F141-936D-374EE1FFA487}" srcOrd="0" destOrd="0" presId="urn:microsoft.com/office/officeart/2005/8/layout/process1"/>
    <dgm:cxn modelId="{0D77AB55-DBA4-5842-B541-F5A6310BB640}" type="presOf" srcId="{0858FEB4-EF8B-7F4A-9AAD-FCA470B0D3E5}" destId="{C8B97A7F-9FAE-F041-9562-8DCD123BB53E}" srcOrd="0" destOrd="0" presId="urn:microsoft.com/office/officeart/2005/8/layout/process1"/>
    <dgm:cxn modelId="{2CE2CD63-7A09-5F4E-A4E0-1A6FF88CB309}" type="presOf" srcId="{BCC974AF-CE75-AE46-BF80-18E2818D54C3}" destId="{D99E00E8-A91A-7D46-8845-071E54000401}" srcOrd="0" destOrd="0" presId="urn:microsoft.com/office/officeart/2005/8/layout/process1"/>
    <dgm:cxn modelId="{72188B64-EF1B-1F40-8677-564C4ABC7421}" type="presOf" srcId="{BCC974AF-CE75-AE46-BF80-18E2818D54C3}" destId="{D1FE9080-363D-3F4F-98D2-593E2C318A4C}" srcOrd="1" destOrd="0" presId="urn:microsoft.com/office/officeart/2005/8/layout/process1"/>
    <dgm:cxn modelId="{4BA89D79-A2AE-9148-B0D2-4E5187D3F950}" type="presOf" srcId="{C658F7E6-B1ED-7D42-A130-2129D50DDE44}" destId="{1050E074-95F5-F54C-A50F-33248991AF72}" srcOrd="0" destOrd="0" presId="urn:microsoft.com/office/officeart/2005/8/layout/process1"/>
    <dgm:cxn modelId="{3C11DA7E-D265-BB40-88ED-DD91CBDD0B4A}" type="presOf" srcId="{987699D1-60FD-3D48-88AB-1DD60F765653}" destId="{E99760D5-E6A8-F141-936D-374EE1FFA487}" srcOrd="0" destOrd="1" presId="urn:microsoft.com/office/officeart/2005/8/layout/process1"/>
    <dgm:cxn modelId="{498DD085-1D80-1B4F-A65B-BF7B524CD0F9}" type="presOf" srcId="{53E88BE5-82CD-1747-8DBB-6FE0B8DE2443}" destId="{1524BCEF-8431-2747-8438-5CB227C1A808}" srcOrd="1" destOrd="0" presId="urn:microsoft.com/office/officeart/2005/8/layout/process1"/>
    <dgm:cxn modelId="{1A957C91-BA0F-2447-95FE-DDC23A5791F4}" type="presOf" srcId="{83EEAC72-22B8-0840-A7F0-41A6099F5ADA}" destId="{12194220-38AD-1244-A2A0-337AE30815E6}" srcOrd="0" destOrd="0" presId="urn:microsoft.com/office/officeart/2005/8/layout/process1"/>
    <dgm:cxn modelId="{3E33AB9A-BAC5-F245-AACF-EED50FA8952D}" type="presOf" srcId="{6E46354B-8A78-9144-AC7C-9AE1934DA809}" destId="{47E50662-657A-744C-9140-A5037C1DEC7A}" srcOrd="0" destOrd="0" presId="urn:microsoft.com/office/officeart/2005/8/layout/process1"/>
    <dgm:cxn modelId="{0D17A2C0-CB97-A84C-AAAA-9EA9AD733145}" srcId="{0858FEB4-EF8B-7F4A-9AAD-FCA470B0D3E5}" destId="{83EEAC72-22B8-0840-A7F0-41A6099F5ADA}" srcOrd="4" destOrd="0" parTransId="{9A3AADE8-4045-324F-9FDD-8803EE21C874}" sibTransId="{24345BE2-B5BA-4540-8A2A-5E134C888849}"/>
    <dgm:cxn modelId="{E41B6DC4-C0AC-9E43-9DF4-542D2E2C8683}" type="presOf" srcId="{6E46354B-8A78-9144-AC7C-9AE1934DA809}" destId="{29BE2E66-9FEF-F04D-A328-3D2B6349CF6E}" srcOrd="1" destOrd="0" presId="urn:microsoft.com/office/officeart/2005/8/layout/process1"/>
    <dgm:cxn modelId="{155B0AC5-4A48-F440-9651-CC84D3813E44}" type="presOf" srcId="{53E88BE5-82CD-1747-8DBB-6FE0B8DE2443}" destId="{6176AD8F-04E4-8048-98EC-641FEDC2323B}" srcOrd="0" destOrd="0" presId="urn:microsoft.com/office/officeart/2005/8/layout/process1"/>
    <dgm:cxn modelId="{7E1408E5-428A-F241-9A28-6901CC4AB20E}" srcId="{0858FEB4-EF8B-7F4A-9AAD-FCA470B0D3E5}" destId="{CEBE6A63-32D7-DA4D-A27F-F9738CE0935F}" srcOrd="0" destOrd="0" parTransId="{EE4EB095-867A-EC4D-AEB4-FEAFEDF5AFBB}" sibTransId="{6E46354B-8A78-9144-AC7C-9AE1934DA809}"/>
    <dgm:cxn modelId="{8CDAE9EA-1AE9-424B-B9B2-CE05840F95ED}" type="presOf" srcId="{BD926D55-73F6-AA4C-8326-C7828404EF7D}" destId="{FCFE923B-6646-3142-9ADA-B59FA3333983}" srcOrd="0" destOrd="0" presId="urn:microsoft.com/office/officeart/2005/8/layout/process1"/>
    <dgm:cxn modelId="{525303F3-419F-D14C-A020-64B163C18164}" srcId="{0858FEB4-EF8B-7F4A-9AAD-FCA470B0D3E5}" destId="{27916DE7-EB26-B24E-B000-11839EB57379}" srcOrd="2" destOrd="0" parTransId="{506DF564-991C-C340-B37D-7CFBA0CC6D38}" sibTransId="{53E88BE5-82CD-1747-8DBB-6FE0B8DE2443}"/>
    <dgm:cxn modelId="{83350BF8-80FC-7646-9E11-071607B83F13}" type="presOf" srcId="{CEBE6A63-32D7-DA4D-A27F-F9738CE0935F}" destId="{237114AC-5A29-034A-B376-4CE4C37FE153}" srcOrd="0" destOrd="0" presId="urn:microsoft.com/office/officeart/2005/8/layout/process1"/>
    <dgm:cxn modelId="{4E96C2FC-C7FC-2445-9DAC-46A0596462A3}" srcId="{27916DE7-EB26-B24E-B000-11839EB57379}" destId="{987699D1-60FD-3D48-88AB-1DD60F765653}" srcOrd="0" destOrd="0" parTransId="{B274812A-7593-C24F-AE72-509186D7DB98}" sibTransId="{DA22AACA-220A-E540-9160-25A8E1DE591C}"/>
    <dgm:cxn modelId="{0CF338FF-9DC6-AA4F-BD0B-2C6AA59F3D91}" type="presOf" srcId="{BD926D55-73F6-AA4C-8326-C7828404EF7D}" destId="{1A0F4211-3AE5-694E-9CF6-E732D4A6627A}" srcOrd="1" destOrd="0" presId="urn:microsoft.com/office/officeart/2005/8/layout/process1"/>
    <dgm:cxn modelId="{D82DE875-E550-724E-8E67-812C8905D7FA}" type="presParOf" srcId="{C8B97A7F-9FAE-F041-9562-8DCD123BB53E}" destId="{237114AC-5A29-034A-B376-4CE4C37FE153}" srcOrd="0" destOrd="0" presId="urn:microsoft.com/office/officeart/2005/8/layout/process1"/>
    <dgm:cxn modelId="{800C22E7-9E67-984C-9270-5705BBE85D18}" type="presParOf" srcId="{C8B97A7F-9FAE-F041-9562-8DCD123BB53E}" destId="{47E50662-657A-744C-9140-A5037C1DEC7A}" srcOrd="1" destOrd="0" presId="urn:microsoft.com/office/officeart/2005/8/layout/process1"/>
    <dgm:cxn modelId="{02F5732D-71A2-E142-A5E5-2129ABE83038}" type="presParOf" srcId="{47E50662-657A-744C-9140-A5037C1DEC7A}" destId="{29BE2E66-9FEF-F04D-A328-3D2B6349CF6E}" srcOrd="0" destOrd="0" presId="urn:microsoft.com/office/officeart/2005/8/layout/process1"/>
    <dgm:cxn modelId="{345C1785-FAF5-564F-8D62-90EB0BDE2DC1}" type="presParOf" srcId="{C8B97A7F-9FAE-F041-9562-8DCD123BB53E}" destId="{1050E074-95F5-F54C-A50F-33248991AF72}" srcOrd="2" destOrd="0" presId="urn:microsoft.com/office/officeart/2005/8/layout/process1"/>
    <dgm:cxn modelId="{9036BB26-0995-9F42-A4F2-95F4D888F5BE}" type="presParOf" srcId="{C8B97A7F-9FAE-F041-9562-8DCD123BB53E}" destId="{D99E00E8-A91A-7D46-8845-071E54000401}" srcOrd="3" destOrd="0" presId="urn:microsoft.com/office/officeart/2005/8/layout/process1"/>
    <dgm:cxn modelId="{CCDD9A74-7B30-B34C-998F-9C3484B28B69}" type="presParOf" srcId="{D99E00E8-A91A-7D46-8845-071E54000401}" destId="{D1FE9080-363D-3F4F-98D2-593E2C318A4C}" srcOrd="0" destOrd="0" presId="urn:microsoft.com/office/officeart/2005/8/layout/process1"/>
    <dgm:cxn modelId="{F5D4C5EA-D0F9-2849-8277-726CD098DF4D}" type="presParOf" srcId="{C8B97A7F-9FAE-F041-9562-8DCD123BB53E}" destId="{E99760D5-E6A8-F141-936D-374EE1FFA487}" srcOrd="4" destOrd="0" presId="urn:microsoft.com/office/officeart/2005/8/layout/process1"/>
    <dgm:cxn modelId="{D28C746A-AEE4-AD42-AA7A-4CFE3FBA6870}" type="presParOf" srcId="{C8B97A7F-9FAE-F041-9562-8DCD123BB53E}" destId="{6176AD8F-04E4-8048-98EC-641FEDC2323B}" srcOrd="5" destOrd="0" presId="urn:microsoft.com/office/officeart/2005/8/layout/process1"/>
    <dgm:cxn modelId="{36105126-24EC-F44E-88FB-7B039AD4A945}" type="presParOf" srcId="{6176AD8F-04E4-8048-98EC-641FEDC2323B}" destId="{1524BCEF-8431-2747-8438-5CB227C1A808}" srcOrd="0" destOrd="0" presId="urn:microsoft.com/office/officeart/2005/8/layout/process1"/>
    <dgm:cxn modelId="{FB58BBBB-232E-EE40-A73C-86253C44B007}" type="presParOf" srcId="{C8B97A7F-9FAE-F041-9562-8DCD123BB53E}" destId="{1DC47EBA-AF33-BB46-8E87-9F42212857EE}" srcOrd="6" destOrd="0" presId="urn:microsoft.com/office/officeart/2005/8/layout/process1"/>
    <dgm:cxn modelId="{3654CCCD-3D43-2F4F-8032-94A3E828D5D5}" type="presParOf" srcId="{C8B97A7F-9FAE-F041-9562-8DCD123BB53E}" destId="{FCFE923B-6646-3142-9ADA-B59FA3333983}" srcOrd="7" destOrd="0" presId="urn:microsoft.com/office/officeart/2005/8/layout/process1"/>
    <dgm:cxn modelId="{43E09A32-A92B-7D41-B3A0-89AEE0FE3905}" type="presParOf" srcId="{FCFE923B-6646-3142-9ADA-B59FA3333983}" destId="{1A0F4211-3AE5-694E-9CF6-E732D4A6627A}" srcOrd="0" destOrd="0" presId="urn:microsoft.com/office/officeart/2005/8/layout/process1"/>
    <dgm:cxn modelId="{00398FB0-28D3-154E-80FF-F7F734FD6D5D}" type="presParOf" srcId="{C8B97A7F-9FAE-F041-9562-8DCD123BB53E}" destId="{12194220-38AD-1244-A2A0-337AE30815E6}"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7114AC-5A29-034A-B376-4CE4C37FE153}">
      <dsp:nvSpPr>
        <dsp:cNvPr id="0" name=""/>
        <dsp:cNvSpPr/>
      </dsp:nvSpPr>
      <dsp:spPr>
        <a:xfrm>
          <a:off x="5854" y="1880185"/>
          <a:ext cx="1814785" cy="1658296"/>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CO receives proposals</a:t>
          </a:r>
          <a:endParaRPr lang="en-US" sz="1800" kern="1200" dirty="0"/>
        </a:p>
      </dsp:txBody>
      <dsp:txXfrm>
        <a:off x="54424" y="1928755"/>
        <a:ext cx="1717645" cy="1561156"/>
      </dsp:txXfrm>
    </dsp:sp>
    <dsp:sp modelId="{47E50662-657A-744C-9140-A5037C1DEC7A}">
      <dsp:nvSpPr>
        <dsp:cNvPr id="0" name=""/>
        <dsp:cNvSpPr/>
      </dsp:nvSpPr>
      <dsp:spPr>
        <a:xfrm>
          <a:off x="2002118" y="2484300"/>
          <a:ext cx="384734" cy="45006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002118" y="2574313"/>
        <a:ext cx="269314" cy="270040"/>
      </dsp:txXfrm>
    </dsp:sp>
    <dsp:sp modelId="{1050E074-95F5-F54C-A50F-33248991AF72}">
      <dsp:nvSpPr>
        <dsp:cNvPr id="0" name=""/>
        <dsp:cNvSpPr/>
      </dsp:nvSpPr>
      <dsp:spPr>
        <a:xfrm>
          <a:off x="2546554" y="1880185"/>
          <a:ext cx="1814785" cy="1658296"/>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Formal evaluation plans or scoring </a:t>
          </a:r>
          <a:r>
            <a:rPr lang="en-US" sz="1800" b="1" kern="1200"/>
            <a:t>not required </a:t>
          </a:r>
          <a:endParaRPr lang="en-US" sz="1800" b="1" kern="1200" dirty="0"/>
        </a:p>
      </dsp:txBody>
      <dsp:txXfrm>
        <a:off x="2595124" y="1928755"/>
        <a:ext cx="1717645" cy="1561156"/>
      </dsp:txXfrm>
    </dsp:sp>
    <dsp:sp modelId="{D99E00E8-A91A-7D46-8845-071E54000401}">
      <dsp:nvSpPr>
        <dsp:cNvPr id="0" name=""/>
        <dsp:cNvSpPr/>
      </dsp:nvSpPr>
      <dsp:spPr>
        <a:xfrm>
          <a:off x="4542818" y="2484300"/>
          <a:ext cx="384734" cy="45006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542818" y="2574313"/>
        <a:ext cx="269314" cy="270040"/>
      </dsp:txXfrm>
    </dsp:sp>
    <dsp:sp modelId="{E99760D5-E6A8-F141-936D-374EE1FFA487}">
      <dsp:nvSpPr>
        <dsp:cNvPr id="0" name=""/>
        <dsp:cNvSpPr/>
      </dsp:nvSpPr>
      <dsp:spPr>
        <a:xfrm>
          <a:off x="5087254" y="1880185"/>
          <a:ext cx="1814785" cy="1658296"/>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Technical evaluation</a:t>
          </a:r>
        </a:p>
        <a:p>
          <a:pPr marL="114300" lvl="1" indent="-114300" algn="l" defTabSz="622300">
            <a:lnSpc>
              <a:spcPct val="90000"/>
            </a:lnSpc>
            <a:spcBef>
              <a:spcPct val="0"/>
            </a:spcBef>
            <a:spcAft>
              <a:spcPct val="15000"/>
            </a:spcAft>
            <a:buChar char="•"/>
          </a:pPr>
          <a:r>
            <a:rPr lang="en-US" sz="1400" kern="1200" dirty="0"/>
            <a:t>Past Performance may be considered only on previous </a:t>
          </a:r>
          <a:r>
            <a:rPr lang="en-US" sz="1400" kern="1200" dirty="0" err="1"/>
            <a:t>ProTech</a:t>
          </a:r>
          <a:r>
            <a:rPr lang="en-US" sz="1400" kern="1200" dirty="0"/>
            <a:t> TOs </a:t>
          </a:r>
        </a:p>
      </dsp:txBody>
      <dsp:txXfrm>
        <a:off x="5135824" y="1928755"/>
        <a:ext cx="1717645" cy="1561156"/>
      </dsp:txXfrm>
    </dsp:sp>
    <dsp:sp modelId="{6176AD8F-04E4-8048-98EC-641FEDC2323B}">
      <dsp:nvSpPr>
        <dsp:cNvPr id="0" name=""/>
        <dsp:cNvSpPr/>
      </dsp:nvSpPr>
      <dsp:spPr>
        <a:xfrm>
          <a:off x="7083519" y="2484300"/>
          <a:ext cx="384734" cy="45006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083519" y="2574313"/>
        <a:ext cx="269314" cy="270040"/>
      </dsp:txXfrm>
    </dsp:sp>
    <dsp:sp modelId="{1DC47EBA-AF33-BB46-8E87-9F42212857EE}">
      <dsp:nvSpPr>
        <dsp:cNvPr id="0" name=""/>
        <dsp:cNvSpPr/>
      </dsp:nvSpPr>
      <dsp:spPr>
        <a:xfrm>
          <a:off x="7627954" y="1880185"/>
          <a:ext cx="1814785" cy="1658296"/>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Exchanges, if necessary</a:t>
          </a:r>
        </a:p>
      </dsp:txBody>
      <dsp:txXfrm>
        <a:off x="7676524" y="1928755"/>
        <a:ext cx="1717645" cy="1561156"/>
      </dsp:txXfrm>
    </dsp:sp>
    <dsp:sp modelId="{FCFE923B-6646-3142-9ADA-B59FA3333983}">
      <dsp:nvSpPr>
        <dsp:cNvPr id="0" name=""/>
        <dsp:cNvSpPr/>
      </dsp:nvSpPr>
      <dsp:spPr>
        <a:xfrm>
          <a:off x="9624219" y="2484300"/>
          <a:ext cx="384734" cy="45006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9624219" y="2574313"/>
        <a:ext cx="269314" cy="270040"/>
      </dsp:txXfrm>
    </dsp:sp>
    <dsp:sp modelId="{12194220-38AD-1244-A2A0-337AE30815E6}">
      <dsp:nvSpPr>
        <dsp:cNvPr id="0" name=""/>
        <dsp:cNvSpPr/>
      </dsp:nvSpPr>
      <dsp:spPr>
        <a:xfrm>
          <a:off x="10168654" y="1880185"/>
          <a:ext cx="1814785" cy="1658296"/>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CO determines price fair and reasonable</a:t>
          </a:r>
        </a:p>
      </dsp:txBody>
      <dsp:txXfrm>
        <a:off x="10217224" y="1928755"/>
        <a:ext cx="1717645" cy="156115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acquisition.gov/sites/default/files/current/far/html/FARTOCP06.html#wp280339"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www.acquisition.gov/sites/default/files/current/far/html/Subpart%2036_6.html#wp1075548" TargetMode="External"/><Relationship Id="rId5" Type="http://schemas.openxmlformats.org/officeDocument/2006/relationships/hyperlink" Target="https://www.acquisition.gov/sites/default/files/current/far/html/FARTOCP38.html#wp223485" TargetMode="External"/><Relationship Id="rId4" Type="http://schemas.openxmlformats.org/officeDocument/2006/relationships/hyperlink" Target="https://www.acquisition.gov/sites/default/files/current/far/html/Subpart%208_4.html#wp1089480"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ago.noaa.gov/acquisition/docs/aa_16-05_noaa_ago_ombudsman_contracts_08.31.16.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acquisition.gov/sites/default/files/current/far/html/Subpart%2016_5.html#wp1095799"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acquisition.gov/sites/default/files/current/far/html/Subpart%2037_6.html#wp1074195" TargetMode="External"/><Relationship Id="rId4" Type="http://schemas.openxmlformats.org/officeDocument/2006/relationships/hyperlink" Target="https://www.acquisition.gov/sites/default/files/current/far/html/Subpart%2037_1.html#wp1082895"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16.500 Scope of subpart.</a:t>
            </a:r>
          </a:p>
          <a:p>
            <a:r>
              <a:rPr lang="en-US" dirty="0"/>
              <a:t>(a) This subpart prescribes policies and procedures for making awards of indefinite-delivery contracts and establishes a preference for making multiple awards of indefinite-quantity contracts.</a:t>
            </a:r>
          </a:p>
          <a:p>
            <a:r>
              <a:rPr lang="en-US" dirty="0"/>
              <a:t>(b) This subpart does not limit the use of other than competitive procedures authorized by </a:t>
            </a:r>
            <a:r>
              <a:rPr lang="en-US" dirty="0">
                <a:hlinkClick r:id="rId3"/>
              </a:rPr>
              <a:t>Part 6</a:t>
            </a:r>
            <a:r>
              <a:rPr lang="en-US" dirty="0"/>
              <a:t>. </a:t>
            </a:r>
          </a:p>
          <a:p>
            <a:r>
              <a:rPr lang="en-US" dirty="0"/>
              <a:t>(c) Nothing in this subpart restricts the authority of the General Services Administration (GSA) to enter into schedule, multiple award, or task or delivery order contracts under any other provision of law. Therefore, GSA regulations and the coverage for the Federal Supply Schedule program in </a:t>
            </a:r>
            <a:r>
              <a:rPr lang="en-US" dirty="0">
                <a:hlinkClick r:id="rId4"/>
              </a:rPr>
              <a:t>subpart 8.4</a:t>
            </a:r>
            <a:r>
              <a:rPr lang="en-US" dirty="0"/>
              <a:t> and </a:t>
            </a:r>
            <a:r>
              <a:rPr lang="en-US" dirty="0">
                <a:hlinkClick r:id="rId5"/>
              </a:rPr>
              <a:t>Part 38</a:t>
            </a:r>
            <a:r>
              <a:rPr lang="en-US" dirty="0"/>
              <a:t> take precedence over this subpart. </a:t>
            </a:r>
          </a:p>
          <a:p>
            <a:r>
              <a:rPr lang="en-US" dirty="0"/>
              <a:t>(d) The statutory multiple award preference implemented by this subpart does not apply to architect-engineer contracts subject to the procedures in </a:t>
            </a:r>
            <a:r>
              <a:rPr lang="en-US" dirty="0">
                <a:hlinkClick r:id="rId6"/>
              </a:rPr>
              <a:t>subpart 36.6</a:t>
            </a:r>
            <a:r>
              <a:rPr lang="en-US" dirty="0"/>
              <a:t>. However, agencies are not precluded from making multiple awards for architect-engineer services using the procedures in this subpart, provided the selection of contractors and placement of orders are consistent with </a:t>
            </a:r>
            <a:r>
              <a:rPr lang="en-US" dirty="0">
                <a:hlinkClick r:id="rId6"/>
              </a:rPr>
              <a:t>subpart 36.6</a:t>
            </a:r>
            <a:r>
              <a:rPr lang="en-US" dirty="0"/>
              <a: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194438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source selections should ensure that the Government selects the offeror proposing the best value to the Government.  BEST VALUE can be determined by using one of two processes:  </a:t>
            </a:r>
          </a:p>
          <a:p>
            <a:endParaRPr lang="en-US" dirty="0"/>
          </a:p>
          <a:p>
            <a:pPr lvl="1"/>
            <a:r>
              <a:rPr lang="en-US" dirty="0"/>
              <a:t>(1) “tradeoff” - In essence this means that the Government will evaluate both technical and price/cost factors as well as past performance and will award to the offeror whose proposal offers the best value to the government, considering trade-offs between price/cost and other factors; or </a:t>
            </a:r>
          </a:p>
          <a:p>
            <a:pPr lvl="1"/>
            <a:endParaRPr lang="en-US" dirty="0"/>
          </a:p>
          <a:p>
            <a:pPr lvl="1"/>
            <a:r>
              <a:rPr lang="en-US" dirty="0"/>
              <a:t>2) “lowest price, technically acceptable” (LPTA) - The evaluation factors and significant sub-factors that establish the requirements of acceptability shall be set forth in the solicitation.  The solicitation shall specify that award will be made on the basis of the lowest evaluated price of proposals meeting or exceeding the acceptability standards for non-cost factors (See FAR 15.101-2(b)(1))  </a:t>
            </a:r>
            <a:r>
              <a:rPr lang="en-US" u="sng" dirty="0"/>
              <a:t>This method does not allow for trade-offs between price/cost and technical factors</a:t>
            </a:r>
            <a:r>
              <a:rPr lang="en-US" dirty="0"/>
              <a:t>. </a:t>
            </a:r>
          </a:p>
          <a:p>
            <a:endParaRPr lang="en-US" dirty="0"/>
          </a:p>
          <a:p>
            <a:r>
              <a:rPr lang="en-US" dirty="0"/>
              <a:t> Whether based on the “tradeoff” or “lowest price, technically acceptable” method, successful proposal evaluation depends. appropriate, well-defined evaluation criteria; and evaluation rating standards that are understood and applied consistently among evaluators and among all proposals being evaluated</a:t>
            </a:r>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235791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lists the most common evaluation factors used during source selections.  The relative importance of these factors must be stated in the solicitation.</a:t>
            </a:r>
          </a:p>
          <a:p>
            <a:endParaRPr lang="en-US" dirty="0"/>
          </a:p>
          <a:p>
            <a:r>
              <a:rPr lang="en-US" dirty="0"/>
              <a:t>For Technical and Management you can either prioritize and evaluate them separately, or combine them into a single factor (Technical/Management). Not all factors are required for the evaluation process; however, Cost/Price must always be considered. </a:t>
            </a:r>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1861878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1611340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2076397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202130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1638439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extent of the past performance evaluation is determined by the complexity of the requirement. When necessary, the evaluation of past performance will assess the confidence in the offeror’s ability to successfully accomplish the proposed effort based on the offeror’s demonstrated present and past work record.  More recent and more relevant past performance usually has a greater impact in the confidence assessment than less recent and less relevant performance. </a:t>
            </a:r>
          </a:p>
          <a:p>
            <a:endParaRPr lang="en-US" dirty="0"/>
          </a:p>
          <a:p>
            <a:r>
              <a:rPr lang="en-US" dirty="0"/>
              <a:t>For simple requirements, past performance evaluations may be performed by the CO with input by the client activity’s technical office.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1230699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1294699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Security Factor is often evaluated as Pass or Fail, but it is not required. If the offeror does not receive a Pass in the Security portion of its proposal, the proposal will not be evaluated further.</a:t>
            </a:r>
          </a:p>
          <a:p>
            <a:endParaRPr lang="en-US" dirty="0"/>
          </a:p>
          <a:p>
            <a:r>
              <a:rPr lang="en-US" dirty="0"/>
              <a:t>If Security is not pass/fail and will be an independent evaluation factor, then provide the security criteria to be used, including the ranking factors should be provided by the client.  </a:t>
            </a:r>
          </a:p>
          <a:p>
            <a:r>
              <a:rPr lang="en-US" dirty="0"/>
              <a:t>Examples include:  Did the vendor clearly demonstrate the ability to provide cleared personnel.  What time frame is proposed? Are key personnel identified in the proposal that are eligible for SCI access in the time required?  How thorough is their strategy for (or have they demonstrated experience in) placing people in a hazardous area of operations?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255136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1739302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16.502 Definite-quantity contracts.</a:t>
            </a:r>
          </a:p>
          <a:p>
            <a:r>
              <a:rPr lang="en-US" dirty="0"/>
              <a:t>(a) Description. A definite-quantity contract provides for delivery of a definite quantity of specific supplies or services for a fixed period, with deliveries or performance to be scheduled at designated locations upon order.</a:t>
            </a:r>
          </a:p>
          <a:p>
            <a:endParaRPr lang="en-US" dirty="0"/>
          </a:p>
          <a:p>
            <a:r>
              <a:rPr lang="en-US" b="1" dirty="0"/>
              <a:t>16.503 Requirements contracts.</a:t>
            </a:r>
          </a:p>
          <a:p>
            <a:r>
              <a:rPr lang="en-US" dirty="0"/>
              <a:t>(a) Description. A requirements contract provides for filling all actual purchase requirements of designated Government activities for supplies or services during a specified contract period (from one contractor), with deliveries or performance to be scheduled by placing orders with the contractor. </a:t>
            </a:r>
          </a:p>
          <a:p>
            <a:endParaRPr lang="en-US" dirty="0"/>
          </a:p>
          <a:p>
            <a:r>
              <a:rPr lang="en-US" b="1" dirty="0"/>
              <a:t>16.504 Indefinite-quantity contracts.</a:t>
            </a:r>
          </a:p>
          <a:p>
            <a:r>
              <a:rPr lang="en-US" dirty="0"/>
              <a:t>(a) Description. An indefinite-quantity contract provides for an indefinite quantity, within stated limits, of supplies or services during a fixed period. The Government places orders for individual requirements. Quantity limits may be stated as number of units or as dollar values. </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884509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1720075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 will award TOs to the </a:t>
            </a:r>
            <a:r>
              <a:rPr lang="en-US" dirty="0" err="1"/>
              <a:t>ProTech</a:t>
            </a:r>
            <a:r>
              <a:rPr lang="en-US" dirty="0"/>
              <a:t> contractor whose proposal is the most advantageous to the Government based on an integrated assessment of evaluation criteria and will adhere to published ordering procedures (reference FAR 16.505 and terms of the </a:t>
            </a:r>
            <a:r>
              <a:rPr lang="en-US" dirty="0" err="1"/>
              <a:t>ProTech</a:t>
            </a:r>
            <a:r>
              <a:rPr lang="en-US" dirty="0"/>
              <a:t> contract)..  A copy of the award and any subsequent modifications shall be forwarded to </a:t>
            </a:r>
            <a:r>
              <a:rPr lang="en-US" err="1"/>
              <a:t>ProTech</a:t>
            </a:r>
            <a:r>
              <a:rPr lang="en-US"/>
              <a:t>.Services@</a:t>
            </a:r>
            <a:r>
              <a:rPr lang="en-US" dirty="0" err="1"/>
              <a:t>noaa.gov</a:t>
            </a:r>
            <a:r>
              <a:rPr lang="en-US" dirty="0"/>
              <a:t>. </a:t>
            </a:r>
          </a:p>
          <a:p>
            <a:endParaRPr lang="en-US" dirty="0"/>
          </a:p>
          <a:p>
            <a:r>
              <a:rPr lang="en-US" dirty="0"/>
              <a:t>After the TO is awarded, the CO shall issue notification, via email, to those offerors who did not receive the award to inform them of their non-selection.  If requested by the unsuccessful awardee(s), the CO will discuss with them the reasons for their non-selection.  The CO may only discuss the reasons for non-selection.  The CO may not discuss other contract holders’ proposals, compare contract holders’ proposals, or allow a non-selected contract holder access to the award decision documentation.  </a:t>
            </a:r>
          </a:p>
          <a:p>
            <a:endParaRPr lang="en-US" dirty="0"/>
          </a:p>
          <a:p>
            <a:r>
              <a:rPr lang="en-US" dirty="0"/>
              <a:t>In accordance with FAR 16.505(b)(6), for order exceeding $5.5 million, the CO shall follow procedures at FAR 15.503(b)(1) when providing post award notification and at FAR 15.506 when providing post award debriefing to unsuccessful awardees.</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138505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accordance with FAR 16.505(a)(7), no protest under FAR Subpart 33.1 is authorized in connection with CO decisions regarding fair opportunity or the issuance of a TO under this contract, except for a protest on the grounds that a TO increases the scope, period, or maximum value of the contract.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22</a:t>
            </a:fld>
            <a:endParaRPr lang="en-US"/>
          </a:p>
        </p:txBody>
      </p:sp>
    </p:spTree>
    <p:extLst>
      <p:ext uri="{BB962C8B-B14F-4D97-AF65-F5344CB8AC3E}">
        <p14:creationId xmlns:p14="http://schemas.microsoft.com/office/powerpoint/2010/main" val="799418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Before consulting with an ombudsman, interested parties must </a:t>
            </a:r>
            <a:r>
              <a:rPr lang="en-US" u="sng" dirty="0">
                <a:effectLst/>
              </a:rPr>
              <a:t>first address their concerns, issues, disagreements, and/or recommendations to the CO </a:t>
            </a:r>
            <a:r>
              <a:rPr lang="en-US" dirty="0">
                <a:effectLst/>
              </a:rPr>
              <a:t>for resolution. If resolution cannot be made by the CO, interested parties may contact the NOAA Ombudsman.</a:t>
            </a:r>
            <a:endParaRPr lang="en-US" dirty="0"/>
          </a:p>
          <a:p>
            <a:endParaRPr lang="en-US" dirty="0"/>
          </a:p>
          <a:p>
            <a:pPr marL="0" marR="0">
              <a:lnSpc>
                <a:spcPts val="1400"/>
              </a:lnSpc>
              <a:spcBef>
                <a:spcPts val="0"/>
              </a:spcBef>
              <a:spcAft>
                <a:spcPts val="800"/>
              </a:spcAft>
            </a:pPr>
            <a:r>
              <a:rPr lang="en-US" sz="1200" dirty="0">
                <a:solidFill>
                  <a:srgbClr val="000000"/>
                </a:solidFill>
                <a:effectLst/>
                <a:latin typeface="Arial" panose="020B0604020202020204" pitchFamily="34" charset="0"/>
                <a:ea typeface="Calibri" panose="020F0502020204030204" pitchFamily="34" charset="0"/>
              </a:rPr>
              <a:t>In accordance with FAR 16.505(b)(8), complaints related to matters affecting TO award may be directed to the designated NOAA AGO Ombudsman.  The NOAA Acquisition and Grants Office (AGO) Ombudsman has the responsibility to review contractor complaints and ensure that all contractors are afforded a fair opportunity to be considered for each TO, consistent with the ordering procedures in the contract.  The NOAA Ombudsman will review contractor complaints, and if any corrective action is needed, provide a written determination of such action to the TO CO.  Issues that cannot be resolved within NOAA shall be forwarded to the DOC Ombudsman for review and resolution. Also see </a:t>
            </a:r>
            <a:r>
              <a:rPr lang="en-US" sz="1200" u="sng" dirty="0">
                <a:solidFill>
                  <a:srgbClr val="000000"/>
                </a:solidFill>
                <a:effectLst/>
                <a:latin typeface="Arial" panose="020B0604020202020204" pitchFamily="34" charset="0"/>
                <a:ea typeface="Calibri" panose="020F0502020204030204" pitchFamily="34" charset="0"/>
                <a:hlinkClick r:id="rId3"/>
              </a:rPr>
              <a:t>NOAA AGO Acquisition Alert 16-05</a:t>
            </a:r>
            <a:r>
              <a:rPr lang="en-US" sz="1200" u="sng" dirty="0">
                <a:solidFill>
                  <a:srgbClr val="000000"/>
                </a:solidFill>
                <a:effectLst/>
                <a:latin typeface="Arial" panose="020B0604020202020204" pitchFamily="34" charset="0"/>
                <a:ea typeface="Calibri" panose="020F0502020204030204" pitchFamily="34" charset="0"/>
              </a:rPr>
              <a:t>  (http://</a:t>
            </a:r>
            <a:r>
              <a:rPr lang="en-US" sz="1200" u="sng" dirty="0" err="1">
                <a:solidFill>
                  <a:srgbClr val="000000"/>
                </a:solidFill>
                <a:effectLst/>
                <a:latin typeface="Arial" panose="020B0604020202020204" pitchFamily="34" charset="0"/>
                <a:ea typeface="Calibri" panose="020F0502020204030204" pitchFamily="34" charset="0"/>
              </a:rPr>
              <a:t>www.ago.noaa.gov</a:t>
            </a:r>
            <a:r>
              <a:rPr lang="en-US" sz="1200" u="sng">
                <a:solidFill>
                  <a:srgbClr val="000000"/>
                </a:solidFill>
                <a:effectLst/>
                <a:latin typeface="Arial" panose="020B0604020202020204" pitchFamily="34" charset="0"/>
                <a:ea typeface="Calibri" panose="020F0502020204030204" pitchFamily="34" charset="0"/>
              </a:rPr>
              <a:t>/acquisition/docs/aa_16-05_noaa_ago_ombudsman_contracts_08.31.16.pdf)</a:t>
            </a:r>
            <a:endParaRPr lang="en-US" sz="1200">
              <a:solidFill>
                <a:srgbClr val="000000"/>
              </a:solidFill>
              <a:effectLst/>
              <a:latin typeface="Arial" panose="020B060402020202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23</a:t>
            </a:fld>
            <a:endParaRPr lang="en-US"/>
          </a:p>
        </p:txBody>
      </p:sp>
    </p:spTree>
    <p:extLst>
      <p:ext uri="{BB962C8B-B14F-4D97-AF65-F5344CB8AC3E}">
        <p14:creationId xmlns:p14="http://schemas.microsoft.com/office/powerpoint/2010/main" val="754379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is a suite of contracting vehicles that consists of Indefinite Delivery, Indefinite Quantity (IDIQ) multiple award contracts, multiple award and single award Blanket Purchase Agreements (BPAs), and other contract types organized into five Domains: Satellite, Fisheries, Oceans, Weather, and Enterprise Operations. These Domains provide an industrial base of professional, scientific, and technical resources in support of the National Oceanic and Atmospheric Administration (NOAA) to include its Line and Staff Offices. The contracts may also be used by other Bureaus within the U.S. Department of Commerce (DOC), where applicable.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ceiling dollar amount for all orders under all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Domains is $3,000,000,000.  The Satellite, Oceans, Fisheries, and Weather Domains each have its own solicitation and multiple award IDIQ contracts.  The Enterprise Operations Domain requirements will be met by single and multiple award BPAs and other contracting vehicles.</a:t>
            </a:r>
            <a:br>
              <a:rPr lang="en-US" sz="1200" b="0" i="0" u="none" strike="noStrike" kern="1200" dirty="0">
                <a:solidFill>
                  <a:schemeClr val="tx1"/>
                </a:solidFill>
                <a:effectLst/>
                <a:latin typeface="+mn-lt"/>
                <a:ea typeface="+mn-ea"/>
                <a:cs typeface="+mn-cs"/>
              </a:rPr>
            </a:b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The overall objectives of the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program are to:</a:t>
            </a:r>
            <a:endParaRPr lang="en-US" b="0" dirty="0">
              <a:effectLst/>
            </a:endParaRP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Obtain high-quality professional and technical services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Develop an industrial base of partners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Develop and maintain performance-based contracts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Contribute to the NOAA mission</a:t>
            </a:r>
          </a:p>
          <a:p>
            <a:br>
              <a:rPr lang="en-US" b="0" dirty="0">
                <a:effectLst/>
              </a:rPr>
            </a:b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74896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a:t>
            </a:r>
            <a:r>
              <a:rPr lang="en-US" dirty="0" err="1"/>
              <a:t>ProTech</a:t>
            </a:r>
            <a:r>
              <a:rPr lang="en-US" dirty="0"/>
              <a:t> the contracting officer (CO) may exercise broad discretion in developing appropriate order placement procedures. The CO may use </a:t>
            </a:r>
            <a:r>
              <a:rPr lang="en-US" b="1" dirty="0"/>
              <a:t>streamlined procedures, </a:t>
            </a:r>
            <a:r>
              <a:rPr lang="en-US" dirty="0"/>
              <a:t>including oral presentations, and should keep submission requirements to a minimum. If the order does not exceed the simplified acquisition threshold, the CO need not contact each of the multiple awardees under the contract before selecting an order awardee if the CO has information available to ensure that each awardee is provided a fair opportunity to be considered for each order. </a:t>
            </a:r>
          </a:p>
          <a:p>
            <a:endParaRPr lang="en-US" b="1" dirty="0"/>
          </a:p>
          <a:p>
            <a:r>
              <a:rPr lang="en-US" b="1" dirty="0"/>
              <a:t>The competition requirements in Part 6 and the policies in Subpart 15.3 do not apply to this process.</a:t>
            </a:r>
            <a:r>
              <a:rPr lang="en-US" dirty="0"/>
              <a:t> However, the CO must 1) develop placement procedures that will provide each awardee a fair opportunity to be considered for each order and that reflect the requirement and other aspects of the contracting environment; 2) not use any method (such as allocation or designation of any preferred awardee) that would not result in fair consideration being given to all awardees prior to placing each order; 3) tailor the procedures to each acquisition; 4) include the procedures in the solicitation and the contract; and  5) consider price or cost under each order as one of the factors in the selection decision. </a:t>
            </a:r>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712330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16.505 Ordering.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 General.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 In general, the CO does not synopsize orders under indefinite-delivery contracts; except see </a:t>
            </a:r>
            <a:r>
              <a:rPr kumimoji="0" lang="en-US" sz="1200" b="0" i="0" u="none" strike="noStrike" kern="1200" cap="none" spc="0" normalizeH="0" baseline="0" noProof="0" dirty="0">
                <a:ln>
                  <a:noFill/>
                </a:ln>
                <a:solidFill>
                  <a:prstClr val="black"/>
                </a:solidFill>
                <a:effectLst/>
                <a:uLnTx/>
                <a:uFillTx/>
                <a:latin typeface="+mn-lt"/>
                <a:ea typeface="+mn-ea"/>
                <a:cs typeface="+mn-cs"/>
                <a:hlinkClick r:id="rId3"/>
              </a:rPr>
              <a:t>16.505</a:t>
            </a:r>
            <a:r>
              <a:rPr kumimoji="0" lang="en-US" sz="1200" b="0" i="0" u="none" strike="noStrike" kern="1200" cap="none" spc="0" normalizeH="0" baseline="0" noProof="0" dirty="0">
                <a:ln>
                  <a:noFill/>
                </a:ln>
                <a:solidFill>
                  <a:prstClr val="black"/>
                </a:solidFill>
                <a:effectLst/>
                <a:uLnTx/>
                <a:uFillTx/>
                <a:latin typeface="+mn-lt"/>
                <a:ea typeface="+mn-ea"/>
                <a:cs typeface="+mn-cs"/>
              </a:rPr>
              <a:t>(a)(4) and (11), and </a:t>
            </a:r>
            <a:r>
              <a:rPr kumimoji="0" lang="en-US" sz="1200" b="0" i="0" u="none" strike="noStrike" kern="1200" cap="none" spc="0" normalizeH="0" baseline="0" noProof="0" dirty="0">
                <a:ln>
                  <a:noFill/>
                </a:ln>
                <a:solidFill>
                  <a:prstClr val="black"/>
                </a:solidFill>
                <a:effectLst/>
                <a:uLnTx/>
                <a:uFillTx/>
                <a:latin typeface="+mn-lt"/>
                <a:ea typeface="+mn-ea"/>
                <a:cs typeface="+mn-cs"/>
                <a:hlinkClick r:id="rId3"/>
              </a:rPr>
              <a:t>16.505</a:t>
            </a:r>
            <a:r>
              <a:rPr kumimoji="0" lang="en-US" sz="1200" b="0" i="0" u="none" strike="noStrike" kern="1200" cap="none" spc="0" normalizeH="0" baseline="0" noProof="0" dirty="0">
                <a:ln>
                  <a:noFill/>
                </a:ln>
                <a:solidFill>
                  <a:prstClr val="black"/>
                </a:solidFill>
                <a:effectLst/>
                <a:uLnTx/>
                <a:uFillTx/>
                <a:latin typeface="+mn-lt"/>
                <a:ea typeface="+mn-ea"/>
                <a:cs typeface="+mn-cs"/>
              </a:rPr>
              <a:t>(b)(2)(ii)(D).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 Individual orders shall clearly describe all services to be performed or supplies to be delivered so the full cost or price for the performance of the work can be established when the order is placed. Orders shall be within the scope, issued within the period of performance, and be within the maximum value of the contract.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(3) Performance-based acquisition methods must be used to the maximum extent practicable, if the contract or order is for services (see </a:t>
            </a:r>
            <a:r>
              <a:rPr kumimoji="0" lang="en-US" sz="1200" b="0" i="0" u="none" strike="noStrike" kern="1200" cap="none" spc="0" normalizeH="0" baseline="0" noProof="0" dirty="0">
                <a:ln>
                  <a:noFill/>
                </a:ln>
                <a:solidFill>
                  <a:prstClr val="black"/>
                </a:solidFill>
                <a:effectLst/>
                <a:uLnTx/>
                <a:uFillTx/>
                <a:latin typeface="+mn-lt"/>
                <a:ea typeface="+mn-ea"/>
                <a:cs typeface="+mn-cs"/>
                <a:hlinkClick r:id="rId4"/>
              </a:rPr>
              <a:t>37.102</a:t>
            </a:r>
            <a:r>
              <a:rPr kumimoji="0" lang="en-US" sz="1200" b="0" i="0" u="none" strike="noStrike" kern="1200" cap="none" spc="0" normalizeH="0" baseline="0" noProof="0" dirty="0">
                <a:ln>
                  <a:noFill/>
                </a:ln>
                <a:solidFill>
                  <a:prstClr val="black"/>
                </a:solidFill>
                <a:effectLst/>
                <a:uLnTx/>
                <a:uFillTx/>
                <a:latin typeface="+mn-lt"/>
                <a:ea typeface="+mn-ea"/>
                <a:cs typeface="+mn-cs"/>
              </a:rPr>
              <a:t>(a) and </a:t>
            </a:r>
            <a:r>
              <a:rPr kumimoji="0" lang="en-US" sz="1200" b="0" i="0" u="none" strike="noStrike" kern="1200" cap="none" spc="0" normalizeH="0" baseline="0" noProof="0" dirty="0">
                <a:ln>
                  <a:noFill/>
                </a:ln>
                <a:solidFill>
                  <a:prstClr val="black"/>
                </a:solidFill>
                <a:effectLst/>
                <a:uLnTx/>
                <a:uFillTx/>
                <a:latin typeface="+mn-lt"/>
                <a:ea typeface="+mn-ea"/>
                <a:cs typeface="+mn-cs"/>
                <a:hlinkClick r:id="rId5"/>
              </a:rPr>
              <a:t>subpart 37.6</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27919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IDIQ holders will receive notification of each proposed Task Order (TO). </a:t>
            </a:r>
          </a:p>
          <a:p>
            <a:endParaRPr lang="en-US" dirty="0"/>
          </a:p>
          <a:p>
            <a:r>
              <a:rPr lang="en-US" dirty="0"/>
              <a:t>The CO must— </a:t>
            </a:r>
          </a:p>
          <a:p>
            <a:pPr lvl="1"/>
            <a:r>
              <a:rPr lang="en-US" dirty="0"/>
              <a:t>(A) Develop placement procedures that will provide each awardee a fair opportunity to be considered for each order and that reflect the requirement and other aspects of the contracting environment;</a:t>
            </a:r>
          </a:p>
          <a:p>
            <a:pPr lvl="1"/>
            <a:r>
              <a:rPr lang="en-US" dirty="0"/>
              <a:t>(B) Not use any method (such as allocation or designation of any preferred awardee) that would not result in fair consideration being given to all awardees prior to placing each order;</a:t>
            </a:r>
          </a:p>
          <a:p>
            <a:pPr lvl="1"/>
            <a:r>
              <a:rPr lang="en-US" dirty="0"/>
              <a:t>(C) Tailor the procedures to each acquisition;</a:t>
            </a:r>
          </a:p>
          <a:p>
            <a:pPr lvl="1"/>
            <a:r>
              <a:rPr lang="en-US" dirty="0"/>
              <a:t>(D) Include the procedures in the solicitation and the contract; and</a:t>
            </a:r>
          </a:p>
          <a:p>
            <a:pPr lvl="1"/>
            <a:r>
              <a:rPr lang="en-US" dirty="0"/>
              <a:t>(E) Consider price or cost under each order as one of the factors in the selection decision.</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143581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 shall provide the Request for Proposal (RFP) to every </a:t>
            </a:r>
            <a:r>
              <a:rPr lang="en-US" dirty="0" err="1"/>
              <a:t>ProTech</a:t>
            </a:r>
            <a:r>
              <a:rPr lang="en-US" dirty="0"/>
              <a:t> contract awardee or to small business contract awardees when set-aside procedures are used.  </a:t>
            </a:r>
          </a:p>
          <a:p>
            <a:endParaRPr lang="en-US" dirty="0"/>
          </a:p>
          <a:p>
            <a:r>
              <a:rPr lang="en-US" dirty="0"/>
              <a:t>The RFP will include: the suggested contract type, estimated TO start date, period of performance, work specification, evaluation criteria (e.g. experience and past performance), the order of importance of the criteria, instructions for submission of a technical and cost/price proposal, special requirements (i.e. security clearances, travel, special knowledge), other information deemed appropriate for the respective order, and deadline for receipt of proposals.  </a:t>
            </a:r>
          </a:p>
          <a:p>
            <a:endParaRPr lang="en-US" dirty="0"/>
          </a:p>
          <a:p>
            <a:r>
              <a:rPr lang="en-US" dirty="0"/>
              <a:t>The RFP may be provided via regular mail, electronic mail, facsimile, or by other means as determined by the ordering officer.</a:t>
            </a:r>
          </a:p>
          <a:p>
            <a:endParaRPr lang="en-US" dirty="0"/>
          </a:p>
          <a:p>
            <a:r>
              <a:rPr lang="en-US" sz="1200" kern="1200" dirty="0">
                <a:solidFill>
                  <a:schemeClr val="tx1"/>
                </a:solidFill>
                <a:effectLst/>
                <a:latin typeface="+mn-lt"/>
                <a:ea typeface="+mn-ea"/>
                <a:cs typeface="+mn-cs"/>
              </a:rPr>
              <a:t>Awardees will be provided an adequate time to prepare and submit responses based on the estimated dollar value and complexity of the proposed TO.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Responses will be streamlined and succinct to the extent practical based on the dollar value and complexity of the work. Responses </a:t>
            </a:r>
            <a:r>
              <a:rPr lang="en-US" b="1" u="sng" dirty="0"/>
              <a:t>will not be a proposal as defined in FAR 15</a:t>
            </a:r>
            <a:r>
              <a:rPr lang="en-US" dirty="0"/>
              <a:t>, but only sufficient information to be considered </a:t>
            </a:r>
            <a:r>
              <a:rPr lang="en-US" b="1" dirty="0"/>
              <a:t>in accordance with FAR 16.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933779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The CO will lead the evaluation of responses against selection criteria contained in the RFP. The award decision will be based upon, as a minimum, price/cost and past performance.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requirement for a source selection evaluation board (SSEB) is determined agency by agency and not established by the FAR.  If necessary, the CO shall lead SSEB in accordance with agency procedures to </a:t>
            </a:r>
            <a:r>
              <a:rPr lang="en-US" sz="1200" b="1" i="0" u="none" strike="noStrike" kern="1200" dirty="0">
                <a:solidFill>
                  <a:schemeClr val="tx1"/>
                </a:solidFill>
                <a:effectLst/>
                <a:latin typeface="+mn-lt"/>
                <a:ea typeface="+mn-ea"/>
                <a:cs typeface="+mn-cs"/>
              </a:rPr>
              <a:t>evaluate all proposals </a:t>
            </a:r>
            <a:r>
              <a:rPr lang="en-US" sz="1200" b="0" i="0" u="none" strike="noStrike" kern="1200" dirty="0">
                <a:solidFill>
                  <a:schemeClr val="tx1"/>
                </a:solidFill>
                <a:effectLst/>
                <a:latin typeface="+mn-lt"/>
                <a:ea typeface="+mn-ea"/>
                <a:cs typeface="+mn-cs"/>
              </a:rPr>
              <a:t>received using the evaluation criteria stated in the RFP.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technical evaluation processes are normally coordinated by the CO with the Client/COR and include: (1) Evaluating skill mix, manning levels, labor hours and/or delivery schedules, (2) Reviewing technical solutions, capacity and/or technical/management approach.  (3) Evaluating past performance on earlier orders under the contract and previous contracts, including quality, timeliness and cost control.</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Past Performance may be considered, but is not mandatory. Evaluation of past performance will be based on each IDIQ holder’s past performance data on </a:t>
            </a:r>
            <a:r>
              <a:rPr lang="en-US" sz="1200" b="1" i="0" u="none" strike="noStrike" kern="1200" dirty="0">
                <a:solidFill>
                  <a:schemeClr val="tx1"/>
                </a:solidFill>
                <a:effectLst/>
                <a:latin typeface="+mn-lt"/>
                <a:ea typeface="+mn-ea"/>
                <a:cs typeface="+mn-cs"/>
              </a:rPr>
              <a:t>work performed under the </a:t>
            </a:r>
            <a:r>
              <a:rPr lang="en-US" sz="1200" b="1" i="0" u="none" strike="noStrike" kern="1200" dirty="0" err="1">
                <a:solidFill>
                  <a:schemeClr val="tx1"/>
                </a:solidFill>
                <a:effectLst/>
                <a:latin typeface="+mn-lt"/>
                <a:ea typeface="+mn-ea"/>
                <a:cs typeface="+mn-cs"/>
              </a:rPr>
              <a:t>ProTech</a:t>
            </a:r>
            <a:r>
              <a:rPr lang="en-US" sz="1200" b="1" i="0" u="none" strike="noStrike" kern="1200" dirty="0">
                <a:solidFill>
                  <a:schemeClr val="tx1"/>
                </a:solidFill>
                <a:effectLst/>
                <a:latin typeface="+mn-lt"/>
                <a:ea typeface="+mn-ea"/>
                <a:cs typeface="+mn-cs"/>
              </a:rPr>
              <a:t> contract</a:t>
            </a:r>
            <a:r>
              <a:rPr lang="en-US" sz="1200" b="0" i="0" u="none" strike="noStrike" kern="1200" dirty="0">
                <a:solidFill>
                  <a:schemeClr val="tx1"/>
                </a:solidFill>
                <a:effectLst/>
                <a:latin typeface="+mn-lt"/>
                <a:ea typeface="+mn-ea"/>
                <a:cs typeface="+mn-cs"/>
              </a:rPr>
              <a:t>, as well as other information available to the Government. Past Performance information for other efforts have already been evaluated during the IDIQ source selection process across all 5 domain areas and </a:t>
            </a:r>
            <a:r>
              <a:rPr lang="en-US" sz="1200" b="0" i="0" u="sng" kern="1200" dirty="0">
                <a:solidFill>
                  <a:schemeClr val="tx1"/>
                </a:solidFill>
                <a:effectLst/>
                <a:latin typeface="+mn-lt"/>
                <a:ea typeface="+mn-ea"/>
                <a:cs typeface="+mn-cs"/>
              </a:rPr>
              <a:t>must not be repeated </a:t>
            </a:r>
            <a:r>
              <a:rPr lang="en-US" sz="1200" b="0" i="0" u="none" strike="noStrike" kern="1200" dirty="0">
                <a:solidFill>
                  <a:schemeClr val="tx1"/>
                </a:solidFill>
                <a:effectLst/>
                <a:latin typeface="+mn-lt"/>
                <a:ea typeface="+mn-ea"/>
                <a:cs typeface="+mn-cs"/>
              </a:rPr>
              <a:t>at the TO level.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fair opportunity guidance at FAR 16.505(b)(1)(iv) permits the CO to engage in </a:t>
            </a:r>
            <a:r>
              <a:rPr lang="en-US" sz="1200" b="1" i="0" u="none" strike="noStrike" kern="1200" dirty="0">
                <a:solidFill>
                  <a:schemeClr val="tx1"/>
                </a:solidFill>
                <a:effectLst/>
                <a:latin typeface="+mn-lt"/>
                <a:ea typeface="+mn-ea"/>
                <a:cs typeface="+mn-cs"/>
              </a:rPr>
              <a:t>exchanges of information </a:t>
            </a:r>
            <a:r>
              <a:rPr lang="en-US" sz="1200" b="0" i="0" u="none" strike="noStrike" kern="1200" dirty="0">
                <a:solidFill>
                  <a:schemeClr val="tx1"/>
                </a:solidFill>
                <a:effectLst/>
                <a:latin typeface="+mn-lt"/>
                <a:ea typeface="+mn-ea"/>
                <a:cs typeface="+mn-cs"/>
              </a:rPr>
              <a:t>that are similar in scope and intent to discussions described in FAR part 15. The nature of those exchanges provide the CO with great latitude in structuring those exchanges (see FAR 16.505(b)(1)(v)(A)). Furthermore, </a:t>
            </a:r>
            <a:r>
              <a:rPr lang="en-US" sz="1200" b="1" i="0" u="none" strike="noStrike" kern="1200" dirty="0">
                <a:solidFill>
                  <a:schemeClr val="tx1"/>
                </a:solidFill>
                <a:effectLst/>
                <a:latin typeface="+mn-lt"/>
                <a:ea typeface="+mn-ea"/>
                <a:cs typeface="+mn-cs"/>
              </a:rPr>
              <a:t>formal evaluation plans or scoring are not required</a:t>
            </a:r>
            <a:r>
              <a:rPr lang="en-US" sz="1200" b="0" i="0" u="none" strike="noStrike" kern="1200" dirty="0">
                <a:solidFill>
                  <a:schemeClr val="tx1"/>
                </a:solidFill>
                <a:effectLst/>
                <a:latin typeface="+mn-lt"/>
                <a:ea typeface="+mn-ea"/>
                <a:cs typeface="+mn-cs"/>
              </a:rPr>
              <a:t> (see FAR 16.505(b)(1)(v)(B)).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CO is responsible for </a:t>
            </a:r>
            <a:r>
              <a:rPr lang="en-US" sz="1200" b="1" i="0" u="none" strike="noStrike" kern="1200" dirty="0">
                <a:solidFill>
                  <a:schemeClr val="tx1"/>
                </a:solidFill>
                <a:effectLst/>
                <a:latin typeface="+mn-lt"/>
                <a:ea typeface="+mn-ea"/>
                <a:cs typeface="+mn-cs"/>
              </a:rPr>
              <a:t>determining that the total price is fair and reasonable</a:t>
            </a:r>
            <a:r>
              <a:rPr lang="en-US" sz="1200" b="0" i="0" u="none" strike="noStrike" kern="1200" dirty="0">
                <a:solidFill>
                  <a:schemeClr val="tx1"/>
                </a:solidFill>
                <a:effectLst/>
                <a:latin typeface="+mn-lt"/>
                <a:ea typeface="+mn-ea"/>
                <a:cs typeface="+mn-cs"/>
              </a:rPr>
              <a:t>. Contractors may propose rates that are lower, but no higher, than those in the Rate Tables attached to the basic contract, and these lower rates will be incorporated in the TO.  The reduced labor </a:t>
            </a:r>
            <a:r>
              <a:rPr lang="en-US" sz="1200" b="0" i="0" u="sng" kern="1200" dirty="0">
                <a:solidFill>
                  <a:schemeClr val="tx1"/>
                </a:solidFill>
                <a:effectLst/>
                <a:latin typeface="+mn-lt"/>
                <a:ea typeface="+mn-ea"/>
                <a:cs typeface="+mn-cs"/>
              </a:rPr>
              <a:t>rates will apply only to the respective TO</a:t>
            </a:r>
            <a:r>
              <a:rPr lang="en-US" sz="1200" b="0" i="0" u="none" strike="noStrike" kern="1200" dirty="0">
                <a:solidFill>
                  <a:schemeClr val="tx1"/>
                </a:solidFill>
                <a:effectLst/>
                <a:latin typeface="+mn-lt"/>
                <a:ea typeface="+mn-ea"/>
                <a:cs typeface="+mn-cs"/>
              </a:rPr>
              <a:t> and will not change the rates in the contract rate tables or the rates on other TOs. </a:t>
            </a:r>
            <a:endParaRPr lang="en-US" b="0" dirty="0">
              <a:effectLst/>
            </a:endParaRPr>
          </a:p>
          <a:p>
            <a:br>
              <a:rPr lang="en-US" b="0" dirty="0">
                <a:effectLst/>
              </a:rPr>
            </a:br>
            <a:br>
              <a:rPr lang="en-US" b="0" dirty="0">
                <a:effectLst/>
              </a:rPr>
            </a:b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988248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ordering activity will then place the order with the contractor that represents the best value and will adhere to published ordering procedures (reference FAR 16.505 and terms of the </a:t>
            </a:r>
            <a:r>
              <a:rPr lang="en-US" dirty="0" err="1"/>
              <a:t>ProTech</a:t>
            </a:r>
            <a:r>
              <a:rPr lang="en-US" dirty="0"/>
              <a:t> contract).  After award of orders exceeding $5.5M, the ordering activity will provide timely notification to unsuccessful Offerors IAW 16.505(b)(6).</a:t>
            </a:r>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84751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323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388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4726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6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098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1367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27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22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061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697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70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515" t="14127" b="14689"/>
          <a:stretch/>
        </p:blipFill>
        <p:spPr>
          <a:xfrm>
            <a:off x="0" y="0"/>
            <a:ext cx="8139490" cy="6858000"/>
          </a:xfrm>
          <a:prstGeom prst="rect">
            <a:avLst/>
          </a:prstGeom>
        </p:spPr>
      </p:pic>
      <p:sp>
        <p:nvSpPr>
          <p:cNvPr id="4" name="TextBox 3"/>
          <p:cNvSpPr txBox="1"/>
          <p:nvPr/>
        </p:nvSpPr>
        <p:spPr>
          <a:xfrm>
            <a:off x="7038753" y="2486613"/>
            <a:ext cx="5153248" cy="3046988"/>
          </a:xfrm>
          <a:prstGeom prst="rect">
            <a:avLst/>
          </a:prstGeom>
          <a:noFill/>
          <a:ln w="57150">
            <a:noFill/>
          </a:ln>
        </p:spPr>
        <p:txBody>
          <a:bodyPr wrap="square" rtlCol="0">
            <a:spAutoFit/>
          </a:bodyPr>
          <a:lstStyle/>
          <a:p>
            <a:r>
              <a:rPr lang="en-US" sz="4800" b="1" dirty="0">
                <a:ln w="19050">
                  <a:noFill/>
                </a:ln>
                <a:solidFill>
                  <a:schemeClr val="bg1"/>
                </a:solidFill>
                <a:latin typeface="Arial" charset="0"/>
                <a:ea typeface="Arial" charset="0"/>
                <a:cs typeface="Arial" charset="0"/>
              </a:rPr>
              <a:t>“</a:t>
            </a:r>
            <a:r>
              <a:rPr lang="en-US" sz="4800" b="1" dirty="0" err="1">
                <a:ln w="19050">
                  <a:noFill/>
                </a:ln>
                <a:solidFill>
                  <a:schemeClr val="bg1"/>
                </a:solidFill>
                <a:latin typeface="Arial" charset="0"/>
                <a:ea typeface="Arial" charset="0"/>
                <a:cs typeface="Arial" charset="0"/>
              </a:rPr>
              <a:t>ProTech</a:t>
            </a:r>
            <a:r>
              <a:rPr lang="en-US" sz="4800" b="1" dirty="0">
                <a:ln w="19050">
                  <a:noFill/>
                </a:ln>
                <a:solidFill>
                  <a:schemeClr val="bg1"/>
                </a:solidFill>
                <a:latin typeface="Arial" charset="0"/>
                <a:ea typeface="Arial" charset="0"/>
                <a:cs typeface="Arial" charset="0"/>
              </a:rPr>
              <a:t>” Source Selection Under FAR Subpart 16.5</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32586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BEST VALUE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10</a:t>
            </a:fld>
            <a:endParaRPr lang="en-US" sz="2000" b="1" dirty="0">
              <a:solidFill>
                <a:schemeClr val="bg1"/>
              </a:solidFill>
              <a:latin typeface="Arial" charset="0"/>
              <a:ea typeface="Arial" charset="0"/>
              <a:cs typeface="Arial" charset="0"/>
            </a:endParaRPr>
          </a:p>
        </p:txBody>
      </p:sp>
      <p:sp>
        <p:nvSpPr>
          <p:cNvPr id="2" name="Rectangle 1"/>
          <p:cNvSpPr/>
          <p:nvPr/>
        </p:nvSpPr>
        <p:spPr>
          <a:xfrm>
            <a:off x="563880" y="1905506"/>
            <a:ext cx="11064240"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Determined by using one of two distinct processes: </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Tradeoff means, it is in the best interest of the Government to consider award to other than lowest priced offeror or other than the highest technically rated offeror</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Lowest Price, Technically Acceptable (LPTA) means that the award will be made to the offeror whose price is lowest among all proposals that were deemed to be technically acceptable</a:t>
            </a:r>
          </a:p>
        </p:txBody>
      </p:sp>
    </p:spTree>
    <p:extLst>
      <p:ext uri="{BB962C8B-B14F-4D97-AF65-F5344CB8AC3E}">
        <p14:creationId xmlns:p14="http://schemas.microsoft.com/office/powerpoint/2010/main" val="2063993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SAMPLE EVALUATION FACTORS</a:t>
            </a:r>
            <a:endParaRPr lang="en-US" sz="48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11</a:t>
            </a:fld>
            <a:endParaRPr lang="en-US" sz="2000" b="1" dirty="0">
              <a:solidFill>
                <a:schemeClr val="bg1"/>
              </a:solidFill>
              <a:latin typeface="Arial" charset="0"/>
              <a:ea typeface="Arial" charset="0"/>
              <a:cs typeface="Arial"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0860" y="4434630"/>
            <a:ext cx="1539240" cy="1539240"/>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67800" y="1928181"/>
            <a:ext cx="1539240" cy="1539240"/>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13020" y="1928181"/>
            <a:ext cx="1539240" cy="1539240"/>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17270" y="1928181"/>
            <a:ext cx="1539240" cy="1539240"/>
          </a:xfrm>
          <a:prstGeom prst="rect">
            <a:avLst/>
          </a:prstGeom>
        </p:spPr>
      </p:pic>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42810" y="4434630"/>
            <a:ext cx="1539240" cy="1539240"/>
          </a:xfrm>
          <a:prstGeom prst="rect">
            <a:avLst/>
          </a:prstGeom>
        </p:spPr>
      </p:pic>
      <p:sp>
        <p:nvSpPr>
          <p:cNvPr id="14" name="TextBox 13"/>
          <p:cNvSpPr txBox="1"/>
          <p:nvPr/>
        </p:nvSpPr>
        <p:spPr>
          <a:xfrm>
            <a:off x="314325" y="3532921"/>
            <a:ext cx="2926080" cy="830997"/>
          </a:xfrm>
          <a:prstGeom prst="rect">
            <a:avLst/>
          </a:prstGeom>
          <a:noFill/>
        </p:spPr>
        <p:txBody>
          <a:bodyPr wrap="square" rtlCol="0">
            <a:spAutoFit/>
          </a:bodyPr>
          <a:lstStyle/>
          <a:p>
            <a:pPr algn="ctr"/>
            <a:r>
              <a:rPr lang="en-US" sz="2400" b="1" dirty="0">
                <a:solidFill>
                  <a:schemeClr val="bg1"/>
                </a:solidFill>
                <a:latin typeface="Arial Black" charset="0"/>
                <a:ea typeface="Arial Black" charset="0"/>
                <a:cs typeface="Arial Black" charset="0"/>
              </a:rPr>
              <a:t>TECHNICAL APPROACH</a:t>
            </a:r>
          </a:p>
        </p:txBody>
      </p:sp>
      <p:sp>
        <p:nvSpPr>
          <p:cNvPr id="15" name="TextBox 14"/>
          <p:cNvSpPr txBox="1"/>
          <p:nvPr/>
        </p:nvSpPr>
        <p:spPr>
          <a:xfrm>
            <a:off x="4412615" y="3532921"/>
            <a:ext cx="2926080" cy="461665"/>
          </a:xfrm>
          <a:prstGeom prst="rect">
            <a:avLst/>
          </a:prstGeom>
          <a:noFill/>
        </p:spPr>
        <p:txBody>
          <a:bodyPr wrap="square" rtlCol="0">
            <a:spAutoFit/>
          </a:bodyPr>
          <a:lstStyle/>
          <a:p>
            <a:pPr algn="ctr"/>
            <a:r>
              <a:rPr lang="en-US" sz="2400" b="1">
                <a:solidFill>
                  <a:schemeClr val="bg1"/>
                </a:solidFill>
                <a:latin typeface="Arial Black" charset="0"/>
                <a:ea typeface="Arial Black" charset="0"/>
                <a:cs typeface="Arial Black" charset="0"/>
              </a:rPr>
              <a:t>MANAGEMENT</a:t>
            </a:r>
            <a:endParaRPr lang="en-US" sz="2400" b="1" dirty="0">
              <a:solidFill>
                <a:schemeClr val="bg1"/>
              </a:solidFill>
              <a:latin typeface="Arial Black" charset="0"/>
              <a:ea typeface="Arial Black" charset="0"/>
              <a:cs typeface="Arial Black" charset="0"/>
            </a:endParaRPr>
          </a:p>
        </p:txBody>
      </p:sp>
      <p:sp>
        <p:nvSpPr>
          <p:cNvPr id="16" name="TextBox 15"/>
          <p:cNvSpPr txBox="1"/>
          <p:nvPr/>
        </p:nvSpPr>
        <p:spPr>
          <a:xfrm>
            <a:off x="8383270" y="3532921"/>
            <a:ext cx="2926080" cy="830997"/>
          </a:xfrm>
          <a:prstGeom prst="rect">
            <a:avLst/>
          </a:prstGeom>
          <a:noFill/>
        </p:spPr>
        <p:txBody>
          <a:bodyPr wrap="square" rtlCol="0">
            <a:spAutoFit/>
          </a:bodyPr>
          <a:lstStyle/>
          <a:p>
            <a:pPr algn="ctr"/>
            <a:r>
              <a:rPr lang="en-US" sz="2400" b="1">
                <a:solidFill>
                  <a:schemeClr val="bg1"/>
                </a:solidFill>
                <a:latin typeface="Arial Black" charset="0"/>
                <a:ea typeface="Arial Black" charset="0"/>
                <a:cs typeface="Arial Black" charset="0"/>
              </a:rPr>
              <a:t>PAST PERFORMANCE</a:t>
            </a:r>
            <a:endParaRPr lang="en-US" sz="2400" b="1" dirty="0">
              <a:solidFill>
                <a:schemeClr val="bg1"/>
              </a:solidFill>
              <a:latin typeface="Arial Black" charset="0"/>
              <a:ea typeface="Arial Black" charset="0"/>
              <a:cs typeface="Arial Black" charset="0"/>
            </a:endParaRPr>
          </a:p>
        </p:txBody>
      </p:sp>
      <p:sp>
        <p:nvSpPr>
          <p:cNvPr id="17" name="TextBox 16"/>
          <p:cNvSpPr txBox="1"/>
          <p:nvPr/>
        </p:nvSpPr>
        <p:spPr>
          <a:xfrm>
            <a:off x="2377440" y="6044582"/>
            <a:ext cx="2926080" cy="461665"/>
          </a:xfrm>
          <a:prstGeom prst="rect">
            <a:avLst/>
          </a:prstGeom>
          <a:noFill/>
        </p:spPr>
        <p:txBody>
          <a:bodyPr wrap="square" rtlCol="0">
            <a:spAutoFit/>
          </a:bodyPr>
          <a:lstStyle/>
          <a:p>
            <a:pPr algn="ctr"/>
            <a:r>
              <a:rPr lang="en-US" sz="2400" b="1" dirty="0">
                <a:solidFill>
                  <a:schemeClr val="bg1"/>
                </a:solidFill>
                <a:latin typeface="Arial Black" charset="0"/>
                <a:ea typeface="Arial Black" charset="0"/>
                <a:cs typeface="Arial Black" charset="0"/>
              </a:rPr>
              <a:t>SECURITY</a:t>
            </a:r>
          </a:p>
        </p:txBody>
      </p:sp>
      <p:sp>
        <p:nvSpPr>
          <p:cNvPr id="18" name="TextBox 17"/>
          <p:cNvSpPr txBox="1"/>
          <p:nvPr/>
        </p:nvSpPr>
        <p:spPr>
          <a:xfrm>
            <a:off x="6546850" y="6044582"/>
            <a:ext cx="2926080" cy="461665"/>
          </a:xfrm>
          <a:prstGeom prst="rect">
            <a:avLst/>
          </a:prstGeom>
          <a:noFill/>
        </p:spPr>
        <p:txBody>
          <a:bodyPr wrap="square" rtlCol="0">
            <a:spAutoFit/>
          </a:bodyPr>
          <a:lstStyle/>
          <a:p>
            <a:pPr algn="ctr"/>
            <a:r>
              <a:rPr lang="en-US" sz="2400" b="1" dirty="0">
                <a:solidFill>
                  <a:schemeClr val="bg1"/>
                </a:solidFill>
                <a:latin typeface="Arial Black" charset="0"/>
                <a:ea typeface="Arial Black" charset="0"/>
                <a:cs typeface="Arial Black" charset="0"/>
              </a:rPr>
              <a:t>COST/PRICE</a:t>
            </a:r>
          </a:p>
        </p:txBody>
      </p:sp>
    </p:spTree>
    <p:extLst>
      <p:ext uri="{BB962C8B-B14F-4D97-AF65-F5344CB8AC3E}">
        <p14:creationId xmlns:p14="http://schemas.microsoft.com/office/powerpoint/2010/main" val="43298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1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TECHNICAL EVALUATIONS FACTORS &amp; INSTRUCTION(S) TO OFFEROR</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12</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B25EB1A4-D5FE-4AE1-BA2A-D973C7361D5A}"/>
              </a:ext>
            </a:extLst>
          </p:cNvPr>
          <p:cNvGraphicFramePr>
            <a:graphicFrameLocks/>
          </p:cNvGraphicFramePr>
          <p:nvPr>
            <p:extLst>
              <p:ext uri="{D42A27DB-BD31-4B8C-83A1-F6EECF244321}">
                <p14:modId xmlns:p14="http://schemas.microsoft.com/office/powerpoint/2010/main" val="1373538719"/>
              </p:ext>
            </p:extLst>
          </p:nvPr>
        </p:nvGraphicFramePr>
        <p:xfrm>
          <a:off x="838200" y="1825625"/>
          <a:ext cx="10515600" cy="4651867"/>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2303493095"/>
                    </a:ext>
                  </a:extLst>
                </a:gridCol>
                <a:gridCol w="3505200">
                  <a:extLst>
                    <a:ext uri="{9D8B030D-6E8A-4147-A177-3AD203B41FA5}">
                      <a16:colId xmlns:a16="http://schemas.microsoft.com/office/drawing/2014/main" val="2450511069"/>
                    </a:ext>
                  </a:extLst>
                </a:gridCol>
                <a:gridCol w="3505200">
                  <a:extLst>
                    <a:ext uri="{9D8B030D-6E8A-4147-A177-3AD203B41FA5}">
                      <a16:colId xmlns:a16="http://schemas.microsoft.com/office/drawing/2014/main" val="1353454711"/>
                    </a:ext>
                  </a:extLst>
                </a:gridCol>
              </a:tblGrid>
              <a:tr h="445627">
                <a:tc>
                  <a:txBody>
                    <a:bodyPr/>
                    <a:lstStyle/>
                    <a:p>
                      <a:r>
                        <a:rPr lang="en-US" b="1" i="0" dirty="0">
                          <a:latin typeface="Arial" charset="0"/>
                          <a:ea typeface="Arial" charset="0"/>
                          <a:cs typeface="Arial" charset="0"/>
                        </a:rPr>
                        <a:t>Description</a:t>
                      </a:r>
                    </a:p>
                  </a:txBody>
                  <a:tcPr/>
                </a:tc>
                <a:tc>
                  <a:txBody>
                    <a:bodyPr/>
                    <a:lstStyle/>
                    <a:p>
                      <a:r>
                        <a:rPr lang="en-US" b="1" i="0" dirty="0">
                          <a:latin typeface="Arial" charset="0"/>
                          <a:ea typeface="Arial" charset="0"/>
                          <a:cs typeface="Arial" charset="0"/>
                        </a:rPr>
                        <a:t>Instruction to Offeror</a:t>
                      </a:r>
                    </a:p>
                  </a:txBody>
                  <a:tcPr/>
                </a:tc>
                <a:tc>
                  <a:txBody>
                    <a:bodyPr/>
                    <a:lstStyle/>
                    <a:p>
                      <a:r>
                        <a:rPr lang="en-US" b="1" i="0" dirty="0">
                          <a:latin typeface="Arial" charset="0"/>
                          <a:ea typeface="Arial" charset="0"/>
                          <a:cs typeface="Arial" charset="0"/>
                        </a:rPr>
                        <a:t>Example Evaluation Standard</a:t>
                      </a:r>
                    </a:p>
                  </a:txBody>
                  <a:tcPr/>
                </a:tc>
                <a:extLst>
                  <a:ext uri="{0D108BD9-81ED-4DB2-BD59-A6C34878D82A}">
                    <a16:rowId xmlns:a16="http://schemas.microsoft.com/office/drawing/2014/main" val="3801130058"/>
                  </a:ext>
                </a:extLst>
              </a:tr>
              <a:tr h="370840">
                <a:tc>
                  <a:txBody>
                    <a:bodyPr/>
                    <a:lstStyle/>
                    <a:p>
                      <a:r>
                        <a:rPr lang="en-US" b="0" i="0" dirty="0">
                          <a:latin typeface="Arial" charset="0"/>
                          <a:ea typeface="Arial" charset="0"/>
                          <a:cs typeface="Arial" charset="0"/>
                        </a:rPr>
                        <a:t>Technical Solution/ Approach </a:t>
                      </a:r>
                    </a:p>
                  </a:txBody>
                  <a:tcPr/>
                </a:tc>
                <a:tc>
                  <a:txBody>
                    <a:bodyPr/>
                    <a:lstStyle/>
                    <a:p>
                      <a:r>
                        <a:rPr lang="en-US" b="0" i="0" dirty="0">
                          <a:latin typeface="Arial" charset="0"/>
                          <a:ea typeface="Arial" charset="0"/>
                          <a:cs typeface="Arial" charset="0"/>
                        </a:rPr>
                        <a:t>Provide a description of Offeror’s technical solution/approach to meet the requirements of the  SOO or/ PWS dated xxx 201_. </a:t>
                      </a:r>
                    </a:p>
                  </a:txBody>
                  <a:tcPr/>
                </a:tc>
                <a:tc>
                  <a:txBody>
                    <a:bodyPr/>
                    <a:lstStyle/>
                    <a:p>
                      <a:r>
                        <a:rPr lang="en-US" b="0" i="0" dirty="0">
                          <a:latin typeface="Arial" charset="0"/>
                          <a:ea typeface="Arial" charset="0"/>
                          <a:cs typeface="Arial" charset="0"/>
                        </a:rPr>
                        <a:t>The standard is met when the proposal provides a sound technical solution/approach, including the implementation of sound technical processes/procedures which meet requirements of the SOO or/ PWS dated xxx 201_  and ensures operability and maintainability, and the ability to recognize and address program interoperability, safety and security issues, including but not limited to personnel, data, data analysis tools, and assets. </a:t>
                      </a:r>
                    </a:p>
                  </a:txBody>
                  <a:tcPr/>
                </a:tc>
                <a:extLst>
                  <a:ext uri="{0D108BD9-81ED-4DB2-BD59-A6C34878D82A}">
                    <a16:rowId xmlns:a16="http://schemas.microsoft.com/office/drawing/2014/main" val="618307260"/>
                  </a:ext>
                </a:extLst>
              </a:tr>
            </a:tbl>
          </a:graphicData>
        </a:graphic>
      </p:graphicFrame>
    </p:spTree>
    <p:extLst>
      <p:ext uri="{BB962C8B-B14F-4D97-AF65-F5344CB8AC3E}">
        <p14:creationId xmlns:p14="http://schemas.microsoft.com/office/powerpoint/2010/main" val="63525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2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TECHNICAL EVALUATIONS FACTORS &amp; INSTRUCTION(S) TO OFFEROR</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13</a:t>
            </a:fld>
            <a:endParaRPr lang="en-US" sz="2000" b="1" dirty="0">
              <a:solidFill>
                <a:schemeClr val="bg1"/>
              </a:solidFill>
              <a:latin typeface="Arial" charset="0"/>
              <a:ea typeface="Arial" charset="0"/>
              <a:cs typeface="Arial" charset="0"/>
            </a:endParaRPr>
          </a:p>
        </p:txBody>
      </p:sp>
      <p:graphicFrame>
        <p:nvGraphicFramePr>
          <p:cNvPr id="6" name="Content Placeholder 3">
            <a:extLst>
              <a:ext uri="{FF2B5EF4-FFF2-40B4-BE49-F238E27FC236}">
                <a16:creationId xmlns:a16="http://schemas.microsoft.com/office/drawing/2014/main" id="{602BAAB9-68ED-43A2-AD0D-C22432CDB8D2}"/>
              </a:ext>
            </a:extLst>
          </p:cNvPr>
          <p:cNvGraphicFramePr>
            <a:graphicFrameLocks/>
          </p:cNvGraphicFramePr>
          <p:nvPr>
            <p:extLst>
              <p:ext uri="{D42A27DB-BD31-4B8C-83A1-F6EECF244321}">
                <p14:modId xmlns:p14="http://schemas.microsoft.com/office/powerpoint/2010/main" val="1913605289"/>
              </p:ext>
            </p:extLst>
          </p:nvPr>
        </p:nvGraphicFramePr>
        <p:xfrm>
          <a:off x="633566" y="1555348"/>
          <a:ext cx="10924868" cy="5180080"/>
        </p:xfrm>
        <a:graphic>
          <a:graphicData uri="http://schemas.openxmlformats.org/drawingml/2006/table">
            <a:tbl>
              <a:tblPr firstRow="1" bandRow="1">
                <a:tableStyleId>{5C22544A-7EE6-4342-B048-85BDC9FD1C3A}</a:tableStyleId>
              </a:tblPr>
              <a:tblGrid>
                <a:gridCol w="3576825">
                  <a:extLst>
                    <a:ext uri="{9D8B030D-6E8A-4147-A177-3AD203B41FA5}">
                      <a16:colId xmlns:a16="http://schemas.microsoft.com/office/drawing/2014/main" val="2489646286"/>
                    </a:ext>
                  </a:extLst>
                </a:gridCol>
                <a:gridCol w="3576825">
                  <a:extLst>
                    <a:ext uri="{9D8B030D-6E8A-4147-A177-3AD203B41FA5}">
                      <a16:colId xmlns:a16="http://schemas.microsoft.com/office/drawing/2014/main" val="1509627402"/>
                    </a:ext>
                  </a:extLst>
                </a:gridCol>
                <a:gridCol w="3771218">
                  <a:extLst>
                    <a:ext uri="{9D8B030D-6E8A-4147-A177-3AD203B41FA5}">
                      <a16:colId xmlns:a16="http://schemas.microsoft.com/office/drawing/2014/main" val="2949436762"/>
                    </a:ext>
                  </a:extLst>
                </a:gridCol>
              </a:tblGrid>
              <a:tr h="425200">
                <a:tc>
                  <a:txBody>
                    <a:bodyPr/>
                    <a:lstStyle/>
                    <a:p>
                      <a:r>
                        <a:rPr lang="en-US" b="1" i="0" dirty="0">
                          <a:latin typeface="Arial" charset="0"/>
                          <a:ea typeface="Arial" charset="0"/>
                          <a:cs typeface="Arial" charset="0"/>
                        </a:rPr>
                        <a:t>Description</a:t>
                      </a:r>
                    </a:p>
                  </a:txBody>
                  <a:tcPr/>
                </a:tc>
                <a:tc>
                  <a:txBody>
                    <a:bodyPr/>
                    <a:lstStyle/>
                    <a:p>
                      <a:r>
                        <a:rPr lang="en-US" b="1" i="0" dirty="0">
                          <a:latin typeface="Arial" charset="0"/>
                          <a:ea typeface="Arial" charset="0"/>
                          <a:cs typeface="Arial" charset="0"/>
                        </a:rPr>
                        <a:t>Instruction to Offeror</a:t>
                      </a:r>
                    </a:p>
                  </a:txBody>
                  <a:tcPr/>
                </a:tc>
                <a:tc>
                  <a:txBody>
                    <a:bodyPr/>
                    <a:lstStyle/>
                    <a:p>
                      <a:r>
                        <a:rPr lang="en-US" b="1" i="0" dirty="0">
                          <a:latin typeface="Arial" charset="0"/>
                          <a:ea typeface="Arial" charset="0"/>
                          <a:cs typeface="Arial" charset="0"/>
                        </a:rPr>
                        <a:t>Example Evaluation Standard</a:t>
                      </a:r>
                    </a:p>
                  </a:txBody>
                  <a:tcPr/>
                </a:tc>
                <a:extLst>
                  <a:ext uri="{0D108BD9-81ED-4DB2-BD59-A6C34878D82A}">
                    <a16:rowId xmlns:a16="http://schemas.microsoft.com/office/drawing/2014/main" val="4016164098"/>
                  </a:ext>
                </a:extLst>
              </a:tr>
              <a:tr h="4483350">
                <a:tc>
                  <a:txBody>
                    <a:bodyPr/>
                    <a:lstStyle/>
                    <a:p>
                      <a:r>
                        <a:rPr lang="en-US" b="0" i="0" dirty="0">
                          <a:latin typeface="Arial" charset="0"/>
                          <a:ea typeface="Arial" charset="0"/>
                          <a:cs typeface="Arial" charset="0"/>
                        </a:rPr>
                        <a:t>Mix/ Availability of Skills </a:t>
                      </a:r>
                    </a:p>
                    <a:p>
                      <a:r>
                        <a:rPr lang="en-US" b="0" i="0" dirty="0">
                          <a:latin typeface="Arial" charset="0"/>
                          <a:ea typeface="Arial" charset="0"/>
                          <a:cs typeface="Arial" charset="0"/>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charset="0"/>
                          <a:ea typeface="Arial" charset="0"/>
                          <a:cs typeface="Arial" charset="0"/>
                        </a:rPr>
                        <a:t>Provide a description of the mix of skills proposed in the numbers needed in the time required that meets the requirement of the SOO or/ PWS dated xxx 201_.   If personnel are subcontracted, the approach illustrates the method of administration and technical control of the subcontractor(s).   </a:t>
                      </a:r>
                    </a:p>
                    <a:p>
                      <a:endParaRPr lang="en-US" b="0" i="0" dirty="0">
                        <a:latin typeface="Arial" charset="0"/>
                        <a:ea typeface="Arial" charset="0"/>
                        <a:cs typeface="Arial"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charset="0"/>
                          <a:ea typeface="Arial" charset="0"/>
                          <a:cs typeface="Arial" charset="0"/>
                        </a:rPr>
                        <a:t>The standard is met when the Offeror provides a sound, compliant approach, which meets the requirement of the SOO/ PWS dated xxx 201_ and illustrates a thorough knowledge and understanding of those requirements, adequate and appropriate personnel skills, any associated risks, and actions the offeror will take to mitigate the risks, if any. If personnel are subcontracted, the approach illustrates a sound method of administration and technical control of the subcontractor(s). </a:t>
                      </a:r>
                    </a:p>
                    <a:p>
                      <a:endParaRPr lang="en-US" b="0" i="0" dirty="0">
                        <a:latin typeface="Arial" charset="0"/>
                        <a:ea typeface="Arial" charset="0"/>
                        <a:cs typeface="Arial" charset="0"/>
                      </a:endParaRPr>
                    </a:p>
                  </a:txBody>
                  <a:tcPr/>
                </a:tc>
                <a:extLst>
                  <a:ext uri="{0D108BD9-81ED-4DB2-BD59-A6C34878D82A}">
                    <a16:rowId xmlns:a16="http://schemas.microsoft.com/office/drawing/2014/main" val="2153213260"/>
                  </a:ext>
                </a:extLst>
              </a:tr>
            </a:tbl>
          </a:graphicData>
        </a:graphic>
      </p:graphicFrame>
    </p:spTree>
    <p:extLst>
      <p:ext uri="{BB962C8B-B14F-4D97-AF65-F5344CB8AC3E}">
        <p14:creationId xmlns:p14="http://schemas.microsoft.com/office/powerpoint/2010/main" val="476717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3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MANAGEMENT EVALUATION FACTORS &amp; INSTRUCTION(S) TO OFFEROR</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14</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071C2A70-BFEF-471D-97D1-B9155CBCD4BC}"/>
              </a:ext>
            </a:extLst>
          </p:cNvPr>
          <p:cNvGraphicFramePr>
            <a:graphicFrameLocks/>
          </p:cNvGraphicFramePr>
          <p:nvPr>
            <p:extLst>
              <p:ext uri="{D42A27DB-BD31-4B8C-83A1-F6EECF244321}">
                <p14:modId xmlns:p14="http://schemas.microsoft.com/office/powerpoint/2010/main" val="589859453"/>
              </p:ext>
            </p:extLst>
          </p:nvPr>
        </p:nvGraphicFramePr>
        <p:xfrm>
          <a:off x="526640" y="1447599"/>
          <a:ext cx="11138719" cy="5120640"/>
        </p:xfrm>
        <a:graphic>
          <a:graphicData uri="http://schemas.openxmlformats.org/drawingml/2006/table">
            <a:tbl>
              <a:tblPr firstRow="1" bandRow="1">
                <a:tableStyleId>{5C22544A-7EE6-4342-B048-85BDC9FD1C3A}</a:tableStyleId>
              </a:tblPr>
              <a:tblGrid>
                <a:gridCol w="2986468">
                  <a:extLst>
                    <a:ext uri="{9D8B030D-6E8A-4147-A177-3AD203B41FA5}">
                      <a16:colId xmlns:a16="http://schemas.microsoft.com/office/drawing/2014/main" val="3253796205"/>
                    </a:ext>
                  </a:extLst>
                </a:gridCol>
                <a:gridCol w="4439345">
                  <a:extLst>
                    <a:ext uri="{9D8B030D-6E8A-4147-A177-3AD203B41FA5}">
                      <a16:colId xmlns:a16="http://schemas.microsoft.com/office/drawing/2014/main" val="3287285161"/>
                    </a:ext>
                  </a:extLst>
                </a:gridCol>
                <a:gridCol w="3712906">
                  <a:extLst>
                    <a:ext uri="{9D8B030D-6E8A-4147-A177-3AD203B41FA5}">
                      <a16:colId xmlns:a16="http://schemas.microsoft.com/office/drawing/2014/main" val="2598309596"/>
                    </a:ext>
                  </a:extLst>
                </a:gridCol>
              </a:tblGrid>
              <a:tr h="360377">
                <a:tc>
                  <a:txBody>
                    <a:bodyPr/>
                    <a:lstStyle/>
                    <a:p>
                      <a:r>
                        <a:rPr lang="en-US" b="1" i="0" dirty="0">
                          <a:latin typeface="Arial" charset="0"/>
                          <a:ea typeface="Arial" charset="0"/>
                          <a:cs typeface="Arial" charset="0"/>
                        </a:rPr>
                        <a:t>Description</a:t>
                      </a:r>
                    </a:p>
                  </a:txBody>
                  <a:tcPr/>
                </a:tc>
                <a:tc>
                  <a:txBody>
                    <a:bodyPr/>
                    <a:lstStyle/>
                    <a:p>
                      <a:r>
                        <a:rPr lang="en-US" b="1" i="0" dirty="0">
                          <a:latin typeface="Arial" charset="0"/>
                          <a:ea typeface="Arial" charset="0"/>
                          <a:cs typeface="Arial" charset="0"/>
                        </a:rPr>
                        <a:t>Instruction to Offeror</a:t>
                      </a:r>
                    </a:p>
                  </a:txBody>
                  <a:tcPr/>
                </a:tc>
                <a:tc>
                  <a:txBody>
                    <a:bodyPr/>
                    <a:lstStyle/>
                    <a:p>
                      <a:r>
                        <a:rPr lang="en-US" b="1" i="0" dirty="0">
                          <a:latin typeface="Arial" charset="0"/>
                          <a:ea typeface="Arial" charset="0"/>
                          <a:cs typeface="Arial" charset="0"/>
                        </a:rPr>
                        <a:t>Example Evaluation Standard</a:t>
                      </a:r>
                    </a:p>
                  </a:txBody>
                  <a:tcPr/>
                </a:tc>
                <a:extLst>
                  <a:ext uri="{0D108BD9-81ED-4DB2-BD59-A6C34878D82A}">
                    <a16:rowId xmlns:a16="http://schemas.microsoft.com/office/drawing/2014/main" val="3812820696"/>
                  </a:ext>
                </a:extLst>
              </a:tr>
              <a:tr h="4684899">
                <a:tc>
                  <a:txBody>
                    <a:bodyPr/>
                    <a:lstStyle/>
                    <a:p>
                      <a:r>
                        <a:rPr lang="en-US" b="0" i="0" dirty="0">
                          <a:latin typeface="Arial" charset="0"/>
                          <a:ea typeface="Arial" charset="0"/>
                          <a:cs typeface="Arial" charset="0"/>
                        </a:rPr>
                        <a:t>Management Approach </a:t>
                      </a:r>
                    </a:p>
                    <a:p>
                      <a:endParaRPr lang="en-US" b="0" i="0" dirty="0">
                        <a:latin typeface="Arial" charset="0"/>
                        <a:ea typeface="Arial" charset="0"/>
                        <a:cs typeface="Arial" charset="0"/>
                      </a:endParaRPr>
                    </a:p>
                  </a:txBody>
                  <a:tcPr/>
                </a:tc>
                <a:tc>
                  <a:txBody>
                    <a:bodyPr/>
                    <a:lstStyle/>
                    <a:p>
                      <a:r>
                        <a:rPr lang="en-US" b="0" i="0" dirty="0">
                          <a:latin typeface="Arial" charset="0"/>
                          <a:ea typeface="Arial" charset="0"/>
                          <a:cs typeface="Arial" charset="0"/>
                        </a:rPr>
                        <a:t>Provide a description of Offeror’s management approach to meet the requirements of the SOO or/ PWS dated xxx 201_.  The proposal should provide all task related materials and services (not otherwise being provided as GFE) required to efficiently and effectively manage accomplishments of tasks covered by requirements.  You may want to add - The contractor should provide a program plan tailored to accomplishing administrative, management, technical, and financial requirements, as a minimum a milestone chart, projected spending rate and estimated man-hours should be included. </a:t>
                      </a:r>
                    </a:p>
                    <a:p>
                      <a:r>
                        <a:rPr lang="en-US" b="0" i="0" dirty="0">
                          <a:latin typeface="Arial" charset="0"/>
                          <a:ea typeface="Arial" charset="0"/>
                          <a:cs typeface="Arial" charset="0"/>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charset="0"/>
                          <a:ea typeface="Arial" charset="0"/>
                          <a:cs typeface="Arial" charset="0"/>
                        </a:rPr>
                        <a:t>The standard is met when the proposal provides a sound, compliant approach, which meets requirements of the SOO or PWS dated xxx 201_ and illustrates a thorough knowledge and understanding of those requirements, their associated risks, if any, and actions the offeror will take to mitigate the identified risks  This includes all materials and services required to efficiently and effectively manage accomplishments of tasks covered by requirements.</a:t>
                      </a:r>
                    </a:p>
                  </a:txBody>
                  <a:tcPr/>
                </a:tc>
                <a:extLst>
                  <a:ext uri="{0D108BD9-81ED-4DB2-BD59-A6C34878D82A}">
                    <a16:rowId xmlns:a16="http://schemas.microsoft.com/office/drawing/2014/main" val="2671158616"/>
                  </a:ext>
                </a:extLst>
              </a:tr>
            </a:tbl>
          </a:graphicData>
        </a:graphic>
      </p:graphicFrame>
    </p:spTree>
    <p:extLst>
      <p:ext uri="{BB962C8B-B14F-4D97-AF65-F5344CB8AC3E}">
        <p14:creationId xmlns:p14="http://schemas.microsoft.com/office/powerpoint/2010/main" val="1248994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4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MANAGEMENT EVALUATION FACTORS &amp; INSTRUCTION(S) TO OFFEROR</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15</a:t>
            </a:fld>
            <a:endParaRPr lang="en-US" sz="2000" b="1" dirty="0">
              <a:solidFill>
                <a:schemeClr val="bg1"/>
              </a:solidFill>
              <a:latin typeface="Arial" charset="0"/>
              <a:ea typeface="Arial" charset="0"/>
              <a:cs typeface="Arial" charset="0"/>
            </a:endParaRPr>
          </a:p>
        </p:txBody>
      </p:sp>
      <p:graphicFrame>
        <p:nvGraphicFramePr>
          <p:cNvPr id="6" name="Content Placeholder 3">
            <a:extLst>
              <a:ext uri="{FF2B5EF4-FFF2-40B4-BE49-F238E27FC236}">
                <a16:creationId xmlns:a16="http://schemas.microsoft.com/office/drawing/2014/main" id="{071C2A70-BFEF-471D-97D1-B9155CBCD4BC}"/>
              </a:ext>
            </a:extLst>
          </p:cNvPr>
          <p:cNvGraphicFramePr>
            <a:graphicFrameLocks/>
          </p:cNvGraphicFramePr>
          <p:nvPr>
            <p:extLst>
              <p:ext uri="{D42A27DB-BD31-4B8C-83A1-F6EECF244321}">
                <p14:modId xmlns:p14="http://schemas.microsoft.com/office/powerpoint/2010/main" val="1726253161"/>
              </p:ext>
            </p:extLst>
          </p:nvPr>
        </p:nvGraphicFramePr>
        <p:xfrm>
          <a:off x="596080" y="1674286"/>
          <a:ext cx="10999839" cy="4577080"/>
        </p:xfrm>
        <a:graphic>
          <a:graphicData uri="http://schemas.openxmlformats.org/drawingml/2006/table">
            <a:tbl>
              <a:tblPr firstRow="1" bandRow="1">
                <a:tableStyleId>{5C22544A-7EE6-4342-B048-85BDC9FD1C3A}</a:tableStyleId>
              </a:tblPr>
              <a:tblGrid>
                <a:gridCol w="2949232">
                  <a:extLst>
                    <a:ext uri="{9D8B030D-6E8A-4147-A177-3AD203B41FA5}">
                      <a16:colId xmlns:a16="http://schemas.microsoft.com/office/drawing/2014/main" val="3253796205"/>
                    </a:ext>
                  </a:extLst>
                </a:gridCol>
                <a:gridCol w="4383994">
                  <a:extLst>
                    <a:ext uri="{9D8B030D-6E8A-4147-A177-3AD203B41FA5}">
                      <a16:colId xmlns:a16="http://schemas.microsoft.com/office/drawing/2014/main" val="3287285161"/>
                    </a:ext>
                  </a:extLst>
                </a:gridCol>
                <a:gridCol w="3666613">
                  <a:extLst>
                    <a:ext uri="{9D8B030D-6E8A-4147-A177-3AD203B41FA5}">
                      <a16:colId xmlns:a16="http://schemas.microsoft.com/office/drawing/2014/main" val="2598309596"/>
                    </a:ext>
                  </a:extLst>
                </a:gridCol>
              </a:tblGrid>
              <a:tr h="370840">
                <a:tc>
                  <a:txBody>
                    <a:bodyPr/>
                    <a:lstStyle/>
                    <a:p>
                      <a:r>
                        <a:rPr lang="en-US" b="1" i="0" dirty="0">
                          <a:latin typeface="Arial" charset="0"/>
                          <a:ea typeface="Arial" charset="0"/>
                          <a:cs typeface="Arial" charset="0"/>
                        </a:rPr>
                        <a:t>Description</a:t>
                      </a:r>
                    </a:p>
                  </a:txBody>
                  <a:tcPr/>
                </a:tc>
                <a:tc>
                  <a:txBody>
                    <a:bodyPr/>
                    <a:lstStyle/>
                    <a:p>
                      <a:r>
                        <a:rPr lang="en-US" b="1" i="0" dirty="0">
                          <a:latin typeface="Arial" charset="0"/>
                          <a:ea typeface="Arial" charset="0"/>
                          <a:cs typeface="Arial" charset="0"/>
                        </a:rPr>
                        <a:t>Instruction to Offeror</a:t>
                      </a:r>
                    </a:p>
                  </a:txBody>
                  <a:tcPr/>
                </a:tc>
                <a:tc>
                  <a:txBody>
                    <a:bodyPr/>
                    <a:lstStyle/>
                    <a:p>
                      <a:r>
                        <a:rPr lang="en-US" b="1" i="0" dirty="0">
                          <a:latin typeface="Arial" charset="0"/>
                          <a:ea typeface="Arial" charset="0"/>
                          <a:cs typeface="Arial" charset="0"/>
                        </a:rPr>
                        <a:t>Example Evaluation Standard</a:t>
                      </a:r>
                    </a:p>
                  </a:txBody>
                  <a:tcPr/>
                </a:tc>
                <a:extLst>
                  <a:ext uri="{0D108BD9-81ED-4DB2-BD59-A6C34878D82A}">
                    <a16:rowId xmlns:a16="http://schemas.microsoft.com/office/drawing/2014/main" val="3812820696"/>
                  </a:ext>
                </a:extLst>
              </a:tr>
              <a:tr h="370840">
                <a:tc>
                  <a:txBody>
                    <a:bodyPr/>
                    <a:lstStyle/>
                    <a:p>
                      <a:r>
                        <a:rPr lang="en-US" b="0" i="0" dirty="0">
                          <a:latin typeface="Arial" charset="0"/>
                          <a:ea typeface="Arial" charset="0"/>
                          <a:cs typeface="Arial" charset="0"/>
                        </a:rPr>
                        <a:t>Capacity</a:t>
                      </a:r>
                    </a:p>
                  </a:txBody>
                  <a:tcPr/>
                </a:tc>
                <a:tc>
                  <a:txBody>
                    <a:bodyPr/>
                    <a:lstStyle/>
                    <a:p>
                      <a:r>
                        <a:rPr lang="en-US" b="0" i="0" dirty="0">
                          <a:latin typeface="Arial" charset="0"/>
                          <a:ea typeface="Arial" charset="0"/>
                          <a:cs typeface="Arial" charset="0"/>
                        </a:rPr>
                        <a:t>Provide a description of the Offeror’s capacity to meet the required delivery schedule (or proposed delivery, if earlier).  If subcontracted, the approach illustrates the capacity of the subcontractor and the method of administration and technical control of the subcontractor(s).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charset="0"/>
                          <a:ea typeface="Arial" charset="0"/>
                          <a:cs typeface="Arial" charset="0"/>
                        </a:rPr>
                        <a:t>The standard is met when the Offeror demonstrates the ability to produce the necessary resources to meet or exceed the required delivery schedule (or proposed delivery, if earlier), including but not limited to training, support personnel, diagnostics, and OEM support agreements.  If subcontracted, the approach illustrates the capacity of the subcontractor and the method of administration and technical control of the subcontractor(s).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Arial" charset="0"/>
                        <a:ea typeface="Arial" charset="0"/>
                        <a:cs typeface="Arial" charset="0"/>
                      </a:endParaRPr>
                    </a:p>
                  </a:txBody>
                  <a:tcPr/>
                </a:tc>
                <a:extLst>
                  <a:ext uri="{0D108BD9-81ED-4DB2-BD59-A6C34878D82A}">
                    <a16:rowId xmlns:a16="http://schemas.microsoft.com/office/drawing/2014/main" val="2671158616"/>
                  </a:ext>
                </a:extLst>
              </a:tr>
            </a:tbl>
          </a:graphicData>
        </a:graphic>
      </p:graphicFrame>
    </p:spTree>
    <p:extLst>
      <p:ext uri="{BB962C8B-B14F-4D97-AF65-F5344CB8AC3E}">
        <p14:creationId xmlns:p14="http://schemas.microsoft.com/office/powerpoint/2010/main" val="983312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5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PAST PERFORMANCE FACTOR DEFINICATIONS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SIMPLE REQUIREMENT</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16</a:t>
            </a:fld>
            <a:endParaRPr lang="en-US" sz="2000" b="1" dirty="0">
              <a:solidFill>
                <a:schemeClr val="bg1"/>
              </a:solidFill>
              <a:latin typeface="Arial" charset="0"/>
              <a:ea typeface="Arial" charset="0"/>
              <a:cs typeface="Arial" charset="0"/>
            </a:endParaRPr>
          </a:p>
        </p:txBody>
      </p:sp>
      <p:sp>
        <p:nvSpPr>
          <p:cNvPr id="2" name="Rectangle 1"/>
          <p:cNvSpPr/>
          <p:nvPr/>
        </p:nvSpPr>
        <p:spPr>
          <a:xfrm>
            <a:off x="678425" y="1582341"/>
            <a:ext cx="10707329" cy="4524315"/>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PASS</a:t>
            </a:r>
            <a:r>
              <a:rPr lang="en-US" sz="2400" dirty="0">
                <a:solidFill>
                  <a:schemeClr val="bg1"/>
                </a:solidFill>
                <a:latin typeface="Arial" charset="0"/>
                <a:ea typeface="Arial" charset="0"/>
                <a:cs typeface="Arial" charset="0"/>
              </a:rPr>
              <a:t>:  A review of the Offeror’s past performance demonstrates that the Offeror has performed successfully, without any unresolved quality issues.  Performance has been timely and fully acceptable to the Government.  In the event of performance problems, all issues have been resolved to the satisfaction of the Government.  (Provide examples from information obtained from the POCs identified by the Offeror, CPARS, Past Performance Information Retrieval System (PPRIS), etc.) </a:t>
            </a:r>
          </a:p>
          <a:p>
            <a:br>
              <a:rPr lang="en-US" sz="2400" dirty="0">
                <a:solidFill>
                  <a:schemeClr val="bg1"/>
                </a:solidFill>
                <a:latin typeface="Arial" charset="0"/>
                <a:ea typeface="Arial" charset="0"/>
                <a:cs typeface="Arial" charset="0"/>
              </a:rPr>
            </a:br>
            <a:r>
              <a:rPr lang="en-US" sz="2400" b="1" dirty="0">
                <a:solidFill>
                  <a:schemeClr val="bg1"/>
                </a:solidFill>
                <a:latin typeface="Arial Black" charset="0"/>
                <a:ea typeface="Arial Black" charset="0"/>
                <a:cs typeface="Arial Black" charset="0"/>
              </a:rPr>
              <a:t>FAIL</a:t>
            </a:r>
            <a:r>
              <a:rPr lang="en-US" sz="2400" dirty="0">
                <a:solidFill>
                  <a:schemeClr val="bg1"/>
                </a:solidFill>
                <a:latin typeface="Arial" charset="0"/>
                <a:ea typeface="Arial" charset="0"/>
                <a:cs typeface="Arial" charset="0"/>
              </a:rPr>
              <a:t>:  A review of the Offeror’s past performance demonstrates that the Offeror has not performed successfully.  (Provide examples from information obtained from the POCs identified by the Offeror, CPARS, PPIRS, etc., on the evaluation form.) </a:t>
            </a:r>
          </a:p>
        </p:txBody>
      </p:sp>
    </p:spTree>
    <p:extLst>
      <p:ext uri="{BB962C8B-B14F-4D97-AF65-F5344CB8AC3E}">
        <p14:creationId xmlns:p14="http://schemas.microsoft.com/office/powerpoint/2010/main" val="632805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SAMPLE 6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PAST PERFORMANCE FACTOR DEFINICATIONS </a:t>
            </a:r>
            <a:r>
              <a:rPr lang="mr-IN" sz="6000" b="1" dirty="0">
                <a:solidFill>
                  <a:schemeClr val="bg1"/>
                </a:solidFill>
                <a:latin typeface="Arial Black" charset="0"/>
                <a:ea typeface="Arial Black" charset="0"/>
                <a:cs typeface="Arial Black" charset="0"/>
              </a:rPr>
              <a:t>–</a:t>
            </a:r>
            <a:r>
              <a:rPr lang="en-US" sz="6000" b="1" dirty="0">
                <a:solidFill>
                  <a:schemeClr val="bg1"/>
                </a:solidFill>
                <a:latin typeface="Arial Black" charset="0"/>
                <a:ea typeface="Arial Black" charset="0"/>
                <a:cs typeface="Arial Black" charset="0"/>
              </a:rPr>
              <a:t> COMPLEX REQUIREMENT</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17</a:t>
            </a:fld>
            <a:endParaRPr lang="en-US" sz="2000" b="1" dirty="0">
              <a:solidFill>
                <a:schemeClr val="bg1"/>
              </a:solidFill>
              <a:latin typeface="Arial" charset="0"/>
              <a:ea typeface="Arial" charset="0"/>
              <a:cs typeface="Arial" charset="0"/>
            </a:endParaRPr>
          </a:p>
        </p:txBody>
      </p:sp>
      <p:sp>
        <p:nvSpPr>
          <p:cNvPr id="2" name="Rectangle 1"/>
          <p:cNvSpPr/>
          <p:nvPr/>
        </p:nvSpPr>
        <p:spPr>
          <a:xfrm>
            <a:off x="373625" y="1432777"/>
            <a:ext cx="11444749" cy="5016758"/>
          </a:xfrm>
          <a:prstGeom prst="rect">
            <a:avLst/>
          </a:prstGeom>
        </p:spPr>
        <p:txBody>
          <a:bodyPr wrap="square">
            <a:spAutoFit/>
          </a:bodyPr>
          <a:lstStyle/>
          <a:p>
            <a:r>
              <a:rPr lang="en-US" sz="2000" b="1" dirty="0">
                <a:solidFill>
                  <a:schemeClr val="bg1"/>
                </a:solidFill>
                <a:latin typeface="Arial Black" charset="0"/>
                <a:ea typeface="Arial Black" charset="0"/>
                <a:cs typeface="Arial Black" charset="0"/>
              </a:rPr>
              <a:t>EXCEPTIONAL</a:t>
            </a:r>
            <a:r>
              <a:rPr lang="en-US" sz="2000" dirty="0">
                <a:solidFill>
                  <a:schemeClr val="bg1"/>
                </a:solidFill>
                <a:latin typeface="Arial" charset="0"/>
                <a:ea typeface="Arial" charset="0"/>
                <a:cs typeface="Arial" charset="0"/>
              </a:rPr>
              <a:t>:  A review of Offeror’s past performance demonstrates that the Offeror has performed successfully, on schedule, and without any unresolved quality issues.  Performance has been timely and fully acceptable to the Government.  In the event of performance problems, all issues have been resolved to the satisfaction of the Government.  (Provide examples from information obtained through past performance evaluation, CPARS, PPIRS, etc.) </a:t>
            </a:r>
          </a:p>
          <a:p>
            <a:br>
              <a:rPr lang="en-US" sz="2000" b="1" dirty="0">
                <a:solidFill>
                  <a:schemeClr val="bg1"/>
                </a:solidFill>
                <a:latin typeface="Arial Black" charset="0"/>
                <a:ea typeface="Arial Black" charset="0"/>
                <a:cs typeface="Arial Black" charset="0"/>
              </a:rPr>
            </a:br>
            <a:r>
              <a:rPr lang="en-US" sz="2000" b="1" dirty="0">
                <a:solidFill>
                  <a:schemeClr val="bg1"/>
                </a:solidFill>
                <a:latin typeface="Arial Black" charset="0"/>
                <a:ea typeface="Arial Black" charset="0"/>
                <a:cs typeface="Arial Black" charset="0"/>
              </a:rPr>
              <a:t>SATISFACTORY</a:t>
            </a:r>
            <a:r>
              <a:rPr lang="en-US" sz="2000" dirty="0">
                <a:solidFill>
                  <a:schemeClr val="bg1"/>
                </a:solidFill>
                <a:latin typeface="Arial" charset="0"/>
                <a:ea typeface="Arial" charset="0"/>
                <a:cs typeface="Arial" charset="0"/>
              </a:rPr>
              <a:t>:  A review of Offeror’s past performance demonstrates that the Offeror has performed successfully and without any unresolved quality issues.  In the event of performance issues, all issues have been resolved to the satisfaction of the Government.  (The evaluation team will obtain information from the POCs identified by the Offeror, Contractor Performance Assessment Reporting CPARS, Past Performance Information Retrieval System (PPRIS), etc.) </a:t>
            </a:r>
          </a:p>
          <a:p>
            <a:br>
              <a:rPr lang="en-US" sz="2000" b="1" dirty="0">
                <a:solidFill>
                  <a:schemeClr val="bg1"/>
                </a:solidFill>
                <a:latin typeface="Arial Black" charset="0"/>
                <a:ea typeface="Arial Black" charset="0"/>
                <a:cs typeface="Arial Black" charset="0"/>
              </a:rPr>
            </a:br>
            <a:r>
              <a:rPr lang="en-US" sz="2000" b="1" dirty="0">
                <a:solidFill>
                  <a:schemeClr val="bg1"/>
                </a:solidFill>
                <a:latin typeface="Arial Black" charset="0"/>
                <a:ea typeface="Arial Black" charset="0"/>
                <a:cs typeface="Arial Black" charset="0"/>
              </a:rPr>
              <a:t>UNSATISFACTORY</a:t>
            </a:r>
            <a:r>
              <a:rPr lang="en-US" sz="2000" dirty="0">
                <a:solidFill>
                  <a:schemeClr val="bg1"/>
                </a:solidFill>
                <a:latin typeface="Arial" charset="0"/>
                <a:ea typeface="Arial" charset="0"/>
                <a:cs typeface="Arial" charset="0"/>
              </a:rPr>
              <a:t>:  A review of the Offeror’s past performance demonstrates that the Offeror has not performed successfully.  (The evaluation team will obtain information from the POCs identified by the Offeror, Contractor Performance Assessment Reporting System CPARS, Past Performance Information Retrieval System (PPRIS), etc.) </a:t>
            </a:r>
          </a:p>
        </p:txBody>
      </p:sp>
    </p:spTree>
    <p:extLst>
      <p:ext uri="{BB962C8B-B14F-4D97-AF65-F5344CB8AC3E}">
        <p14:creationId xmlns:p14="http://schemas.microsoft.com/office/powerpoint/2010/main" val="6351096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SAMPLE 7 </a:t>
            </a:r>
            <a:r>
              <a:rPr lang="mr-IN" sz="4000" b="1" dirty="0">
                <a:solidFill>
                  <a:schemeClr val="bg1"/>
                </a:solidFill>
                <a:latin typeface="Arial Black" charset="0"/>
                <a:ea typeface="Arial Black" charset="0"/>
                <a:cs typeface="Arial Black" charset="0"/>
              </a:rPr>
              <a:t>–</a:t>
            </a:r>
            <a:r>
              <a:rPr lang="en-US" sz="4000" b="1" dirty="0">
                <a:solidFill>
                  <a:schemeClr val="bg1"/>
                </a:solidFill>
                <a:latin typeface="Arial Black" charset="0"/>
                <a:ea typeface="Arial Black" charset="0"/>
                <a:cs typeface="Arial Black" charset="0"/>
              </a:rPr>
              <a:t> SECURITY FACTOR (IF REQUIRED)</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18</a:t>
            </a:fld>
            <a:endParaRPr lang="en-US" sz="2000" b="1" dirty="0">
              <a:solidFill>
                <a:schemeClr val="bg1"/>
              </a:solidFill>
              <a:latin typeface="Arial" charset="0"/>
              <a:ea typeface="Arial" charset="0"/>
              <a:cs typeface="Arial" charset="0"/>
            </a:endParaRPr>
          </a:p>
        </p:txBody>
      </p:sp>
      <p:sp>
        <p:nvSpPr>
          <p:cNvPr id="2" name="Rectangle 1"/>
          <p:cNvSpPr/>
          <p:nvPr/>
        </p:nvSpPr>
        <p:spPr>
          <a:xfrm>
            <a:off x="1317522" y="1905506"/>
            <a:ext cx="9556955"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Pass/Fail</a:t>
            </a:r>
          </a:p>
          <a:p>
            <a:pPr lvl="1"/>
            <a:r>
              <a:rPr lang="en-US" sz="2400" dirty="0">
                <a:solidFill>
                  <a:schemeClr val="bg1"/>
                </a:solidFill>
                <a:latin typeface="Arial" charset="0"/>
                <a:ea typeface="Arial" charset="0"/>
                <a:cs typeface="Arial" charset="0"/>
              </a:rPr>
              <a:t>STANDARD:  The Offeror has demonstrated that all security requirements are met.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Independent evaluation factors</a:t>
            </a:r>
          </a:p>
          <a:p>
            <a:pPr lvl="1"/>
            <a:r>
              <a:rPr lang="en-US" sz="2400" dirty="0">
                <a:solidFill>
                  <a:schemeClr val="bg1"/>
                </a:solidFill>
                <a:latin typeface="Arial" charset="0"/>
                <a:ea typeface="Arial" charset="0"/>
                <a:cs typeface="Arial" charset="0"/>
              </a:rPr>
              <a:t>Ability to provide cleared personnel</a:t>
            </a:r>
          </a:p>
          <a:p>
            <a:pPr lvl="1"/>
            <a:r>
              <a:rPr lang="en-US" sz="2400" dirty="0">
                <a:solidFill>
                  <a:schemeClr val="bg1"/>
                </a:solidFill>
                <a:latin typeface="Arial" charset="0"/>
                <a:ea typeface="Arial" charset="0"/>
                <a:cs typeface="Arial" charset="0"/>
              </a:rPr>
              <a:t>Key personnel identified</a:t>
            </a:r>
          </a:p>
          <a:p>
            <a:pPr lvl="1"/>
            <a:r>
              <a:rPr lang="en-US" sz="2400" dirty="0">
                <a:solidFill>
                  <a:schemeClr val="bg1"/>
                </a:solidFill>
                <a:latin typeface="Arial" charset="0"/>
                <a:ea typeface="Arial" charset="0"/>
                <a:cs typeface="Arial" charset="0"/>
              </a:rPr>
              <a:t>Hazardous area of operations</a:t>
            </a:r>
          </a:p>
        </p:txBody>
      </p:sp>
    </p:spTree>
    <p:extLst>
      <p:ext uri="{BB962C8B-B14F-4D97-AF65-F5344CB8AC3E}">
        <p14:creationId xmlns:p14="http://schemas.microsoft.com/office/powerpoint/2010/main" val="1683809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SAMPLE 8 </a:t>
            </a:r>
            <a:r>
              <a:rPr lang="mr-IN" sz="4000" b="1" dirty="0">
                <a:solidFill>
                  <a:schemeClr val="bg1"/>
                </a:solidFill>
                <a:latin typeface="Arial Black" charset="0"/>
                <a:ea typeface="Arial Black" charset="0"/>
                <a:cs typeface="Arial Black" charset="0"/>
              </a:rPr>
              <a:t>–</a:t>
            </a:r>
            <a:r>
              <a:rPr lang="en-US" sz="4000" b="1" dirty="0">
                <a:solidFill>
                  <a:schemeClr val="bg1"/>
                </a:solidFill>
                <a:latin typeface="Arial Black" charset="0"/>
                <a:ea typeface="Arial Black" charset="0"/>
                <a:cs typeface="Arial Black" charset="0"/>
              </a:rPr>
              <a:t> RATING SCALE FOR EVALUATING BEST VALUE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19</a:t>
            </a:fld>
            <a:endParaRPr lang="en-US" sz="2000" b="1" dirty="0">
              <a:solidFill>
                <a:schemeClr val="bg1"/>
              </a:solidFill>
              <a:latin typeface="Arial" charset="0"/>
              <a:ea typeface="Arial" charset="0"/>
              <a:cs typeface="Arial" charset="0"/>
            </a:endParaRPr>
          </a:p>
        </p:txBody>
      </p:sp>
      <p:graphicFrame>
        <p:nvGraphicFramePr>
          <p:cNvPr id="6" name="Content Placeholder 3">
            <a:extLst>
              <a:ext uri="{FF2B5EF4-FFF2-40B4-BE49-F238E27FC236}">
                <a16:creationId xmlns:a16="http://schemas.microsoft.com/office/drawing/2014/main" id="{AC49CEAF-7495-4405-8B2C-108251FFB821}"/>
              </a:ext>
            </a:extLst>
          </p:cNvPr>
          <p:cNvGraphicFramePr>
            <a:graphicFrameLocks/>
          </p:cNvGraphicFramePr>
          <p:nvPr>
            <p:extLst>
              <p:ext uri="{D42A27DB-BD31-4B8C-83A1-F6EECF244321}">
                <p14:modId xmlns:p14="http://schemas.microsoft.com/office/powerpoint/2010/main" val="1130603197"/>
              </p:ext>
            </p:extLst>
          </p:nvPr>
        </p:nvGraphicFramePr>
        <p:xfrm>
          <a:off x="1559027" y="1554548"/>
          <a:ext cx="9073945" cy="4816556"/>
        </p:xfrm>
        <a:graphic>
          <a:graphicData uri="http://schemas.openxmlformats.org/drawingml/2006/table">
            <a:tbl>
              <a:tblPr firstRow="1" bandRow="1">
                <a:tableStyleId>{5C22544A-7EE6-4342-B048-85BDC9FD1C3A}</a:tableStyleId>
              </a:tblPr>
              <a:tblGrid>
                <a:gridCol w="2181494">
                  <a:extLst>
                    <a:ext uri="{9D8B030D-6E8A-4147-A177-3AD203B41FA5}">
                      <a16:colId xmlns:a16="http://schemas.microsoft.com/office/drawing/2014/main" val="4280113577"/>
                    </a:ext>
                  </a:extLst>
                </a:gridCol>
                <a:gridCol w="1726459">
                  <a:extLst>
                    <a:ext uri="{9D8B030D-6E8A-4147-A177-3AD203B41FA5}">
                      <a16:colId xmlns:a16="http://schemas.microsoft.com/office/drawing/2014/main" val="640617437"/>
                    </a:ext>
                  </a:extLst>
                </a:gridCol>
                <a:gridCol w="5165992">
                  <a:extLst>
                    <a:ext uri="{9D8B030D-6E8A-4147-A177-3AD203B41FA5}">
                      <a16:colId xmlns:a16="http://schemas.microsoft.com/office/drawing/2014/main" val="3238510585"/>
                    </a:ext>
                  </a:extLst>
                </a:gridCol>
              </a:tblGrid>
              <a:tr h="279833">
                <a:tc>
                  <a:txBody>
                    <a:bodyPr/>
                    <a:lstStyle/>
                    <a:p>
                      <a:r>
                        <a:rPr lang="en-US" b="1" i="0" dirty="0">
                          <a:latin typeface="Arial" charset="0"/>
                          <a:ea typeface="Arial" charset="0"/>
                          <a:cs typeface="Arial" charset="0"/>
                        </a:rPr>
                        <a:t>Color</a:t>
                      </a:r>
                    </a:p>
                  </a:txBody>
                  <a:tcPr/>
                </a:tc>
                <a:tc>
                  <a:txBody>
                    <a:bodyPr/>
                    <a:lstStyle/>
                    <a:p>
                      <a:r>
                        <a:rPr lang="en-US" b="1" i="0" dirty="0">
                          <a:latin typeface="Arial" charset="0"/>
                          <a:ea typeface="Arial" charset="0"/>
                          <a:cs typeface="Arial" charset="0"/>
                        </a:rPr>
                        <a:t>Adjective</a:t>
                      </a:r>
                    </a:p>
                  </a:txBody>
                  <a:tcPr/>
                </a:tc>
                <a:tc>
                  <a:txBody>
                    <a:bodyPr/>
                    <a:lstStyle/>
                    <a:p>
                      <a:r>
                        <a:rPr lang="en-US" b="1" i="0" dirty="0">
                          <a:latin typeface="Arial" charset="0"/>
                          <a:ea typeface="Arial" charset="0"/>
                          <a:cs typeface="Arial" charset="0"/>
                        </a:rPr>
                        <a:t>Definition</a:t>
                      </a:r>
                    </a:p>
                  </a:txBody>
                  <a:tcPr/>
                </a:tc>
                <a:extLst>
                  <a:ext uri="{0D108BD9-81ED-4DB2-BD59-A6C34878D82A}">
                    <a16:rowId xmlns:a16="http://schemas.microsoft.com/office/drawing/2014/main" val="2071635943"/>
                  </a:ext>
                </a:extLst>
              </a:tr>
              <a:tr h="896998">
                <a:tc>
                  <a:txBody>
                    <a:bodyPr/>
                    <a:lstStyle/>
                    <a:p>
                      <a:r>
                        <a:rPr lang="en-US" b="0" i="0" dirty="0">
                          <a:latin typeface="Arial" charset="0"/>
                          <a:ea typeface="Arial" charset="0"/>
                          <a:cs typeface="Arial" charset="0"/>
                        </a:rPr>
                        <a:t>Blue</a:t>
                      </a:r>
                    </a:p>
                  </a:txBody>
                  <a:tcPr/>
                </a:tc>
                <a:tc>
                  <a:txBody>
                    <a:bodyPr/>
                    <a:lstStyle/>
                    <a:p>
                      <a:r>
                        <a:rPr lang="en-US" b="0" i="0" dirty="0">
                          <a:latin typeface="Arial" charset="0"/>
                          <a:ea typeface="Arial" charset="0"/>
                          <a:cs typeface="Arial" charset="0"/>
                        </a:rPr>
                        <a:t>Exceptional</a:t>
                      </a:r>
                    </a:p>
                  </a:txBody>
                  <a:tcPr/>
                </a:tc>
                <a:tc>
                  <a:txBody>
                    <a:bodyPr/>
                    <a:lstStyle/>
                    <a:p>
                      <a:r>
                        <a:rPr lang="en-US" b="0" i="0" dirty="0">
                          <a:latin typeface="Arial" charset="0"/>
                          <a:ea typeface="Arial" charset="0"/>
                          <a:cs typeface="Arial" charset="0"/>
                        </a:rPr>
                        <a:t>Exceeds specified minimum performance or capability requirements in a way beneficial to the Government </a:t>
                      </a:r>
                    </a:p>
                  </a:txBody>
                  <a:tcPr/>
                </a:tc>
                <a:extLst>
                  <a:ext uri="{0D108BD9-81ED-4DB2-BD59-A6C34878D82A}">
                    <a16:rowId xmlns:a16="http://schemas.microsoft.com/office/drawing/2014/main" val="1343372776"/>
                  </a:ext>
                </a:extLst>
              </a:tr>
              <a:tr h="896998">
                <a:tc>
                  <a:txBody>
                    <a:bodyPr/>
                    <a:lstStyle/>
                    <a:p>
                      <a:r>
                        <a:rPr lang="en-US" b="0" i="0" dirty="0">
                          <a:latin typeface="Arial" charset="0"/>
                          <a:ea typeface="Arial" charset="0"/>
                          <a:cs typeface="Arial" charset="0"/>
                        </a:rPr>
                        <a:t>Green</a:t>
                      </a:r>
                    </a:p>
                  </a:txBody>
                  <a:tcPr/>
                </a:tc>
                <a:tc>
                  <a:txBody>
                    <a:bodyPr/>
                    <a:lstStyle/>
                    <a:p>
                      <a:r>
                        <a:rPr lang="en-US" b="0" i="0" dirty="0">
                          <a:latin typeface="Arial" charset="0"/>
                          <a:ea typeface="Arial" charset="0"/>
                          <a:cs typeface="Arial" charset="0"/>
                        </a:rPr>
                        <a:t>Acceptable</a:t>
                      </a:r>
                    </a:p>
                  </a:txBody>
                  <a:tcPr/>
                </a:tc>
                <a:tc>
                  <a:txBody>
                    <a:bodyPr/>
                    <a:lstStyle/>
                    <a:p>
                      <a:r>
                        <a:rPr lang="en-US" b="0" i="0" dirty="0">
                          <a:latin typeface="Arial" charset="0"/>
                          <a:ea typeface="Arial" charset="0"/>
                          <a:cs typeface="Arial" charset="0"/>
                        </a:rPr>
                        <a:t>Meets specified minimum performance or capability requirements necessary for acceptable contract performance</a:t>
                      </a:r>
                    </a:p>
                  </a:txBody>
                  <a:tcPr/>
                </a:tc>
                <a:extLst>
                  <a:ext uri="{0D108BD9-81ED-4DB2-BD59-A6C34878D82A}">
                    <a16:rowId xmlns:a16="http://schemas.microsoft.com/office/drawing/2014/main" val="1503371932"/>
                  </a:ext>
                </a:extLst>
              </a:tr>
              <a:tr h="1310998">
                <a:tc>
                  <a:txBody>
                    <a:bodyPr/>
                    <a:lstStyle/>
                    <a:p>
                      <a:r>
                        <a:rPr lang="en-US" b="0" i="0" dirty="0">
                          <a:latin typeface="Arial" charset="0"/>
                          <a:ea typeface="Arial" charset="0"/>
                          <a:cs typeface="Arial" charset="0"/>
                        </a:rPr>
                        <a:t>Yellow</a:t>
                      </a:r>
                    </a:p>
                  </a:txBody>
                  <a:tcPr/>
                </a:tc>
                <a:tc>
                  <a:txBody>
                    <a:bodyPr/>
                    <a:lstStyle/>
                    <a:p>
                      <a:r>
                        <a:rPr lang="en-US" b="0" i="0" dirty="0">
                          <a:latin typeface="Arial" charset="0"/>
                          <a:ea typeface="Arial" charset="0"/>
                          <a:cs typeface="Arial" charset="0"/>
                        </a:rPr>
                        <a:t>Marginal</a:t>
                      </a:r>
                    </a:p>
                  </a:txBody>
                  <a:tcPr/>
                </a:tc>
                <a:tc>
                  <a:txBody>
                    <a:bodyPr/>
                    <a:lstStyle/>
                    <a:p>
                      <a:r>
                        <a:rPr lang="en-US" b="0" i="0" dirty="0">
                          <a:latin typeface="Arial" charset="0"/>
                          <a:ea typeface="Arial" charset="0"/>
                          <a:cs typeface="Arial" charset="0"/>
                        </a:rPr>
                        <a:t>Does not clearly meet some specified minimum performance or capability requirements necessary for acceptable contract performance but any proposal inadequacies are correctable</a:t>
                      </a:r>
                    </a:p>
                  </a:txBody>
                  <a:tcPr/>
                </a:tc>
                <a:extLst>
                  <a:ext uri="{0D108BD9-81ED-4DB2-BD59-A6C34878D82A}">
                    <a16:rowId xmlns:a16="http://schemas.microsoft.com/office/drawing/2014/main" val="1258781320"/>
                  </a:ext>
                </a:extLst>
              </a:tr>
              <a:tr h="1310998">
                <a:tc>
                  <a:txBody>
                    <a:bodyPr/>
                    <a:lstStyle/>
                    <a:p>
                      <a:r>
                        <a:rPr lang="en-US" b="0" i="0" dirty="0">
                          <a:latin typeface="Arial" charset="0"/>
                          <a:ea typeface="Arial" charset="0"/>
                          <a:cs typeface="Arial" charset="0"/>
                        </a:rPr>
                        <a:t>Red</a:t>
                      </a:r>
                    </a:p>
                  </a:txBody>
                  <a:tcPr/>
                </a:tc>
                <a:tc>
                  <a:txBody>
                    <a:bodyPr/>
                    <a:lstStyle/>
                    <a:p>
                      <a:r>
                        <a:rPr lang="en-US" b="0" i="0" dirty="0">
                          <a:latin typeface="Arial" charset="0"/>
                          <a:ea typeface="Arial" charset="0"/>
                          <a:cs typeface="Arial" charset="0"/>
                        </a:rPr>
                        <a:t>Unacceptable</a:t>
                      </a:r>
                    </a:p>
                  </a:txBody>
                  <a:tcPr/>
                </a:tc>
                <a:tc>
                  <a:txBody>
                    <a:bodyPr/>
                    <a:lstStyle/>
                    <a:p>
                      <a:r>
                        <a:rPr lang="en-US" b="0" i="0" dirty="0">
                          <a:latin typeface="Arial" charset="0"/>
                          <a:ea typeface="Arial" charset="0"/>
                          <a:cs typeface="Arial" charset="0"/>
                        </a:rPr>
                        <a:t>Does not clearly meet some specified minimum performance or capability requirements necessary for acceptable contract performance but any proposal inadequacies are correctable</a:t>
                      </a:r>
                    </a:p>
                  </a:txBody>
                  <a:tcPr/>
                </a:tc>
                <a:extLst>
                  <a:ext uri="{0D108BD9-81ED-4DB2-BD59-A6C34878D82A}">
                    <a16:rowId xmlns:a16="http://schemas.microsoft.com/office/drawing/2014/main" val="3045895890"/>
                  </a:ext>
                </a:extLst>
              </a:tr>
            </a:tbl>
          </a:graphicData>
        </a:graphic>
      </p:graphicFrame>
    </p:spTree>
    <p:extLst>
      <p:ext uri="{BB962C8B-B14F-4D97-AF65-F5344CB8AC3E}">
        <p14:creationId xmlns:p14="http://schemas.microsoft.com/office/powerpoint/2010/main" val="1193632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10" name="Title 4"/>
          <p:cNvSpPr txBox="1">
            <a:spLocks/>
          </p:cNvSpPr>
          <p:nvPr/>
        </p:nvSpPr>
        <p:spPr>
          <a:xfrm>
            <a:off x="6096000" y="14821"/>
            <a:ext cx="6096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prstClr val="white"/>
                </a:solidFill>
                <a:latin typeface="Arial Black" charset="0"/>
                <a:ea typeface="Arial Black" charset="0"/>
                <a:cs typeface="Arial Black" charset="0"/>
              </a:rPr>
              <a:t>INDEFINITE-DELIVERY CONTRACTS</a:t>
            </a:r>
            <a:endParaRPr lang="en-US" sz="3600" b="1" baseline="30000" dirty="0">
              <a:solidFill>
                <a:prstClr val="white"/>
              </a:solidFill>
              <a:latin typeface="Arial Black" charset="0"/>
              <a:ea typeface="Arial Black" charset="0"/>
              <a:cs typeface="Arial Black" charset="0"/>
            </a:endParaRPr>
          </a:p>
        </p:txBody>
      </p:sp>
      <p:sp>
        <p:nvSpPr>
          <p:cNvPr id="11" name="Rectangle 10"/>
          <p:cNvSpPr/>
          <p:nvPr/>
        </p:nvSpPr>
        <p:spPr>
          <a:xfrm>
            <a:off x="5358809" y="1510526"/>
            <a:ext cx="6833191" cy="5262979"/>
          </a:xfrm>
          <a:prstGeom prst="rect">
            <a:avLst/>
          </a:prstGeom>
        </p:spPr>
        <p:txBody>
          <a:bodyPr wrap="square">
            <a:spAutoFit/>
          </a:bodyPr>
          <a:lstStyle/>
          <a:p>
            <a:pPr lvl="2"/>
            <a:r>
              <a:rPr lang="en-US" sz="2400" dirty="0">
                <a:solidFill>
                  <a:prstClr val="white"/>
                </a:solidFill>
                <a:latin typeface="Arial" charset="0"/>
                <a:ea typeface="Arial" charset="0"/>
                <a:cs typeface="Arial" charset="0"/>
              </a:rPr>
              <a:t>Three types of indefinite-delivery contracts: </a:t>
            </a:r>
            <a:br>
              <a:rPr lang="en-US" sz="2400" dirty="0">
                <a:solidFill>
                  <a:prstClr val="white"/>
                </a:solidFill>
                <a:latin typeface="Arial" charset="0"/>
                <a:ea typeface="Arial" charset="0"/>
                <a:cs typeface="Arial" charset="0"/>
              </a:rPr>
            </a:br>
            <a:endParaRPr lang="en-US" sz="2400" dirty="0">
              <a:solidFill>
                <a:prstClr val="white"/>
              </a:solidFill>
              <a:latin typeface="Arial" charset="0"/>
              <a:ea typeface="Arial" charset="0"/>
              <a:cs typeface="Arial" charset="0"/>
            </a:endParaRPr>
          </a:p>
          <a:p>
            <a:pPr marL="1371600" lvl="2" indent="-457200">
              <a:buFont typeface="+mj-lt"/>
              <a:buAutoNum type="arabicPeriod"/>
            </a:pPr>
            <a:r>
              <a:rPr lang="en-US" sz="2400" b="1" dirty="0">
                <a:solidFill>
                  <a:prstClr val="white"/>
                </a:solidFill>
                <a:latin typeface="Arial Black" charset="0"/>
                <a:ea typeface="Arial Black" charset="0"/>
                <a:cs typeface="Arial Black" charset="0"/>
              </a:rPr>
              <a:t>definite-quantity contracts,</a:t>
            </a:r>
          </a:p>
          <a:p>
            <a:pPr marL="1371600" lvl="2" indent="-457200">
              <a:buFont typeface="+mj-lt"/>
              <a:buAutoNum type="arabicPeriod"/>
            </a:pPr>
            <a:r>
              <a:rPr lang="en-US" sz="2400" b="1" dirty="0">
                <a:solidFill>
                  <a:prstClr val="white"/>
                </a:solidFill>
                <a:latin typeface="Arial Black" charset="0"/>
                <a:ea typeface="Arial Black" charset="0"/>
                <a:cs typeface="Arial Black" charset="0"/>
              </a:rPr>
              <a:t>requirements contracts, and </a:t>
            </a:r>
          </a:p>
          <a:p>
            <a:pPr marL="1371600" lvl="2" indent="-457200">
              <a:buFont typeface="+mj-lt"/>
              <a:buAutoNum type="arabicPeriod"/>
            </a:pPr>
            <a:r>
              <a:rPr lang="en-US" sz="2400" b="1" dirty="0">
                <a:solidFill>
                  <a:prstClr val="white"/>
                </a:solidFill>
                <a:latin typeface="Arial Black" charset="0"/>
                <a:ea typeface="Arial Black" charset="0"/>
                <a:cs typeface="Arial Black" charset="0"/>
              </a:rPr>
              <a:t>indefinite-quantity contracts</a:t>
            </a:r>
          </a:p>
          <a:p>
            <a:pPr lvl="2"/>
            <a:endParaRPr lang="en-US" sz="2400" dirty="0">
              <a:solidFill>
                <a:prstClr val="white"/>
              </a:solidFill>
              <a:latin typeface="Arial" charset="0"/>
              <a:ea typeface="Arial" charset="0"/>
              <a:cs typeface="Arial" charset="0"/>
            </a:endParaRPr>
          </a:p>
          <a:p>
            <a:pPr lvl="2"/>
            <a:r>
              <a:rPr lang="en-US" sz="2400" b="1" dirty="0">
                <a:solidFill>
                  <a:prstClr val="white"/>
                </a:solidFill>
                <a:latin typeface="Arial" charset="0"/>
                <a:ea typeface="Arial" charset="0"/>
                <a:cs typeface="Arial" charset="0"/>
              </a:rPr>
              <a:t>“Task-order contract” </a:t>
            </a:r>
            <a:r>
              <a:rPr lang="en-US" sz="2400" dirty="0">
                <a:solidFill>
                  <a:prstClr val="white"/>
                </a:solidFill>
                <a:latin typeface="Arial" charset="0"/>
                <a:ea typeface="Arial" charset="0"/>
                <a:cs typeface="Arial" charset="0"/>
              </a:rPr>
              <a:t>means a contract for services that does not procure or specify a firm quantity of services (other than a minimum or maximum quantity) and that provides for the issuance of orders for the performance of tasks during the period of the contract.</a:t>
            </a:r>
          </a:p>
        </p:txBody>
      </p:sp>
      <p:sp>
        <p:nvSpPr>
          <p:cNvPr id="9" name="Slide Number Placeholder 6"/>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2</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6119665" cy="6858000"/>
          </a:xfrm>
          <a:prstGeom prst="rect">
            <a:avLst/>
          </a:prstGeom>
        </p:spPr>
      </p:pic>
      <p:sp>
        <p:nvSpPr>
          <p:cNvPr id="8" name="Rectangle 7"/>
          <p:cNvSpPr/>
          <p:nvPr/>
        </p:nvSpPr>
        <p:spPr>
          <a:xfrm>
            <a:off x="0" y="14821"/>
            <a:ext cx="6119665" cy="6872821"/>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60267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SAMPLE 9 </a:t>
            </a:r>
            <a:r>
              <a:rPr lang="mr-IN" sz="4000" b="1" dirty="0">
                <a:solidFill>
                  <a:schemeClr val="bg1"/>
                </a:solidFill>
                <a:latin typeface="Arial Black" charset="0"/>
                <a:ea typeface="Arial Black" charset="0"/>
                <a:cs typeface="Arial Black" charset="0"/>
              </a:rPr>
              <a:t>–</a:t>
            </a:r>
            <a:r>
              <a:rPr lang="en-US" sz="4000" b="1" dirty="0">
                <a:solidFill>
                  <a:schemeClr val="bg1"/>
                </a:solidFill>
                <a:latin typeface="Arial Black" charset="0"/>
                <a:ea typeface="Arial Black" charset="0"/>
                <a:cs typeface="Arial Black" charset="0"/>
              </a:rPr>
              <a:t> RATING SCALE FOR LPTA</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20</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AC49CEAF-7495-4405-8B2C-108251FFB821}"/>
              </a:ext>
            </a:extLst>
          </p:cNvPr>
          <p:cNvGraphicFramePr>
            <a:graphicFrameLocks/>
          </p:cNvGraphicFramePr>
          <p:nvPr>
            <p:extLst>
              <p:ext uri="{D42A27DB-BD31-4B8C-83A1-F6EECF244321}">
                <p14:modId xmlns:p14="http://schemas.microsoft.com/office/powerpoint/2010/main" val="649207986"/>
              </p:ext>
            </p:extLst>
          </p:nvPr>
        </p:nvGraphicFramePr>
        <p:xfrm>
          <a:off x="1384300" y="2120900"/>
          <a:ext cx="9550400" cy="2895601"/>
        </p:xfrm>
        <a:graphic>
          <a:graphicData uri="http://schemas.openxmlformats.org/drawingml/2006/table">
            <a:tbl>
              <a:tblPr firstRow="1" bandRow="1">
                <a:tableStyleId>{5C22544A-7EE6-4342-B048-85BDC9FD1C3A}</a:tableStyleId>
              </a:tblPr>
              <a:tblGrid>
                <a:gridCol w="2392236">
                  <a:extLst>
                    <a:ext uri="{9D8B030D-6E8A-4147-A177-3AD203B41FA5}">
                      <a16:colId xmlns:a16="http://schemas.microsoft.com/office/drawing/2014/main" val="640617437"/>
                    </a:ext>
                  </a:extLst>
                </a:gridCol>
                <a:gridCol w="7158164">
                  <a:extLst>
                    <a:ext uri="{9D8B030D-6E8A-4147-A177-3AD203B41FA5}">
                      <a16:colId xmlns:a16="http://schemas.microsoft.com/office/drawing/2014/main" val="3238510585"/>
                    </a:ext>
                  </a:extLst>
                </a:gridCol>
              </a:tblGrid>
              <a:tr h="490377">
                <a:tc>
                  <a:txBody>
                    <a:bodyPr/>
                    <a:lstStyle/>
                    <a:p>
                      <a:r>
                        <a:rPr lang="en-US" b="1" i="0" dirty="0">
                          <a:latin typeface="Arial" charset="0"/>
                          <a:ea typeface="Arial" charset="0"/>
                          <a:cs typeface="Arial" charset="0"/>
                        </a:rPr>
                        <a:t>Adjective</a:t>
                      </a:r>
                    </a:p>
                  </a:txBody>
                  <a:tcPr/>
                </a:tc>
                <a:tc>
                  <a:txBody>
                    <a:bodyPr/>
                    <a:lstStyle/>
                    <a:p>
                      <a:r>
                        <a:rPr lang="en-US" b="1" i="0" dirty="0">
                          <a:latin typeface="Arial" charset="0"/>
                          <a:ea typeface="Arial" charset="0"/>
                          <a:cs typeface="Arial" charset="0"/>
                        </a:rPr>
                        <a:t>Definition</a:t>
                      </a:r>
                    </a:p>
                  </a:txBody>
                  <a:tcPr/>
                </a:tc>
                <a:extLst>
                  <a:ext uri="{0D108BD9-81ED-4DB2-BD59-A6C34878D82A}">
                    <a16:rowId xmlns:a16="http://schemas.microsoft.com/office/drawing/2014/main" val="2071635943"/>
                  </a:ext>
                </a:extLst>
              </a:tr>
              <a:tr h="1202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charset="0"/>
                          <a:ea typeface="Arial" charset="0"/>
                          <a:cs typeface="Arial" charset="0"/>
                        </a:rPr>
                        <a:t>Acceptable</a:t>
                      </a:r>
                    </a:p>
                    <a:p>
                      <a:endParaRPr lang="en-US" b="0" i="0" dirty="0">
                        <a:latin typeface="Arial" charset="0"/>
                        <a:ea typeface="Arial" charset="0"/>
                        <a:cs typeface="Arial" charset="0"/>
                      </a:endParaRPr>
                    </a:p>
                  </a:txBody>
                  <a:tcPr/>
                </a:tc>
                <a:tc>
                  <a:txBody>
                    <a:bodyPr/>
                    <a:lstStyle/>
                    <a:p>
                      <a:r>
                        <a:rPr lang="en-US" b="0" i="0" dirty="0">
                          <a:latin typeface="Arial" charset="0"/>
                          <a:ea typeface="Arial" charset="0"/>
                          <a:cs typeface="Arial" charset="0"/>
                        </a:rPr>
                        <a:t>PASS: Meets specified minimum performance or capability requirements necessary for acceptable contract performance</a:t>
                      </a:r>
                    </a:p>
                  </a:txBody>
                  <a:tcPr/>
                </a:tc>
                <a:extLst>
                  <a:ext uri="{0D108BD9-81ED-4DB2-BD59-A6C34878D82A}">
                    <a16:rowId xmlns:a16="http://schemas.microsoft.com/office/drawing/2014/main" val="1343372776"/>
                  </a:ext>
                </a:extLst>
              </a:tr>
              <a:tr h="1202612">
                <a:tc>
                  <a:txBody>
                    <a:bodyPr/>
                    <a:lstStyle/>
                    <a:p>
                      <a:r>
                        <a:rPr lang="en-US" b="0" i="0" dirty="0">
                          <a:latin typeface="Arial" charset="0"/>
                          <a:ea typeface="Arial" charset="0"/>
                          <a:cs typeface="Arial" charset="0"/>
                        </a:rPr>
                        <a:t>Unacceptable</a:t>
                      </a:r>
                    </a:p>
                  </a:txBody>
                  <a:tcPr/>
                </a:tc>
                <a:tc>
                  <a:txBody>
                    <a:bodyPr/>
                    <a:lstStyle/>
                    <a:p>
                      <a:r>
                        <a:rPr lang="en-US" b="0" i="0" dirty="0">
                          <a:latin typeface="Arial" charset="0"/>
                          <a:ea typeface="Arial" charset="0"/>
                          <a:cs typeface="Arial" charset="0"/>
                        </a:rPr>
                        <a:t>FAIL:  Fails to meet specified minimum performance or capability requirements necessary for acceptable contract performance </a:t>
                      </a:r>
                    </a:p>
                  </a:txBody>
                  <a:tcPr/>
                </a:tc>
                <a:extLst>
                  <a:ext uri="{0D108BD9-81ED-4DB2-BD59-A6C34878D82A}">
                    <a16:rowId xmlns:a16="http://schemas.microsoft.com/office/drawing/2014/main" val="1503371932"/>
                  </a:ext>
                </a:extLst>
              </a:tr>
            </a:tbl>
          </a:graphicData>
        </a:graphic>
      </p:graphicFrame>
    </p:spTree>
    <p:extLst>
      <p:ext uri="{BB962C8B-B14F-4D97-AF65-F5344CB8AC3E}">
        <p14:creationId xmlns:p14="http://schemas.microsoft.com/office/powerpoint/2010/main" val="1112623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AWARD</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21</a:t>
            </a:fld>
            <a:endParaRPr lang="en-US" sz="2000" b="1" dirty="0">
              <a:solidFill>
                <a:schemeClr val="bg1"/>
              </a:solidFill>
              <a:latin typeface="Arial" charset="0"/>
              <a:ea typeface="Arial" charset="0"/>
              <a:cs typeface="Arial" charset="0"/>
            </a:endParaRPr>
          </a:p>
        </p:txBody>
      </p:sp>
      <p:sp>
        <p:nvSpPr>
          <p:cNvPr id="2" name="Rectangle 1"/>
          <p:cNvSpPr/>
          <p:nvPr/>
        </p:nvSpPr>
        <p:spPr>
          <a:xfrm>
            <a:off x="796413" y="1612015"/>
            <a:ext cx="10058400" cy="4093428"/>
          </a:xfrm>
          <a:prstGeom prst="rect">
            <a:avLst/>
          </a:prstGeom>
        </p:spPr>
        <p:txBody>
          <a:bodyPr wrap="square">
            <a:spAutoFit/>
          </a:bodyPr>
          <a:lstStyle/>
          <a:p>
            <a:r>
              <a:rPr lang="en-US" sz="2000" dirty="0">
                <a:solidFill>
                  <a:schemeClr val="bg1"/>
                </a:solidFill>
                <a:latin typeface="Arial" charset="0"/>
                <a:ea typeface="Arial" charset="0"/>
                <a:cs typeface="Arial" charset="0"/>
              </a:rPr>
              <a:t>CO makes an award decision</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Documents decision: </a:t>
            </a:r>
          </a:p>
          <a:p>
            <a:r>
              <a:rPr lang="en-US" sz="2000" dirty="0">
                <a:solidFill>
                  <a:schemeClr val="bg1"/>
                </a:solidFill>
                <a:latin typeface="Arial" charset="0"/>
                <a:ea typeface="Arial" charset="0"/>
                <a:cs typeface="Arial" charset="0"/>
              </a:rPr>
              <a:t>At a minimum, documentation will include: </a:t>
            </a:r>
          </a:p>
          <a:p>
            <a:pPr marL="457200" indent="-457200">
              <a:buFont typeface="+mj-lt"/>
              <a:buAutoNum type="arabicPeriod"/>
            </a:pPr>
            <a:r>
              <a:rPr lang="en-US" sz="2000" dirty="0">
                <a:solidFill>
                  <a:schemeClr val="bg1"/>
                </a:solidFill>
                <a:latin typeface="Arial" charset="0"/>
                <a:ea typeface="Arial" charset="0"/>
                <a:cs typeface="Arial" charset="0"/>
              </a:rPr>
              <a:t>A statement indicating whether announcement of the TO requirement was made to all contractors eligible for receiving an award for the task requirement, or if an exception to fair opportunity was cited IAW FAR 16.505(b)(2);  </a:t>
            </a:r>
          </a:p>
          <a:p>
            <a:pPr marL="457200" indent="-457200">
              <a:buFont typeface="+mj-lt"/>
              <a:buAutoNum type="arabicPeriod"/>
            </a:pPr>
            <a:r>
              <a:rPr lang="en-US" sz="2000" dirty="0">
                <a:solidFill>
                  <a:schemeClr val="bg1"/>
                </a:solidFill>
                <a:latin typeface="Arial" charset="0"/>
                <a:ea typeface="Arial" charset="0"/>
                <a:cs typeface="Arial" charset="0"/>
              </a:rPr>
              <a:t>The selection criteria /methodology used to evaluate the competing contractors;  </a:t>
            </a:r>
          </a:p>
          <a:p>
            <a:pPr marL="457200" indent="-457200">
              <a:buFont typeface="+mj-lt"/>
              <a:buAutoNum type="arabicPeriod"/>
            </a:pPr>
            <a:r>
              <a:rPr lang="en-US" sz="2000" dirty="0">
                <a:solidFill>
                  <a:schemeClr val="bg1"/>
                </a:solidFill>
                <a:latin typeface="Arial" charset="0"/>
                <a:ea typeface="Arial" charset="0"/>
                <a:cs typeface="Arial" charset="0"/>
              </a:rPr>
              <a:t>The results of the evaluation; and  </a:t>
            </a:r>
          </a:p>
          <a:p>
            <a:pPr marL="457200" indent="-457200">
              <a:buFont typeface="+mj-lt"/>
              <a:buAutoNum type="arabicPeriod"/>
            </a:pPr>
            <a:r>
              <a:rPr lang="en-US" sz="2000" dirty="0">
                <a:solidFill>
                  <a:schemeClr val="bg1"/>
                </a:solidFill>
                <a:latin typeface="Arial" charset="0"/>
                <a:ea typeface="Arial" charset="0"/>
                <a:cs typeface="Arial" charset="0"/>
              </a:rPr>
              <a:t>The rationale for the award decision, including a summary of any negotiations conducted, cost/price analysis and best value analysis.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err="1">
                <a:solidFill>
                  <a:schemeClr val="bg1"/>
                </a:solidFill>
                <a:latin typeface="Arial" charset="0"/>
                <a:ea typeface="Arial" charset="0"/>
                <a:cs typeface="Arial" charset="0"/>
              </a:rPr>
              <a:t>Postaward</a:t>
            </a:r>
            <a:r>
              <a:rPr lang="en-US" sz="2000" dirty="0">
                <a:solidFill>
                  <a:schemeClr val="bg1"/>
                </a:solidFill>
                <a:latin typeface="Arial" charset="0"/>
                <a:ea typeface="Arial" charset="0"/>
                <a:cs typeface="Arial" charset="0"/>
              </a:rPr>
              <a:t> Notices and Debriefing (Orders Exceeding $5.5M)</a:t>
            </a:r>
          </a:p>
        </p:txBody>
      </p:sp>
    </p:spTree>
    <p:extLst>
      <p:ext uri="{BB962C8B-B14F-4D97-AF65-F5344CB8AC3E}">
        <p14:creationId xmlns:p14="http://schemas.microsoft.com/office/powerpoint/2010/main" val="444860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PROTEST</a:t>
            </a:r>
            <a:endParaRPr lang="en-US" sz="60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22</a:t>
            </a:fld>
            <a:endParaRPr lang="en-US" sz="2000" b="1" dirty="0">
              <a:solidFill>
                <a:schemeClr val="bg1"/>
              </a:solidFill>
              <a:latin typeface="Arial" charset="0"/>
              <a:ea typeface="Arial" charset="0"/>
              <a:cs typeface="Arial" charset="0"/>
            </a:endParaRPr>
          </a:p>
        </p:txBody>
      </p:sp>
      <p:sp>
        <p:nvSpPr>
          <p:cNvPr id="6" name="Content Placeholder 2">
            <a:extLst>
              <a:ext uri="{FF2B5EF4-FFF2-40B4-BE49-F238E27FC236}">
                <a16:creationId xmlns:a16="http://schemas.microsoft.com/office/drawing/2014/main" id="{2D13A602-715D-49D3-A054-205843D1681A}"/>
              </a:ext>
            </a:extLst>
          </p:cNvPr>
          <p:cNvSpPr txBox="1">
            <a:spLocks/>
          </p:cNvSpPr>
          <p:nvPr/>
        </p:nvSpPr>
        <p:spPr>
          <a:xfrm>
            <a:off x="838200" y="1825625"/>
            <a:ext cx="10515600" cy="81124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charset="0"/>
                <a:ea typeface="Arial" charset="0"/>
                <a:cs typeface="Arial" charset="0"/>
              </a:rPr>
              <a:t>TO award generally not subject to protest under FAR Subpart 33.1</a:t>
            </a:r>
          </a:p>
          <a:p>
            <a:pPr marL="457200" lvl="1" indent="0">
              <a:buNone/>
            </a:pPr>
            <a:r>
              <a:rPr lang="en-US" dirty="0">
                <a:solidFill>
                  <a:schemeClr val="bg1"/>
                </a:solidFill>
                <a:latin typeface="Arial" charset="0"/>
                <a:ea typeface="Arial" charset="0"/>
                <a:cs typeface="Arial" charset="0"/>
              </a:rPr>
              <a:t>Exceptions:</a:t>
            </a:r>
          </a:p>
          <a:p>
            <a:pPr lvl="1">
              <a:buFont typeface="Courier New" charset="0"/>
              <a:buChar char="o"/>
            </a:pPr>
            <a:r>
              <a:rPr lang="en-US" dirty="0">
                <a:solidFill>
                  <a:schemeClr val="bg1"/>
                </a:solidFill>
                <a:latin typeface="Arial" charset="0"/>
                <a:ea typeface="Arial" charset="0"/>
                <a:cs typeface="Arial" charset="0"/>
              </a:rPr>
              <a:t>when an order increases the scope, period, or maximum value </a:t>
            </a:r>
          </a:p>
          <a:p>
            <a:pPr lvl="1">
              <a:buFont typeface="Courier New" charset="0"/>
              <a:buChar char="o"/>
            </a:pPr>
            <a:r>
              <a:rPr lang="en-US" dirty="0">
                <a:solidFill>
                  <a:schemeClr val="bg1"/>
                </a:solidFill>
                <a:latin typeface="Arial" charset="0"/>
                <a:ea typeface="Arial" charset="0"/>
                <a:cs typeface="Arial" charset="0"/>
              </a:rPr>
              <a:t>an order valued in excess of $10M</a:t>
            </a:r>
          </a:p>
          <a:p>
            <a:pPr marL="0" indent="0">
              <a:buNone/>
            </a:pP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Contractor complaints are reviewed by the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Ombudsman</a:t>
            </a:r>
          </a:p>
        </p:txBody>
      </p:sp>
    </p:spTree>
    <p:extLst>
      <p:ext uri="{BB962C8B-B14F-4D97-AF65-F5344CB8AC3E}">
        <p14:creationId xmlns:p14="http://schemas.microsoft.com/office/powerpoint/2010/main" val="444825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48835"/>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PROTECH OMBUDSMAN</a:t>
            </a:r>
            <a:endParaRPr lang="en-US" sz="5400" b="1" dirty="0">
              <a:solidFill>
                <a:schemeClr val="bg1"/>
              </a:solidFill>
              <a:latin typeface="Arial Black" charset="0"/>
              <a:ea typeface="Arial Black" charset="0"/>
              <a:cs typeface="Arial Black" charset="0"/>
            </a:endParaRP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23</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2274838"/>
            <a:ext cx="10442448"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Concerns should be first raised to the Contracting Officer</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NOAA Acquisition and Grants Office (AGO) Ombudsman will hear and facilitate the resolution of concerns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Maintain strict confidentiality as to the source of the concern</a:t>
            </a:r>
          </a:p>
        </p:txBody>
      </p:sp>
    </p:spTree>
    <p:extLst>
      <p:ext uri="{BB962C8B-B14F-4D97-AF65-F5344CB8AC3E}">
        <p14:creationId xmlns:p14="http://schemas.microsoft.com/office/powerpoint/2010/main" val="1912170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CCADF1BD-5306-CF4B-8FBF-14DCE98D6E2C}"/>
              </a:ext>
            </a:extLst>
          </p:cNvPr>
          <p:cNvGrpSpPr/>
          <p:nvPr/>
        </p:nvGrpSpPr>
        <p:grpSpPr>
          <a:xfrm>
            <a:off x="371221" y="1420538"/>
            <a:ext cx="3763457" cy="3768342"/>
            <a:chOff x="3412595" y="1099495"/>
            <a:chExt cx="4757044" cy="4757044"/>
          </a:xfrm>
        </p:grpSpPr>
        <p:sp>
          <p:nvSpPr>
            <p:cNvPr id="26" name="Teardrop 25">
              <a:extLst>
                <a:ext uri="{FF2B5EF4-FFF2-40B4-BE49-F238E27FC236}">
                  <a16:creationId xmlns:a16="http://schemas.microsoft.com/office/drawing/2014/main" id="{5EC2A3B7-5D53-5743-A859-AA5ADFF77D7E}"/>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B553B64D-E758-5247-B9E4-9D3C9BB23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8" name="TextBox 27">
            <a:extLst>
              <a:ext uri="{FF2B5EF4-FFF2-40B4-BE49-F238E27FC236}">
                <a16:creationId xmlns:a16="http://schemas.microsoft.com/office/drawing/2014/main" id="{7FC47AE4-40D1-CD46-8DAA-6272B30D383E}"/>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988134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62464" y="0"/>
            <a:ext cx="10515600" cy="1325563"/>
          </a:xfrm>
        </p:spPr>
        <p:txBody>
          <a:bodyPr>
            <a:normAutofit/>
          </a:bodyPr>
          <a:lstStyle/>
          <a:p>
            <a:r>
              <a:rPr lang="en-US" sz="4800" b="1" dirty="0">
                <a:solidFill>
                  <a:schemeClr val="bg1"/>
                </a:solidFill>
                <a:latin typeface="Arial Black" charset="0"/>
                <a:ea typeface="Arial Black" charset="0"/>
                <a:cs typeface="Arial Black" charset="0"/>
              </a:rPr>
              <a:t>WHAT IS PROTECH?</a:t>
            </a:r>
            <a:endParaRPr lang="en-US" sz="4800" b="1" dirty="0">
              <a:latin typeface="Arial Black" charset="0"/>
              <a:ea typeface="Arial Black" charset="0"/>
              <a:cs typeface="Arial Black" charset="0"/>
            </a:endParaRPr>
          </a:p>
        </p:txBody>
      </p:sp>
      <p:sp>
        <p:nvSpPr>
          <p:cNvPr id="6" name="TextBox 5"/>
          <p:cNvSpPr txBox="1"/>
          <p:nvPr/>
        </p:nvSpPr>
        <p:spPr>
          <a:xfrm>
            <a:off x="262464" y="831129"/>
            <a:ext cx="6172203" cy="369332"/>
          </a:xfrm>
          <a:prstGeom prst="rect">
            <a:avLst/>
          </a:prstGeom>
          <a:noFill/>
        </p:spPr>
        <p:txBody>
          <a:bodyPr wrap="square" rtlCol="0">
            <a:spAutoFit/>
          </a:bodyPr>
          <a:lstStyle/>
          <a:p>
            <a:r>
              <a:rPr lang="en-US" b="1" dirty="0">
                <a:solidFill>
                  <a:schemeClr val="bg1"/>
                </a:solidFill>
                <a:latin typeface="Arial" charset="0"/>
                <a:ea typeface="Arial" charset="0"/>
                <a:cs typeface="Arial" charset="0"/>
              </a:rPr>
              <a:t>(Professional &amp; Technical Services)</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8115" y="215068"/>
            <a:ext cx="6613506" cy="6427863"/>
          </a:xfrm>
          <a:prstGeom prst="rect">
            <a:avLst/>
          </a:prstGeom>
        </p:spPr>
      </p:pic>
      <p:sp>
        <p:nvSpPr>
          <p:cNvPr id="4" name="Rectangle 3"/>
          <p:cNvSpPr/>
          <p:nvPr/>
        </p:nvSpPr>
        <p:spPr>
          <a:xfrm>
            <a:off x="262464" y="1733725"/>
            <a:ext cx="6467520" cy="3816429"/>
          </a:xfrm>
          <a:prstGeom prst="rect">
            <a:avLst/>
          </a:prstGeom>
        </p:spPr>
        <p:txBody>
          <a:bodyPr wrap="square" lIns="0" rIns="0">
            <a:spAutoFit/>
          </a:bodyPr>
          <a:lstStyle/>
          <a:p>
            <a:pPr marL="171450" lvl="1" eaLnBrk="0" fontAlgn="base" hangingPunct="0">
              <a:spcBef>
                <a:spcPts val="600"/>
              </a:spcBef>
              <a:spcAft>
                <a:spcPts val="600"/>
              </a:spcAft>
            </a:pPr>
            <a:r>
              <a:rPr lang="en-US" sz="2400" kern="0" dirty="0">
                <a:solidFill>
                  <a:schemeClr val="bg1"/>
                </a:solidFill>
                <a:latin typeface="Arial" charset="0"/>
                <a:ea typeface="Arial" charset="0"/>
                <a:cs typeface="Arial" charset="0"/>
              </a:rPr>
              <a:t>Professional and Technical (</a:t>
            </a:r>
            <a:r>
              <a:rPr lang="en-US" sz="2400" kern="0" dirty="0" err="1">
                <a:solidFill>
                  <a:schemeClr val="bg1"/>
                </a:solidFill>
                <a:latin typeface="Arial" charset="0"/>
                <a:ea typeface="Arial" charset="0"/>
                <a:cs typeface="Arial" charset="0"/>
              </a:rPr>
              <a:t>ProTech</a:t>
            </a:r>
            <a:r>
              <a:rPr lang="en-US" sz="2400" kern="0" dirty="0">
                <a:solidFill>
                  <a:schemeClr val="bg1"/>
                </a:solidFill>
                <a:latin typeface="Arial" charset="0"/>
                <a:ea typeface="Arial" charset="0"/>
                <a:cs typeface="Arial" charset="0"/>
              </a:rPr>
              <a:t>) services is a suite of contracting vehicles organized into five Domains: </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Oceans</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Fisheries</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Satellite</a:t>
            </a:r>
            <a:endParaRPr lang="en-US" sz="2400" kern="0" dirty="0">
              <a:solidFill>
                <a:srgbClr val="FF0000"/>
              </a:solidFill>
              <a:latin typeface="Arial" charset="0"/>
              <a:ea typeface="Arial" charset="0"/>
              <a:cs typeface="Arial" charset="0"/>
            </a:endParaRP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Weather</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Enterprise Operations</a:t>
            </a:r>
          </a:p>
        </p:txBody>
      </p:sp>
      <p:sp>
        <p:nvSpPr>
          <p:cNvPr id="5" name="Slide Number Placeholder 4"/>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349640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SOURCE SELECTION FLEXIBILITIES</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sp>
        <p:nvSpPr>
          <p:cNvPr id="2" name="Rectangle 1"/>
          <p:cNvSpPr/>
          <p:nvPr/>
        </p:nvSpPr>
        <p:spPr>
          <a:xfrm>
            <a:off x="928576" y="1536257"/>
            <a:ext cx="10334847" cy="2677656"/>
          </a:xfrm>
          <a:prstGeom prst="rect">
            <a:avLst/>
          </a:prstGeom>
        </p:spPr>
        <p:txBody>
          <a:bodyPr wrap="square">
            <a:spAutoFit/>
          </a:bodyPr>
          <a:lstStyle/>
          <a:p>
            <a:pPr marL="400050" lvl="0" indent="-400050"/>
            <a:r>
              <a:rPr lang="en-US" sz="2400" dirty="0">
                <a:solidFill>
                  <a:schemeClr val="bg1"/>
                </a:solidFill>
                <a:latin typeface="Arial" charset="0"/>
                <a:ea typeface="Arial" charset="0"/>
                <a:cs typeface="Arial" charset="0"/>
              </a:rPr>
              <a:t>Broad discretion in developing appropriate order placement procedures</a:t>
            </a:r>
          </a:p>
          <a:p>
            <a:pPr marL="400050" lvl="0" indent="-400050">
              <a:buFont typeface="Courier New" charset="0"/>
              <a:buChar char="o"/>
            </a:pPr>
            <a:r>
              <a:rPr lang="en-US" sz="2400" dirty="0">
                <a:solidFill>
                  <a:schemeClr val="bg1"/>
                </a:solidFill>
                <a:latin typeface="Arial" charset="0"/>
                <a:ea typeface="Arial" charset="0"/>
                <a:cs typeface="Arial" charset="0"/>
              </a:rPr>
              <a:t>Fair opportunity to be considered for orders exceeding $3,500</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00050" lvl="0" indent="-400050"/>
            <a:r>
              <a:rPr lang="en-US" sz="2400" dirty="0">
                <a:solidFill>
                  <a:schemeClr val="bg1"/>
                </a:solidFill>
                <a:latin typeface="Arial" charset="0"/>
                <a:ea typeface="Arial" charset="0"/>
                <a:cs typeface="Arial" charset="0"/>
              </a:rPr>
              <a:t>Minimal submission requirements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00050" lvl="0" indent="-400050"/>
            <a:r>
              <a:rPr lang="en-US" sz="2400" dirty="0">
                <a:solidFill>
                  <a:schemeClr val="bg1"/>
                </a:solidFill>
                <a:latin typeface="Arial" charset="0"/>
                <a:ea typeface="Arial" charset="0"/>
                <a:cs typeface="Arial" charset="0"/>
              </a:rPr>
              <a:t>Streamlined procedures, including oral presentations</a:t>
            </a:r>
          </a:p>
          <a:p>
            <a:pPr marL="400050" lvl="0" indent="-400050"/>
            <a:endParaRPr lang="en-US" sz="2400" dirty="0">
              <a:solidFill>
                <a:schemeClr val="bg1"/>
              </a:solidFill>
              <a:latin typeface="Arial" charset="0"/>
              <a:ea typeface="Arial" charset="0"/>
              <a:cs typeface="Arial" charset="0"/>
            </a:endParaRPr>
          </a:p>
        </p:txBody>
      </p:sp>
      <p:sp>
        <p:nvSpPr>
          <p:cNvPr id="4" name="Rectangle 3"/>
          <p:cNvSpPr/>
          <p:nvPr/>
        </p:nvSpPr>
        <p:spPr>
          <a:xfrm>
            <a:off x="928576" y="4128853"/>
            <a:ext cx="10334847" cy="830997"/>
          </a:xfrm>
          <a:prstGeom prst="rect">
            <a:avLst/>
          </a:prstGeom>
        </p:spPr>
        <p:txBody>
          <a:bodyPr wrap="square">
            <a:spAutoFit/>
          </a:bodyPr>
          <a:lstStyle/>
          <a:p>
            <a:r>
              <a:rPr lang="en-US" sz="2400" dirty="0">
                <a:solidFill>
                  <a:schemeClr val="bg1"/>
                </a:solidFill>
                <a:latin typeface="Arial" charset="0"/>
                <a:ea typeface="Arial" charset="0"/>
                <a:cs typeface="Arial" charset="0"/>
              </a:rPr>
              <a:t>Competition requirements in FAR Part 6 and the policies in subpart 15.3 </a:t>
            </a:r>
            <a:br>
              <a:rPr lang="en-US" sz="2400" dirty="0">
                <a:solidFill>
                  <a:schemeClr val="bg1"/>
                </a:solidFill>
                <a:latin typeface="Arial" charset="0"/>
                <a:ea typeface="Arial" charset="0"/>
                <a:cs typeface="Arial" charset="0"/>
              </a:rPr>
            </a:br>
            <a:r>
              <a:rPr lang="en-US" sz="2400" u="sng" dirty="0">
                <a:solidFill>
                  <a:schemeClr val="bg1"/>
                </a:solidFill>
                <a:latin typeface="Arial" charset="0"/>
                <a:ea typeface="Arial" charset="0"/>
                <a:cs typeface="Arial" charset="0"/>
              </a:rPr>
              <a:t>do not </a:t>
            </a:r>
            <a:r>
              <a:rPr lang="en-US" sz="2400" dirty="0">
                <a:solidFill>
                  <a:schemeClr val="bg1"/>
                </a:solidFill>
                <a:latin typeface="Arial" charset="0"/>
                <a:ea typeface="Arial" charset="0"/>
                <a:cs typeface="Arial" charset="0"/>
              </a:rPr>
              <a:t>apply </a:t>
            </a:r>
          </a:p>
        </p:txBody>
      </p:sp>
    </p:spTree>
    <p:extLst>
      <p:ext uri="{BB962C8B-B14F-4D97-AF65-F5344CB8AC3E}">
        <p14:creationId xmlns:p14="http://schemas.microsoft.com/office/powerpoint/2010/main" val="104126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ORDERING</a:t>
            </a:r>
            <a:endParaRPr lang="en-US" sz="60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5</a:t>
            </a:fld>
            <a:endParaRPr lang="en-US" sz="2000" b="1" dirty="0">
              <a:solidFill>
                <a:schemeClr val="bg1"/>
              </a:solidFill>
              <a:latin typeface="Arial" charset="0"/>
              <a:ea typeface="Arial" charset="0"/>
              <a:cs typeface="Arial" charset="0"/>
            </a:endParaRPr>
          </a:p>
        </p:txBody>
      </p:sp>
      <p:sp>
        <p:nvSpPr>
          <p:cNvPr id="2" name="Rectangle 1"/>
          <p:cNvSpPr/>
          <p:nvPr/>
        </p:nvSpPr>
        <p:spPr>
          <a:xfrm>
            <a:off x="960474" y="1525347"/>
            <a:ext cx="10271051"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General</a:t>
            </a:r>
          </a:p>
          <a:p>
            <a:pPr marL="342900" indent="-342900">
              <a:buFont typeface="Courier New" charset="0"/>
              <a:buChar char="o"/>
            </a:pPr>
            <a:r>
              <a:rPr lang="en-US" sz="2400" dirty="0">
                <a:solidFill>
                  <a:schemeClr val="bg1"/>
                </a:solidFill>
                <a:latin typeface="Arial" charset="0"/>
                <a:ea typeface="Arial" charset="0"/>
                <a:cs typeface="Arial" charset="0"/>
              </a:rPr>
              <a:t>Synopsis not required</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Individual orders shall clearly describe all services to be performed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Performance-based acquisition methods</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 </a:t>
            </a:r>
          </a:p>
          <a:p>
            <a:pPr marL="342900" indent="-342900">
              <a:buFont typeface="Courier New" charset="0"/>
              <a:buChar char="o"/>
            </a:pPr>
            <a:r>
              <a:rPr lang="en-US" sz="2400" dirty="0">
                <a:solidFill>
                  <a:schemeClr val="bg1"/>
                </a:solidFill>
                <a:latin typeface="Arial" charset="0"/>
                <a:ea typeface="Arial" charset="0"/>
                <a:cs typeface="Arial" charset="0"/>
              </a:rPr>
              <a:t>Justify restricting consideration (brand name/sole source)</a:t>
            </a:r>
          </a:p>
        </p:txBody>
      </p:sp>
    </p:spTree>
    <p:extLst>
      <p:ext uri="{BB962C8B-B14F-4D97-AF65-F5344CB8AC3E}">
        <p14:creationId xmlns:p14="http://schemas.microsoft.com/office/powerpoint/2010/main" val="1223759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ORDERING PROCEDURES</a:t>
            </a:r>
            <a:endParaRPr lang="en-US" sz="60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6</a:t>
            </a:fld>
            <a:endParaRPr lang="en-US" sz="2000" b="1" dirty="0">
              <a:solidFill>
                <a:schemeClr val="bg1"/>
              </a:solidFill>
              <a:latin typeface="Arial" charset="0"/>
              <a:ea typeface="Arial" charset="0"/>
              <a:cs typeface="Arial" charset="0"/>
            </a:endParaRPr>
          </a:p>
        </p:txBody>
      </p:sp>
      <p:sp>
        <p:nvSpPr>
          <p:cNvPr id="2" name="Rectangle 1"/>
          <p:cNvSpPr/>
          <p:nvPr/>
        </p:nvSpPr>
        <p:spPr>
          <a:xfrm>
            <a:off x="662762" y="1647913"/>
            <a:ext cx="10866475" cy="1569660"/>
          </a:xfrm>
          <a:prstGeom prst="rect">
            <a:avLst/>
          </a:prstGeom>
        </p:spPr>
        <p:txBody>
          <a:bodyPr wrap="square">
            <a:spAutoFit/>
          </a:bodyPr>
          <a:lstStyle/>
          <a:p>
            <a:r>
              <a:rPr lang="en-US" sz="2400" dirty="0">
                <a:solidFill>
                  <a:schemeClr val="bg1"/>
                </a:solidFill>
                <a:latin typeface="Arial" charset="0"/>
                <a:ea typeface="Arial" charset="0"/>
                <a:cs typeface="Arial" charset="0"/>
              </a:rPr>
              <a:t>IAW FAR 16.505(b)(1), the contracting officer must provide each awardee a fair opportunity to be considered for each order exceeding $3,500 issued under multiple delivery-order contracts or multiple task-order contracts, unless rare conditions listed in FAR 16.505(b)(2) exist. </a:t>
            </a:r>
          </a:p>
        </p:txBody>
      </p:sp>
    </p:spTree>
    <p:extLst>
      <p:ext uri="{BB962C8B-B14F-4D97-AF65-F5344CB8AC3E}">
        <p14:creationId xmlns:p14="http://schemas.microsoft.com/office/powerpoint/2010/main" val="792900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8" name="Title 4"/>
          <p:cNvSpPr txBox="1">
            <a:spLocks/>
          </p:cNvSpPr>
          <p:nvPr/>
        </p:nvSpPr>
        <p:spPr>
          <a:xfrm>
            <a:off x="0" y="3148224"/>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0" b="1" dirty="0">
                <a:solidFill>
                  <a:schemeClr val="bg1">
                    <a:alpha val="20000"/>
                  </a:schemeClr>
                </a:solidFill>
                <a:latin typeface="Arial Black" charset="0"/>
                <a:ea typeface="Arial Black" charset="0"/>
                <a:cs typeface="Arial Black" charset="0"/>
              </a:rPr>
              <a:t>RFP</a:t>
            </a:r>
            <a:endParaRPr lang="en-US" sz="30000" b="1" baseline="30000" dirty="0">
              <a:solidFill>
                <a:schemeClr val="bg1">
                  <a:alpha val="20000"/>
                </a:schemeClr>
              </a:solidFill>
              <a:latin typeface="Arial Black" charset="0"/>
              <a:ea typeface="Arial Black" charset="0"/>
              <a:cs typeface="Arial Black" charset="0"/>
            </a:endParaRPr>
          </a:p>
        </p:txBody>
      </p:sp>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REQUEST FOR PROPOSAL</a:t>
            </a:r>
            <a:endParaRPr lang="en-US" sz="60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7</a:t>
            </a:fld>
            <a:endParaRPr lang="en-US" sz="2000" b="1" dirty="0">
              <a:solidFill>
                <a:schemeClr val="bg1"/>
              </a:solidFill>
              <a:latin typeface="Arial" charset="0"/>
              <a:ea typeface="Arial" charset="0"/>
              <a:cs typeface="Arial" charset="0"/>
            </a:endParaRPr>
          </a:p>
        </p:txBody>
      </p:sp>
      <p:sp>
        <p:nvSpPr>
          <p:cNvPr id="2" name="Rectangle 1"/>
          <p:cNvSpPr/>
          <p:nvPr/>
        </p:nvSpPr>
        <p:spPr>
          <a:xfrm>
            <a:off x="779721" y="1510526"/>
            <a:ext cx="10632558"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Provided to all awardees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Contains complete description of requirement and evaluation criteria and instructions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Provided via any method allowed in the contract:</a:t>
            </a:r>
          </a:p>
          <a:p>
            <a:pPr marL="342900" indent="-342900">
              <a:buFont typeface="Courier New" charset="0"/>
              <a:buChar char="o"/>
            </a:pPr>
            <a:r>
              <a:rPr lang="en-US" sz="2400" dirty="0">
                <a:solidFill>
                  <a:schemeClr val="bg1"/>
                </a:solidFill>
                <a:latin typeface="Arial" charset="0"/>
                <a:ea typeface="Arial" charset="0"/>
                <a:cs typeface="Arial" charset="0"/>
              </a:rPr>
              <a:t>Regular mail</a:t>
            </a:r>
          </a:p>
          <a:p>
            <a:pPr marL="342900" indent="-342900">
              <a:buFont typeface="Courier New" charset="0"/>
              <a:buChar char="o"/>
            </a:pPr>
            <a:r>
              <a:rPr lang="en-US" sz="2400" dirty="0">
                <a:solidFill>
                  <a:schemeClr val="bg1"/>
                </a:solidFill>
                <a:latin typeface="Arial" charset="0"/>
                <a:ea typeface="Arial" charset="0"/>
                <a:cs typeface="Arial" charset="0"/>
              </a:rPr>
              <a:t>Email</a:t>
            </a:r>
          </a:p>
          <a:p>
            <a:pPr marL="342900" indent="-342900">
              <a:buFont typeface="Courier New" charset="0"/>
              <a:buChar char="o"/>
            </a:pPr>
            <a:r>
              <a:rPr lang="en-US" sz="2400" dirty="0">
                <a:solidFill>
                  <a:schemeClr val="bg1"/>
                </a:solidFill>
                <a:latin typeface="Arial" charset="0"/>
                <a:ea typeface="Arial" charset="0"/>
                <a:cs typeface="Arial" charset="0"/>
              </a:rPr>
              <a:t>Facsimile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Allow a reasonable time for response</a:t>
            </a:r>
          </a:p>
        </p:txBody>
      </p:sp>
    </p:spTree>
    <p:extLst>
      <p:ext uri="{BB962C8B-B14F-4D97-AF65-F5344CB8AC3E}">
        <p14:creationId xmlns:p14="http://schemas.microsoft.com/office/powerpoint/2010/main" val="341593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Title 4"/>
          <p:cNvSpPr txBox="1">
            <a:spLocks/>
          </p:cNvSpPr>
          <p:nvPr/>
        </p:nvSpPr>
        <p:spPr>
          <a:xfrm>
            <a:off x="0" y="0"/>
            <a:ext cx="11989296"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EVALUATION</a:t>
            </a:r>
            <a:endParaRPr lang="en-US" sz="60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16809"/>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8</a:t>
            </a:fld>
            <a:endParaRPr lang="en-US" sz="2000" b="1" dirty="0">
              <a:solidFill>
                <a:schemeClr val="bg1"/>
              </a:solidFill>
              <a:latin typeface="Arial" charset="0"/>
              <a:ea typeface="Arial" charset="0"/>
              <a:cs typeface="Arial" charset="0"/>
            </a:endParaRPr>
          </a:p>
        </p:txBody>
      </p:sp>
      <p:graphicFrame>
        <p:nvGraphicFramePr>
          <p:cNvPr id="6" name="Diagram 5"/>
          <p:cNvGraphicFramePr/>
          <p:nvPr>
            <p:extLst>
              <p:ext uri="{D42A27DB-BD31-4B8C-83A1-F6EECF244321}">
                <p14:modId xmlns:p14="http://schemas.microsoft.com/office/powerpoint/2010/main" val="298936933"/>
              </p:ext>
            </p:extLst>
          </p:nvPr>
        </p:nvGraphicFramePr>
        <p:xfrm>
          <a:off x="101352" y="719666"/>
          <a:ext cx="11989295"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0483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AWARD</a:t>
            </a:r>
            <a:endParaRPr lang="en-US" sz="60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9</a:t>
            </a:fld>
            <a:endParaRPr lang="en-US" sz="2000" b="1" dirty="0">
              <a:solidFill>
                <a:schemeClr val="bg1"/>
              </a:solidFill>
              <a:latin typeface="Arial" charset="0"/>
              <a:ea typeface="Arial" charset="0"/>
              <a:cs typeface="Arial" charset="0"/>
            </a:endParaRPr>
          </a:p>
        </p:txBody>
      </p:sp>
      <p:sp>
        <p:nvSpPr>
          <p:cNvPr id="4" name="Rectangle 3"/>
          <p:cNvSpPr/>
          <p:nvPr/>
        </p:nvSpPr>
        <p:spPr>
          <a:xfrm>
            <a:off x="875414" y="1447599"/>
            <a:ext cx="10441172" cy="4401205"/>
          </a:xfrm>
          <a:prstGeom prst="rect">
            <a:avLst/>
          </a:prstGeom>
        </p:spPr>
        <p:txBody>
          <a:bodyPr wrap="square">
            <a:spAutoFit/>
          </a:bodyPr>
          <a:lstStyle/>
          <a:p>
            <a:r>
              <a:rPr lang="en-US" sz="2400" dirty="0">
                <a:solidFill>
                  <a:schemeClr val="bg1"/>
                </a:solidFill>
                <a:latin typeface="Arial" charset="0"/>
                <a:ea typeface="Arial" charset="0"/>
                <a:cs typeface="Arial" charset="0"/>
              </a:rPr>
              <a:t>CO makes an award decision</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Documents decision: </a:t>
            </a:r>
          </a:p>
          <a:p>
            <a:pPr lvl="1"/>
            <a:r>
              <a:rPr lang="en-US" sz="2400" dirty="0">
                <a:solidFill>
                  <a:schemeClr val="bg1"/>
                </a:solidFill>
                <a:latin typeface="Arial" charset="0"/>
                <a:ea typeface="Arial" charset="0"/>
                <a:cs typeface="Arial" charset="0"/>
              </a:rPr>
              <a:t>At a minimum, documentation will include: </a:t>
            </a:r>
          </a:p>
          <a:p>
            <a:pPr marL="914400" lvl="1" indent="-457200">
              <a:buFont typeface="+mj-lt"/>
              <a:buAutoNum type="arabicPeriod"/>
            </a:pPr>
            <a:r>
              <a:rPr lang="en-US" sz="2000" dirty="0">
                <a:solidFill>
                  <a:schemeClr val="bg1"/>
                </a:solidFill>
                <a:latin typeface="Arial" charset="0"/>
                <a:ea typeface="Arial" charset="0"/>
                <a:cs typeface="Arial" charset="0"/>
              </a:rPr>
              <a:t>A statement indicating whether announcement of the Task Order requirement was made to all contractors eligible for receiving an award for the task requirement, or if an exception to fair opportunity was cited IAW FAR 16.505(b)(2);  </a:t>
            </a:r>
          </a:p>
          <a:p>
            <a:pPr marL="914400" lvl="1" indent="-457200">
              <a:buFont typeface="+mj-lt"/>
              <a:buAutoNum type="arabicPeriod"/>
            </a:pPr>
            <a:r>
              <a:rPr lang="en-US" sz="2000" dirty="0">
                <a:solidFill>
                  <a:schemeClr val="bg1"/>
                </a:solidFill>
                <a:latin typeface="Arial" charset="0"/>
                <a:ea typeface="Arial" charset="0"/>
                <a:cs typeface="Arial" charset="0"/>
              </a:rPr>
              <a:t>The selection criteria /methodology used to evaluate the competing contractors;  </a:t>
            </a:r>
          </a:p>
          <a:p>
            <a:pPr marL="914400" lvl="1" indent="-457200">
              <a:buFont typeface="+mj-lt"/>
              <a:buAutoNum type="arabicPeriod"/>
            </a:pPr>
            <a:r>
              <a:rPr lang="en-US" sz="2000" dirty="0">
                <a:solidFill>
                  <a:schemeClr val="bg1"/>
                </a:solidFill>
                <a:latin typeface="Arial" charset="0"/>
                <a:ea typeface="Arial" charset="0"/>
                <a:cs typeface="Arial" charset="0"/>
              </a:rPr>
              <a:t>The results of the evaluation; and  </a:t>
            </a:r>
          </a:p>
          <a:p>
            <a:pPr marL="914400" lvl="1" indent="-457200">
              <a:buFont typeface="+mj-lt"/>
              <a:buAutoNum type="arabicPeriod"/>
            </a:pPr>
            <a:r>
              <a:rPr lang="en-US" sz="2000" dirty="0">
                <a:solidFill>
                  <a:schemeClr val="bg1"/>
                </a:solidFill>
                <a:latin typeface="Arial" charset="0"/>
                <a:ea typeface="Arial" charset="0"/>
                <a:cs typeface="Arial" charset="0"/>
              </a:rPr>
              <a:t>The rationale for the award decision, including a summary of any negotiations conducted, cost/price analysis and best value analysis.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400" dirty="0" err="1">
                <a:solidFill>
                  <a:schemeClr val="bg1"/>
                </a:solidFill>
                <a:latin typeface="Arial" charset="0"/>
                <a:ea typeface="Arial" charset="0"/>
                <a:cs typeface="Arial" charset="0"/>
              </a:rPr>
              <a:t>Postaward</a:t>
            </a:r>
            <a:r>
              <a:rPr lang="en-US" sz="2400" dirty="0">
                <a:solidFill>
                  <a:schemeClr val="bg1"/>
                </a:solidFill>
                <a:latin typeface="Arial" charset="0"/>
                <a:ea typeface="Arial" charset="0"/>
                <a:cs typeface="Arial" charset="0"/>
              </a:rPr>
              <a:t> Notices and Debriefing (Orders Exceeding $5.5M)</a:t>
            </a:r>
          </a:p>
        </p:txBody>
      </p:sp>
    </p:spTree>
    <p:extLst>
      <p:ext uri="{BB962C8B-B14F-4D97-AF65-F5344CB8AC3E}">
        <p14:creationId xmlns:p14="http://schemas.microsoft.com/office/powerpoint/2010/main" val="1754272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5483</TotalTime>
  <Words>3560</Words>
  <Application>Microsoft Macintosh PowerPoint</Application>
  <PresentationFormat>Widescreen</PresentationFormat>
  <Paragraphs>280</Paragraphs>
  <Slides>24</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Arial Black</vt:lpstr>
      <vt:lpstr>Calibri</vt:lpstr>
      <vt:lpstr>Calibri Light</vt:lpstr>
      <vt:lpstr>Courier New</vt:lpstr>
      <vt:lpstr>Office Theme</vt:lpstr>
      <vt:lpstr>3_Office Theme</vt:lpstr>
      <vt:lpstr>PowerPoint Presentation</vt:lpstr>
      <vt:lpstr>PowerPoint Presentation</vt:lpstr>
      <vt:lpstr>WHAT IS PROTECH?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146</cp:revision>
  <dcterms:created xsi:type="dcterms:W3CDTF">2017-05-25T21:59:07Z</dcterms:created>
  <dcterms:modified xsi:type="dcterms:W3CDTF">2018-08-28T21:24:49Z</dcterms:modified>
</cp:coreProperties>
</file>