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305" r:id="rId2"/>
    <p:sldId id="283" r:id="rId3"/>
    <p:sldId id="284" r:id="rId4"/>
    <p:sldId id="309" r:id="rId5"/>
    <p:sldId id="285" r:id="rId6"/>
    <p:sldId id="287" r:id="rId7"/>
    <p:sldId id="288" r:id="rId8"/>
    <p:sldId id="295" r:id="rId9"/>
    <p:sldId id="256" r:id="rId10"/>
    <p:sldId id="290" r:id="rId11"/>
    <p:sldId id="306" r:id="rId12"/>
    <p:sldId id="307" r:id="rId13"/>
    <p:sldId id="292" r:id="rId14"/>
    <p:sldId id="293" r:id="rId15"/>
    <p:sldId id="294" r:id="rId16"/>
    <p:sldId id="310" r:id="rId17"/>
    <p:sldId id="296" r:id="rId18"/>
    <p:sldId id="297" r:id="rId19"/>
    <p:sldId id="298" r:id="rId20"/>
    <p:sldId id="308" r:id="rId21"/>
    <p:sldId id="31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4495"/>
    <a:srgbClr val="0082D2"/>
    <a:srgbClr val="00D2AB"/>
    <a:srgbClr val="00D8E2"/>
    <a:srgbClr val="00A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43"/>
    <p:restoredTop sz="72339"/>
  </p:normalViewPr>
  <p:slideViewPr>
    <p:cSldViewPr snapToGrid="0" snapToObjects="1">
      <p:cViewPr varScale="1">
        <p:scale>
          <a:sx n="69" d="100"/>
          <a:sy n="69" d="100"/>
        </p:scale>
        <p:origin x="1680" y="184"/>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8/28/18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8/28/18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law.cornell.edu/cfr/text/48/15.404-1#b"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law.cornell.edu/cfr/text/48/42.302#a_12"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598256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1678614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16.202 Firm-fixed-price contracts</a:t>
            </a:r>
          </a:p>
          <a:p>
            <a:endParaRPr lang="en-US" dirty="0"/>
          </a:p>
          <a:p>
            <a:r>
              <a:rPr lang="en-US" dirty="0"/>
              <a:t>FFP provides maximum incentive for the contractor to control costs and perform effectively, and imposes a minimum administrative burden on the contracting parties.</a:t>
            </a:r>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1994757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16.203 Fixed-price contracts with economic price adjustment</a:t>
            </a:r>
          </a:p>
          <a:p>
            <a:endParaRPr lang="en-US" dirty="0"/>
          </a:p>
          <a:p>
            <a:r>
              <a:rPr lang="en-US" dirty="0"/>
              <a:t>FPEPA is designed to cope with the economic uncertainties that threaten long-term fixed-price arrangements.  Using an FPEPA contract may motivate a contractor to accept a fixed-price effort because of its built-in mechanism to mitigate the risk.</a:t>
            </a:r>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565986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16.404 Fixed-price contracts with award fees</a:t>
            </a:r>
          </a:p>
          <a:p>
            <a:endParaRPr lang="en-US" dirty="0"/>
          </a:p>
          <a:p>
            <a:r>
              <a:rPr lang="en-US" dirty="0"/>
              <a:t>Conditions for use may include:</a:t>
            </a:r>
          </a:p>
          <a:p>
            <a:pPr marL="628650" lvl="1" indent="-171450">
              <a:buFont typeface="Arial" panose="020B0604020202020204" pitchFamily="34" charset="0"/>
              <a:buChar char="•"/>
            </a:pPr>
            <a:r>
              <a:rPr lang="en-US" dirty="0"/>
              <a:t>It is not feasible to set objective incentive targets</a:t>
            </a:r>
          </a:p>
          <a:p>
            <a:pPr marL="628650" lvl="1" indent="-171450">
              <a:buFont typeface="Arial" panose="020B0604020202020204" pitchFamily="34" charset="0"/>
              <a:buChar char="•"/>
            </a:pPr>
            <a:r>
              <a:rPr lang="en-US" dirty="0"/>
              <a:t>Management interest – factors of concern may change over the contract period</a:t>
            </a:r>
          </a:p>
          <a:p>
            <a:pPr marL="628650" lvl="1" indent="-171450">
              <a:buFont typeface="Arial" panose="020B0604020202020204" pitchFamily="34" charset="0"/>
              <a:buChar char="•"/>
            </a:pPr>
            <a:r>
              <a:rPr lang="en-US" dirty="0"/>
              <a:t>Unquantifiable subjective performance areas – such as responsiveness, customer service, etc.</a:t>
            </a:r>
          </a:p>
          <a:p>
            <a:pPr marL="628650" lvl="1" indent="-171450">
              <a:buFont typeface="Arial" panose="020B0604020202020204" pitchFamily="34" charset="0"/>
              <a:buChar char="•"/>
            </a:pPr>
            <a:r>
              <a:rPr lang="en-US" dirty="0"/>
              <a:t>When only subjective incentives will achieve a desired goal.</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714982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16.403 Fixed-price incentive contracts</a:t>
            </a:r>
          </a:p>
        </p:txBody>
      </p:sp>
      <p:sp>
        <p:nvSpPr>
          <p:cNvPr id="4" name="Slide Number Placeholder 3"/>
          <p:cNvSpPr>
            <a:spLocks noGrp="1"/>
          </p:cNvSpPr>
          <p:nvPr>
            <p:ph type="sldNum" sz="quarter" idx="10"/>
          </p:nvPr>
        </p:nvSpPr>
        <p:spPr/>
        <p:txBody>
          <a:bodyPr/>
          <a:lstStyle/>
          <a:p>
            <a:fld id="{0A71EFB5-1247-5A45-ADFC-64C97E676662}" type="slidenum">
              <a:rPr lang="en-US" smtClean="0"/>
              <a:t>14</a:t>
            </a:fld>
            <a:endParaRPr lang="en-US"/>
          </a:p>
        </p:txBody>
      </p:sp>
    </p:spTree>
    <p:extLst>
      <p:ext uri="{BB962C8B-B14F-4D97-AF65-F5344CB8AC3E}">
        <p14:creationId xmlns:p14="http://schemas.microsoft.com/office/powerpoint/2010/main" val="1313697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16.207 Firm-fixed-price, level-of-effort term contracts</a:t>
            </a:r>
          </a:p>
          <a:p>
            <a:endParaRPr lang="en-US" dirty="0"/>
          </a:p>
          <a:p>
            <a:r>
              <a:rPr lang="en-US" b="1" dirty="0"/>
              <a:t>16.207 Firm-fixed-price, level-of-effort term contracts.</a:t>
            </a:r>
          </a:p>
          <a:p>
            <a:r>
              <a:rPr lang="en-US" b="1" dirty="0"/>
              <a:t>16.207-1 Description.</a:t>
            </a:r>
          </a:p>
          <a:p>
            <a:r>
              <a:rPr lang="en-US" dirty="0"/>
              <a:t>A firm-fixed-price, level-of-effort term contract requires—</a:t>
            </a:r>
          </a:p>
          <a:p>
            <a:r>
              <a:rPr lang="en-US" dirty="0"/>
              <a:t>(a) The contractor to provide a specified level of effort, over a stated period of time, on work that can be stated only in general terms; and</a:t>
            </a:r>
          </a:p>
          <a:p>
            <a:r>
              <a:rPr lang="en-US" dirty="0"/>
              <a:t>(b) The Government to pay the contractor a fixed dollar amount.</a:t>
            </a:r>
          </a:p>
          <a:p>
            <a:r>
              <a:rPr lang="en-US" b="1" dirty="0"/>
              <a:t>16.207-2 Application.</a:t>
            </a:r>
          </a:p>
          <a:p>
            <a:r>
              <a:rPr lang="en-US" dirty="0"/>
              <a:t>A firm-fixed-price, level-of-effort term contract is suitable for investigation or study in a specific research and development area. The product of the contract is usually a report showing the results achieved through application of the required level of effort. However, payment is based on the effort expended rather than on the results achieved.</a:t>
            </a:r>
          </a:p>
          <a:p>
            <a:r>
              <a:rPr lang="en-US" b="1" dirty="0"/>
              <a:t>16.207-3 Limitations.</a:t>
            </a:r>
          </a:p>
          <a:p>
            <a:r>
              <a:rPr lang="en-US" dirty="0"/>
              <a:t>This contract type may be used only when—</a:t>
            </a:r>
          </a:p>
          <a:p>
            <a:r>
              <a:rPr lang="en-US" dirty="0"/>
              <a:t>(a) The work required cannot otherwise be clearly defined;</a:t>
            </a:r>
          </a:p>
          <a:p>
            <a:r>
              <a:rPr lang="en-US" dirty="0"/>
              <a:t>(b) The required level of effort is identified and agreed upon in advance;</a:t>
            </a:r>
          </a:p>
          <a:p>
            <a:r>
              <a:rPr lang="en-US" dirty="0"/>
              <a:t>(c) There is reasonable assurance that the intended result cannot be achieved by expending less than the stipulated effort; and</a:t>
            </a:r>
          </a:p>
          <a:p>
            <a:r>
              <a:rPr lang="en-US" dirty="0"/>
              <a:t>(d) The contract price is $150,000 or less, unless approved by the chief of the contracting office.</a:t>
            </a:r>
          </a:p>
          <a:p>
            <a:endParaRPr lang="en-US" dirty="0"/>
          </a:p>
          <a:p>
            <a:pPr marL="228600" marR="0" lvl="0" indent="-22860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15</a:t>
            </a:fld>
            <a:endParaRPr lang="en-US"/>
          </a:p>
        </p:txBody>
      </p:sp>
    </p:spTree>
    <p:extLst>
      <p:ext uri="{BB962C8B-B14F-4D97-AF65-F5344CB8AC3E}">
        <p14:creationId xmlns:p14="http://schemas.microsoft.com/office/powerpoint/2010/main" val="1920338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FAR </a:t>
            </a:r>
            <a:r>
              <a:rPr lang="en-US" dirty="0"/>
              <a:t>16.401(e) and </a:t>
            </a:r>
            <a:r>
              <a:rPr lang="en-US" b="0" dirty="0"/>
              <a:t>16.405-2 Cost-plus-award-fee contracts  </a:t>
            </a:r>
          </a:p>
          <a:p>
            <a:endParaRPr lang="en-US" b="0" dirty="0"/>
          </a:p>
          <a:p>
            <a:r>
              <a:rPr lang="en-US" b="0" dirty="0"/>
              <a:t>CPAF contracts provide for a fee consisting of a base fee (not to exceed 3%) and an award fee pool amount that is sufficient to motivate contractor </a:t>
            </a:r>
            <a:r>
              <a:rPr lang="en-US" b="0" dirty="0" err="1"/>
              <a:t>excellance</a:t>
            </a:r>
            <a:r>
              <a:rPr lang="en-US" b="0" dirty="0"/>
              <a:t> in cost, schedule, and technical performance.</a:t>
            </a:r>
          </a:p>
        </p:txBody>
      </p:sp>
      <p:sp>
        <p:nvSpPr>
          <p:cNvPr id="4" name="Slide Number Placeholder 3"/>
          <p:cNvSpPr>
            <a:spLocks noGrp="1"/>
          </p:cNvSpPr>
          <p:nvPr>
            <p:ph type="sldNum" sz="quarter" idx="10"/>
          </p:nvPr>
        </p:nvSpPr>
        <p:spPr/>
        <p:txBody>
          <a:bodyPr/>
          <a:lstStyle/>
          <a:p>
            <a:fld id="{0A71EFB5-1247-5A45-ADFC-64C97E676662}" type="slidenum">
              <a:rPr lang="en-US" smtClean="0"/>
              <a:t>16</a:t>
            </a:fld>
            <a:endParaRPr lang="en-US"/>
          </a:p>
        </p:txBody>
      </p:sp>
    </p:spTree>
    <p:extLst>
      <p:ext uri="{BB962C8B-B14F-4D97-AF65-F5344CB8AC3E}">
        <p14:creationId xmlns:p14="http://schemas.microsoft.com/office/powerpoint/2010/main" val="1989136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16.306 Cost-plus-fixed-fee contracts</a:t>
            </a:r>
          </a:p>
          <a:p>
            <a:pPr fontAlgn="ctr"/>
            <a:br>
              <a:rPr lang="en-US" b="1" dirty="0">
                <a:effectLst/>
              </a:rPr>
            </a:br>
            <a:r>
              <a:rPr lang="en-US" b="0" dirty="0">
                <a:effectLst/>
              </a:rPr>
              <a:t>Completion Form </a:t>
            </a:r>
          </a:p>
          <a:p>
            <a:pPr marL="628650" lvl="1" indent="-171450" fontAlgn="ctr">
              <a:buFont typeface="Arial" panose="020B0604020202020204" pitchFamily="34" charset="0"/>
              <a:buChar char="•"/>
            </a:pPr>
            <a:r>
              <a:rPr lang="en-US" b="0" dirty="0">
                <a:effectLst/>
              </a:rPr>
              <a:t>Requires contractor to work to a definite goal or target </a:t>
            </a:r>
          </a:p>
          <a:p>
            <a:pPr marL="628650" lvl="1" indent="-171450" fontAlgn="ctr">
              <a:buFont typeface="Arial" panose="020B0604020202020204" pitchFamily="34" charset="0"/>
              <a:buChar char="•"/>
            </a:pPr>
            <a:r>
              <a:rPr lang="en-US" b="0" dirty="0">
                <a:effectLst/>
              </a:rPr>
              <a:t>Specifies an end product </a:t>
            </a:r>
          </a:p>
          <a:p>
            <a:pPr marL="628650" lvl="1" indent="-171450" fontAlgn="ctr">
              <a:buFont typeface="Arial" panose="020B0604020202020204" pitchFamily="34" charset="0"/>
              <a:buChar char="•"/>
            </a:pPr>
            <a:r>
              <a:rPr lang="en-US" b="0" dirty="0">
                <a:effectLst/>
              </a:rPr>
              <a:t>End product </a:t>
            </a:r>
            <a:r>
              <a:rPr lang="en-US" b="1" dirty="0">
                <a:effectLst/>
              </a:rPr>
              <a:t>must </a:t>
            </a:r>
            <a:r>
              <a:rPr lang="en-US" b="0" dirty="0">
                <a:effectLst/>
              </a:rPr>
              <a:t>be delivered to earn entire fee</a:t>
            </a:r>
          </a:p>
          <a:p>
            <a:pPr fontAlgn="ctr"/>
            <a:r>
              <a:rPr lang="en-US" b="0" dirty="0">
                <a:effectLst/>
              </a:rPr>
              <a:t>Term Form </a:t>
            </a:r>
          </a:p>
          <a:p>
            <a:pPr marL="628650" lvl="1" indent="-171450" fontAlgn="ctr">
              <a:buFont typeface="Arial" panose="020B0604020202020204" pitchFamily="34" charset="0"/>
              <a:buChar char="•"/>
            </a:pPr>
            <a:r>
              <a:rPr lang="en-US" b="0" dirty="0">
                <a:effectLst/>
              </a:rPr>
              <a:t>Obligates contractor to devote and expend a specified level of effort for a stated period of time </a:t>
            </a:r>
          </a:p>
          <a:p>
            <a:pPr marL="628650" lvl="1" indent="-171450" fontAlgn="ctr">
              <a:buFont typeface="Arial" panose="020B0604020202020204" pitchFamily="34" charset="0"/>
              <a:buChar char="•"/>
            </a:pPr>
            <a:r>
              <a:rPr lang="en-US" b="0" dirty="0">
                <a:effectLst/>
              </a:rPr>
              <a:t>As long as effort is satisfactory to the government, the fee is paid</a:t>
            </a:r>
          </a:p>
          <a:p>
            <a:endParaRPr lang="en-US" dirty="0"/>
          </a:p>
          <a:p>
            <a:br>
              <a:rPr lang="en-US" b="1" dirty="0">
                <a:effectLst/>
              </a:rPr>
            </a:br>
            <a:r>
              <a:rPr lang="en-US" b="0" dirty="0">
                <a:effectLst/>
              </a:rPr>
              <a:t>Remember that regardless of the final cost outcomes under a Cost-Plus-Fixed-Fee (CPFF) Contract, the fee to the contractor is </a:t>
            </a:r>
            <a:r>
              <a:rPr lang="en-US" b="1" dirty="0">
                <a:effectLst/>
              </a:rPr>
              <a:t>fixed</a:t>
            </a:r>
            <a:r>
              <a:rPr lang="en-US" b="0" dirty="0">
                <a:effectLst/>
              </a:rPr>
              <a:t>. The fee under a CPFF contract is a function of the estimated target cost and a percentage of that cost as a fee. This point is negotiated prior to contract performance and does not change unless the contract is modified to change something in the requirement. As much as a CPFF contract can be said to motivate contractor performance, the realization of different final fee percentages is the incentive. </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17</a:t>
            </a:fld>
            <a:endParaRPr lang="en-US"/>
          </a:p>
        </p:txBody>
      </p:sp>
    </p:spTree>
    <p:extLst>
      <p:ext uri="{BB962C8B-B14F-4D97-AF65-F5344CB8AC3E}">
        <p14:creationId xmlns:p14="http://schemas.microsoft.com/office/powerpoint/2010/main" val="666131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16.304 and 16.405-1 Cost-plus-incentive-fee contracts</a:t>
            </a:r>
          </a:p>
        </p:txBody>
      </p:sp>
      <p:sp>
        <p:nvSpPr>
          <p:cNvPr id="4" name="Slide Number Placeholder 3"/>
          <p:cNvSpPr>
            <a:spLocks noGrp="1"/>
          </p:cNvSpPr>
          <p:nvPr>
            <p:ph type="sldNum" sz="quarter" idx="10"/>
          </p:nvPr>
        </p:nvSpPr>
        <p:spPr/>
        <p:txBody>
          <a:bodyPr/>
          <a:lstStyle/>
          <a:p>
            <a:fld id="{0A71EFB5-1247-5A45-ADFC-64C97E676662}" type="slidenum">
              <a:rPr lang="en-US" smtClean="0"/>
              <a:t>18</a:t>
            </a:fld>
            <a:endParaRPr lang="en-US"/>
          </a:p>
        </p:txBody>
      </p:sp>
    </p:spTree>
    <p:extLst>
      <p:ext uri="{BB962C8B-B14F-4D97-AF65-F5344CB8AC3E}">
        <p14:creationId xmlns:p14="http://schemas.microsoft.com/office/powerpoint/2010/main" val="2042847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  FAR 16.6  Time-and-Materials, Labor-Hour, and Letter Contracts</a:t>
            </a:r>
          </a:p>
          <a:p>
            <a:endParaRPr lang="en-US" dirty="0"/>
          </a:p>
          <a:p>
            <a:endParaRPr lang="en-US" dirty="0"/>
          </a:p>
          <a:p>
            <a:r>
              <a:rPr lang="en-US" dirty="0"/>
              <a:t>TM/LH contracts should be used only if the CO executes a D&amp;F that no other contract type is suitable (FAR 16.601(d)).  A CO </a:t>
            </a:r>
            <a:r>
              <a:rPr lang="en-US" b="1" u="none" dirty="0"/>
              <a:t>may not use </a:t>
            </a:r>
            <a:r>
              <a:rPr lang="en-US" u="none" dirty="0"/>
              <a:t>a TM/LH contract simply by establishing that the service is offered </a:t>
            </a:r>
            <a:r>
              <a:rPr lang="en-US" dirty="0"/>
              <a:t>on a TM/LH basis commercially and that the offered rate is fair and reasonable.  The CO must first </a:t>
            </a:r>
            <a:r>
              <a:rPr lang="en-US" b="1" u="sng" dirty="0"/>
              <a:t>affirmatively establish that it is not suitable </a:t>
            </a:r>
            <a:r>
              <a:rPr lang="en-US" dirty="0"/>
              <a:t>to acquire the service using any other contract type. </a:t>
            </a:r>
          </a:p>
          <a:p>
            <a:endParaRPr lang="en-US" dirty="0"/>
          </a:p>
          <a:p>
            <a:r>
              <a:rPr lang="en-US" dirty="0"/>
              <a:t>Resembles a CR contract in that neither requires the completion of the task as written within the agreed to maximum price, and both types pay the contractor actual hours worked.  There is no cost incentive for either contract type. </a:t>
            </a:r>
          </a:p>
          <a:p>
            <a:endParaRPr lang="en-US" dirty="0"/>
          </a:p>
          <a:p>
            <a:r>
              <a:rPr lang="en-US" dirty="0"/>
              <a:t>The TM/LH contract requires contractors to provide their </a:t>
            </a:r>
            <a:r>
              <a:rPr lang="en-US" b="1" i="1" dirty="0"/>
              <a:t>best effort</a:t>
            </a:r>
            <a:r>
              <a:rPr lang="en-US" dirty="0"/>
              <a:t>.  Since the contractor doesn’t have a profit incentive for cost control or labor efficiency, the government must exercise additional oversight to protect their interests.</a:t>
            </a:r>
          </a:p>
        </p:txBody>
      </p:sp>
      <p:sp>
        <p:nvSpPr>
          <p:cNvPr id="4" name="Slide Number Placeholder 3"/>
          <p:cNvSpPr>
            <a:spLocks noGrp="1"/>
          </p:cNvSpPr>
          <p:nvPr>
            <p:ph type="sldNum" sz="quarter" idx="10"/>
          </p:nvPr>
        </p:nvSpPr>
        <p:spPr/>
        <p:txBody>
          <a:bodyPr/>
          <a:lstStyle/>
          <a:p>
            <a:fld id="{0A71EFB5-1247-5A45-ADFC-64C97E676662}" type="slidenum">
              <a:rPr lang="en-US" smtClean="0"/>
              <a:t>19</a:t>
            </a:fld>
            <a:endParaRPr lang="en-US"/>
          </a:p>
        </p:txBody>
      </p:sp>
    </p:spTree>
    <p:extLst>
      <p:ext uri="{BB962C8B-B14F-4D97-AF65-F5344CB8AC3E}">
        <p14:creationId xmlns:p14="http://schemas.microsoft.com/office/powerpoint/2010/main" val="1958144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Performance Based Acquisition (PBA) is a method of preparing service contracts that emphasizes the service outcomes the Government would like the contractor to provide. </a:t>
            </a:r>
          </a:p>
          <a:p>
            <a:pPr marL="0" indent="0">
              <a:buNone/>
            </a:pPr>
            <a:endParaRPr lang="en-US" dirty="0"/>
          </a:p>
          <a:p>
            <a:pPr marL="0" indent="0">
              <a:buNone/>
            </a:pPr>
            <a:r>
              <a:rPr lang="en-US" dirty="0"/>
              <a:t>The use of PBA has been encouraged by the Office of Management and Budget (OMB) to drive down the costs of contracts while improving contractor performance. To the maximum extent practicable, agencies shall use performance-based methods for acquiring services. </a:t>
            </a:r>
          </a:p>
          <a:p>
            <a:pPr marL="0" indent="0">
              <a:buNone/>
            </a:pPr>
            <a:endParaRPr lang="en-US" dirty="0"/>
          </a:p>
          <a:p>
            <a:pPr marL="0" indent="0">
              <a:buNone/>
            </a:pPr>
            <a:r>
              <a:rPr lang="en-US" dirty="0"/>
              <a:t>FAR 37.6 prescribes policies and procedures for acquiring services using performance-based acquisition methods.  Additionally, the </a:t>
            </a:r>
            <a:r>
              <a:rPr lang="en-US" i="1" dirty="0"/>
              <a:t>Seven Steps to Performance-Based Acquisition </a:t>
            </a:r>
            <a:r>
              <a:rPr lang="en-US" i="0" dirty="0"/>
              <a:t>available at https://</a:t>
            </a:r>
            <a:r>
              <a:rPr lang="en-US" i="0" dirty="0" err="1"/>
              <a:t>www.acquisition.gov</a:t>
            </a:r>
            <a:r>
              <a:rPr lang="en-US" i="0" dirty="0"/>
              <a:t>/</a:t>
            </a:r>
            <a:r>
              <a:rPr lang="en-US" i="0" dirty="0" err="1"/>
              <a:t>seven_steps</a:t>
            </a:r>
            <a:r>
              <a:rPr lang="en-US" i="0" dirty="0"/>
              <a:t>/</a:t>
            </a:r>
            <a:r>
              <a:rPr lang="en-US" i="0" dirty="0" err="1"/>
              <a:t>library.html</a:t>
            </a:r>
            <a:r>
              <a:rPr lang="en-US" i="0" dirty="0"/>
              <a:t> is the leading procedural document on the subject.</a:t>
            </a:r>
          </a:p>
          <a:p>
            <a:pPr marL="0" indent="0">
              <a:buNone/>
            </a:pPr>
            <a:endParaRPr lang="en-US" dirty="0"/>
          </a:p>
          <a:p>
            <a:pPr marL="0" indent="0">
              <a:buNone/>
            </a:pPr>
            <a:r>
              <a:rPr lang="en-US" dirty="0"/>
              <a:t>The major work statement used to enable this process is the Performance Work Statement or PWS.  The PWS will be the focus of this session.</a:t>
            </a:r>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116371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20</a:t>
            </a:fld>
            <a:endParaRPr lang="en-US"/>
          </a:p>
        </p:txBody>
      </p:sp>
    </p:spTree>
    <p:extLst>
      <p:ext uri="{BB962C8B-B14F-4D97-AF65-F5344CB8AC3E}">
        <p14:creationId xmlns:p14="http://schemas.microsoft.com/office/powerpoint/2010/main" val="984256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21</a:t>
            </a:fld>
            <a:endParaRPr lang="en-US"/>
          </a:p>
        </p:txBody>
      </p:sp>
    </p:spTree>
    <p:extLst>
      <p:ext uri="{BB962C8B-B14F-4D97-AF65-F5344CB8AC3E}">
        <p14:creationId xmlns:p14="http://schemas.microsoft.com/office/powerpoint/2010/main" val="695071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16.104 Factors in selecting contract types.</a:t>
            </a:r>
          </a:p>
          <a:p>
            <a:r>
              <a:rPr lang="en-US" dirty="0"/>
              <a:t>There are many factors that the contracting officer should consider in selecting and negotiating the contract type. They include the following: </a:t>
            </a:r>
          </a:p>
          <a:p>
            <a:pPr lvl="1"/>
            <a:r>
              <a:rPr lang="en-US" dirty="0"/>
              <a:t>(</a:t>
            </a:r>
            <a:r>
              <a:rPr lang="en-US" b="1" dirty="0"/>
              <a:t>a)Price competition</a:t>
            </a:r>
            <a:r>
              <a:rPr lang="en-US" dirty="0"/>
              <a:t>. Normally, effective price competition results in realistic pricing, and a fixed-price contract is ordinarily in the Government's interest. </a:t>
            </a:r>
          </a:p>
          <a:p>
            <a:pPr lvl="1"/>
            <a:r>
              <a:rPr lang="en-US" dirty="0"/>
              <a:t>(</a:t>
            </a:r>
            <a:r>
              <a:rPr lang="en-US" b="1" dirty="0"/>
              <a:t>b)Price analysis</a:t>
            </a:r>
            <a:r>
              <a:rPr lang="en-US" dirty="0"/>
              <a:t>. Price analysis with or without competition, may provide a basis for selecting the contract type. The degree to which price analysis can provide a realistic pricing standard should be carefully considered. (See </a:t>
            </a:r>
            <a:r>
              <a:rPr lang="en-US" dirty="0">
                <a:hlinkClick r:id="rId3" tooltip="15.404-1(b)"/>
              </a:rPr>
              <a:t>15.404-1(b)</a:t>
            </a:r>
            <a:r>
              <a:rPr lang="en-US" dirty="0"/>
              <a:t>.) </a:t>
            </a:r>
          </a:p>
          <a:p>
            <a:pPr lvl="1"/>
            <a:r>
              <a:rPr lang="en-US" b="1" dirty="0"/>
              <a:t>(c)Cost analysis</a:t>
            </a:r>
            <a:r>
              <a:rPr lang="en-US" dirty="0"/>
              <a:t>. In the absence of effective price competition and if price analysis is not sufficient, the cost estimates of the offeror and the Government provide the bases for negotiating contract pricing arrangements. It is essential that the uncertainties involved in performance and their possible impact upon costs be identified and evaluated, so that a contract type that places a reasonable degree of cost responsibility upon the contractor can be negotiated. </a:t>
            </a:r>
          </a:p>
          <a:p>
            <a:pPr lvl="1"/>
            <a:r>
              <a:rPr lang="en-US" dirty="0"/>
              <a:t>(</a:t>
            </a:r>
            <a:r>
              <a:rPr lang="en-US" b="1" dirty="0"/>
              <a:t>d)Type and complexity of the requirement. </a:t>
            </a:r>
            <a:r>
              <a:rPr lang="en-US" dirty="0"/>
              <a:t>Complex requirements, particularly those unique to the Government, usually result in greater risk assumption by the Government. This is especially true for complex research and development contracts, when performance uncertainties or the likelihood of changes makes it difficult to estimate performance costs in advance. As a requirement recurs or as quantity production begins, the cost risk should shift to the contractor, and a fixed-price contract should be considered. </a:t>
            </a:r>
          </a:p>
          <a:p>
            <a:pPr lvl="1"/>
            <a:r>
              <a:rPr lang="en-US" b="1" dirty="0"/>
              <a:t>(e)Combining contract types</a:t>
            </a:r>
            <a:r>
              <a:rPr lang="en-US" dirty="0"/>
              <a:t>. If the entire contract cannot be firm-fixed-price, the contracting officer shall consider whether or not a portion of the contract can be established on a firm-fixed-price basis. </a:t>
            </a:r>
          </a:p>
          <a:p>
            <a:pPr lvl="1"/>
            <a:r>
              <a:rPr lang="en-US" b="1" dirty="0"/>
              <a:t>(f)Urgency of the requirement</a:t>
            </a:r>
            <a:r>
              <a:rPr lang="en-US" dirty="0"/>
              <a:t>. If urgency is a primary factor, the Government may choose to assume a greater proportion of risk or it may offer incentives tailored to performance outcomes to ensure timely contract performance. </a:t>
            </a:r>
          </a:p>
          <a:p>
            <a:pPr lvl="1"/>
            <a:r>
              <a:rPr lang="en-US" b="1" dirty="0"/>
              <a:t>(g)Period of performance or length of production run. </a:t>
            </a:r>
            <a:r>
              <a:rPr lang="en-US" dirty="0"/>
              <a:t>In times of economic uncertainty, contracts extending over a relatively long period may require economic price adjustment or price redetermination clauses. </a:t>
            </a:r>
          </a:p>
          <a:p>
            <a:pPr lvl="1"/>
            <a:r>
              <a:rPr lang="en-US" b="1" dirty="0"/>
              <a:t>(h)Contractor's technical capability and financial responsibility. </a:t>
            </a:r>
          </a:p>
          <a:p>
            <a:pPr lvl="1"/>
            <a:r>
              <a:rPr lang="en-US" b="1" dirty="0"/>
              <a:t>(</a:t>
            </a:r>
            <a:r>
              <a:rPr lang="en-US" b="1" dirty="0" err="1"/>
              <a:t>i</a:t>
            </a:r>
            <a:r>
              <a:rPr lang="en-US" b="1" dirty="0"/>
              <a:t>)Adequacy of the contractor's accounting system. </a:t>
            </a:r>
            <a:r>
              <a:rPr lang="en-US" dirty="0"/>
              <a:t>Before agreeing on a contract type other than firm-fixed-price, the contracting officer shall ensure that the contractor's accounting system will permit timely development of all necessary cost data in the form required by the proposed contract type. This factor may be critical - </a:t>
            </a:r>
          </a:p>
          <a:p>
            <a:pPr lvl="2"/>
            <a:r>
              <a:rPr lang="en-US" dirty="0"/>
              <a:t>(1) When the contract type requires price revision while performance is in progress; or </a:t>
            </a:r>
          </a:p>
          <a:p>
            <a:pPr lvl="2"/>
            <a:r>
              <a:rPr lang="en-US" dirty="0"/>
              <a:t>(2) When a cost-reimbursement contract is being considered and all current or past experience with the contractor has been on a fixed-price basis. See </a:t>
            </a:r>
            <a:r>
              <a:rPr lang="en-US" dirty="0">
                <a:hlinkClick r:id="rId4" tooltip="42.302(a)(12)"/>
              </a:rPr>
              <a:t>42.302(a)(12)</a:t>
            </a:r>
            <a:r>
              <a:rPr lang="en-US" dirty="0"/>
              <a:t>. </a:t>
            </a:r>
          </a:p>
          <a:p>
            <a:pPr lvl="1"/>
            <a:r>
              <a:rPr lang="en-US" b="1" dirty="0"/>
              <a:t>(j)Concurrent contracts</a:t>
            </a:r>
            <a:r>
              <a:rPr lang="en-US" dirty="0"/>
              <a:t>. If performance under the proposed contract involves concurrent operations under other contracts, the impact of those contracts, including their pricing arrangements, should be considered. </a:t>
            </a:r>
          </a:p>
          <a:p>
            <a:pPr lvl="1"/>
            <a:r>
              <a:rPr lang="en-US" b="1" dirty="0"/>
              <a:t>(k)Extent and nature of proposed subcontracting.</a:t>
            </a:r>
            <a:r>
              <a:rPr lang="en-US" dirty="0"/>
              <a:t> If the contractor proposes extensive subcontracting, a contract type reflecting the actual risks to the prime contractor should be selected. </a:t>
            </a:r>
          </a:p>
          <a:p>
            <a:pPr lvl="1"/>
            <a:r>
              <a:rPr lang="en-US" b="1" dirty="0"/>
              <a:t>(l)Acquisition history.</a:t>
            </a:r>
            <a:r>
              <a:rPr lang="en-US" dirty="0"/>
              <a:t> Contractor risk usually decreases as the requirement is repetitively acquired. Also, product descriptions or descriptions of services to be performed can be defined more clearly.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a:t>
            </a:fld>
            <a:endParaRPr lang="en-US"/>
          </a:p>
        </p:txBody>
      </p:sp>
    </p:spTree>
    <p:extLst>
      <p:ext uri="{BB962C8B-B14F-4D97-AF65-F5344CB8AC3E}">
        <p14:creationId xmlns:p14="http://schemas.microsoft.com/office/powerpoint/2010/main" val="833093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Contract type is one element of contract compensation arrangements. Other aspects include contract financing, profit or fee, incentive arrangements, and contract terms and conditions.</a:t>
            </a:r>
          </a:p>
          <a:p>
            <a:endParaRPr lang="en-US" dirty="0"/>
          </a:p>
          <a:p>
            <a:r>
              <a:rPr lang="en-US" dirty="0"/>
              <a:t>After an agency determines a need, it develops an acquisition strategy. Part of this strategy involves determining which contract type will best serve the government’s needs.</a:t>
            </a:r>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311754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An incentive is a stimulus to a desired action that exists in every business arrangement. The effective application of incentives is essential to building successful business arrangements that maximize value for all parties. The Department of Defense (DoD) is committed to adopting incentive strategies that attract, motivate, and reward traditional and nontraditional contractors to ensure high performance. </a:t>
            </a:r>
            <a:br>
              <a:rPr lang="en-US" dirty="0">
                <a:effectLst/>
              </a:rPr>
            </a:br>
            <a:br>
              <a:rPr lang="en-US" dirty="0">
                <a:effectLst/>
              </a:rPr>
            </a:br>
            <a:r>
              <a:rPr lang="en-US" dirty="0">
                <a:effectLst/>
              </a:rPr>
              <a:t>At the core of incentive-based contracting is the contractor’s inherent motivation to maximize profit. Incentive contracts provide the opportunity for a contractor to realize increased profit for attaining cost, performance, and schedule goals. </a:t>
            </a:r>
            <a:br>
              <a:rPr lang="en-US" dirty="0">
                <a:effectLst/>
              </a:rPr>
            </a:br>
            <a:br>
              <a:rPr lang="en-US" dirty="0">
                <a:effectLst/>
              </a:rPr>
            </a:br>
            <a:r>
              <a:rPr lang="en-US" dirty="0">
                <a:effectLst/>
              </a:rPr>
              <a:t>At the same time, negative incentives may be employed to motivate contractors to avoid reduced profitability when outcomes fall short of the DoD’s desired levels. Incentive contracts should be structured to achieve desired objectives through reasonable and attainable targets that are clearly communicated to the contractor. </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397368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  FAR 16.2 and 16.4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the most common types of contracts and the price of the contract is set before the contract is started. A fixed-price type contract places the maximum risk and responsibility for all costs and resulting profit or loss on the contractor. If the contractor does not perform efficiently, they may experience a loss on the contract. If the contractor does not perform in accordance with the terms of the contract, they are subject to Termination for Default.</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206334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  FAR 16.3</a:t>
            </a:r>
            <a:r>
              <a:rPr lang="en-US" dirty="0">
                <a:solidFill>
                  <a:prstClr val="black"/>
                </a:solidFill>
              </a:rPr>
              <a:t> and 16.4</a:t>
            </a:r>
            <a:endParaRPr lang="en-US" dirty="0"/>
          </a:p>
          <a:p>
            <a:endParaRPr lang="en-US" dirty="0"/>
          </a:p>
          <a:p>
            <a:r>
              <a:rPr lang="en-US" dirty="0"/>
              <a:t>Cost reimbursable contracts provide for payment of all allowable expenses to the extent prescribed in the contract.  These contracts establish an estimate of total costs for the purpose of obligating funds and establishing a ceiling which the contractor shall not exceed, except at his own risk, without the approval of the contracting officer.</a:t>
            </a:r>
          </a:p>
          <a:p>
            <a:endParaRPr lang="en-US" dirty="0"/>
          </a:p>
          <a:p>
            <a:r>
              <a:rPr lang="en-US" dirty="0"/>
              <a:t>Cost reimbursable contracts are normally used when uncertainties in contract performance do not permit costs to be estimated with sufficient accuracy to allow for the use of any type of fixed-price contract</a:t>
            </a:r>
            <a:endParaRPr lang="en-US" b="0" dirty="0"/>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464996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16.4</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incentive is a stimulus to a desired action that exists in every business arrangement. The effective application of incentives is essential to building successful business arrangements that maximize value for all parties. They are appropriate when a firm-fixed price contract is not appropriate and the supplies or services can be acquired at lower cost, and in certain instances with improved delivery or technical performance. </a:t>
            </a:r>
          </a:p>
          <a:p>
            <a:endParaRPr lang="en-US" dirty="0"/>
          </a:p>
          <a:p>
            <a:r>
              <a:rPr lang="en-US" dirty="0"/>
              <a:t>Incentive contracts are designed to achieve specific objectives by doing two things.  First, by establishing reasonable and attainable targets that are clearly communicated to the contractor; and secondly, by including appropriate incentive arrangements designed to motivate contractor efforts that might not otherwise be emphasized and discourage inefficiency and waste.</a:t>
            </a:r>
          </a:p>
          <a:p>
            <a:br>
              <a:rPr lang="en-US" dirty="0"/>
            </a:br>
            <a:r>
              <a:rPr lang="en-US" dirty="0"/>
              <a:t>At the core of incentive-based contracting is the contractor’s inherent motivation to maximize profit, and provides the opportunity for a contractor to realize increased profit for attaining cost, performance, and schedule goals.  At the same time, negative incentives may be employed to motivate contractors to avoid reduced profitability when outcomes fall short of desired levels.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1938065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a tree diagram for cleaning services is shown. </a:t>
            </a:r>
          </a:p>
          <a:p>
            <a:endParaRPr lang="en-US" dirty="0"/>
          </a:p>
          <a:p>
            <a:r>
              <a:rPr lang="en-US" dirty="0"/>
              <a:t>At each level of breakdown, the parts must be mutually exclusive and collectively exhaustive of the next higher level. Furthermore, there must be no overlap among the parts at a particular level, and nothing must be left out. </a:t>
            </a:r>
          </a:p>
          <a:p>
            <a:endParaRPr lang="en-US" dirty="0"/>
          </a:p>
          <a:p>
            <a:pPr marL="171450" indent="-171450">
              <a:buFont typeface="Arial" panose="020B0604020202020204" pitchFamily="34" charset="0"/>
              <a:buChar char="•"/>
            </a:pPr>
            <a:r>
              <a:rPr lang="en-US" dirty="0"/>
              <a:t>Check the scope statement for completeness and accuracy.</a:t>
            </a:r>
          </a:p>
          <a:p>
            <a:pPr marL="171450" indent="-171450">
              <a:buFont typeface="Arial" panose="020B0604020202020204" pitchFamily="34" charset="0"/>
              <a:buChar char="•"/>
            </a:pPr>
            <a:r>
              <a:rPr lang="en-US" dirty="0"/>
              <a:t>Check that each activity is broken down into all tasks necessary for that activity to be completed.</a:t>
            </a:r>
          </a:p>
          <a:p>
            <a:pPr marL="171450" indent="-171450">
              <a:buFont typeface="Arial" panose="020B0604020202020204" pitchFamily="34" charset="0"/>
              <a:buChar char="•"/>
            </a:pPr>
            <a:r>
              <a:rPr lang="en-US" dirty="0"/>
              <a:t>Check that all tasks are identified and defined in “do what” terms not “how to” terms.</a:t>
            </a:r>
          </a:p>
          <a:p>
            <a:pPr marL="171450" indent="-171450">
              <a:buFont typeface="Arial" panose="020B0604020202020204" pitchFamily="34" charset="0"/>
              <a:buChar char="•"/>
            </a:pPr>
            <a:r>
              <a:rPr lang="en-US" dirty="0"/>
              <a:t>Check that completion criteria are defined for each task.</a:t>
            </a:r>
          </a:p>
          <a:p>
            <a:pPr marL="171450" indent="-171450">
              <a:buFont typeface="Arial" panose="020B0604020202020204" pitchFamily="34" charset="0"/>
              <a:buChar char="•"/>
            </a:pPr>
            <a:r>
              <a:rPr lang="en-US" dirty="0"/>
              <a:t>Check that the data requirements (reports, software, or other deliverables) have been identified and associated with tasks.</a:t>
            </a:r>
          </a:p>
          <a:p>
            <a:pPr marL="171450" indent="-171450">
              <a:buFont typeface="Arial" panose="020B0604020202020204" pitchFamily="34" charset="0"/>
              <a:buChar char="•"/>
            </a:pPr>
            <a:r>
              <a:rPr lang="en-US" dirty="0"/>
              <a:t>Check that all required government-furnished property has been identified.</a:t>
            </a:r>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1032440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t>8/28/18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t>8/28/18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t>8/28/18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t>8/28/18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9175" t="13883" r="-1187" b="14933"/>
          <a:stretch/>
        </p:blipFill>
        <p:spPr>
          <a:xfrm>
            <a:off x="-1" y="0"/>
            <a:ext cx="7901355" cy="6858000"/>
          </a:xfrm>
          <a:prstGeom prst="rect">
            <a:avLst/>
          </a:prstGeom>
        </p:spPr>
      </p:pic>
      <p:sp>
        <p:nvSpPr>
          <p:cNvPr id="4" name="TextBox 3"/>
          <p:cNvSpPr txBox="1"/>
          <p:nvPr/>
        </p:nvSpPr>
        <p:spPr>
          <a:xfrm>
            <a:off x="6213231" y="2486613"/>
            <a:ext cx="5978769" cy="3354765"/>
          </a:xfrm>
          <a:prstGeom prst="rect">
            <a:avLst/>
          </a:prstGeom>
          <a:noFill/>
          <a:ln w="57150">
            <a:noFill/>
          </a:ln>
        </p:spPr>
        <p:txBody>
          <a:bodyPr wrap="square" rtlCol="0">
            <a:spAutoFit/>
          </a:bodyPr>
          <a:lstStyle/>
          <a:p>
            <a:r>
              <a:rPr lang="en-US" sz="6000" b="1" dirty="0">
                <a:ln w="19050">
                  <a:noFill/>
                </a:ln>
                <a:solidFill>
                  <a:schemeClr val="bg1"/>
                </a:solidFill>
                <a:latin typeface="Arial" charset="0"/>
                <a:ea typeface="Arial" charset="0"/>
                <a:cs typeface="Arial" charset="0"/>
              </a:rPr>
              <a:t>Selecting Contract Types &amp; Incentives</a:t>
            </a:r>
          </a:p>
          <a:p>
            <a:r>
              <a:rPr lang="en-US" sz="3200" b="1" dirty="0">
                <a:ln w="19050">
                  <a:noFill/>
                </a:ln>
                <a:solidFill>
                  <a:schemeClr val="bg1"/>
                </a:solidFill>
                <a:latin typeface="Arial" charset="0"/>
                <a:ea typeface="Arial" charset="0"/>
                <a:cs typeface="Arial" charset="0"/>
              </a:rPr>
              <a:t>Under </a:t>
            </a:r>
            <a:r>
              <a:rPr lang="en-US" sz="3200" b="1" dirty="0" err="1">
                <a:ln w="19050">
                  <a:noFill/>
                </a:ln>
                <a:solidFill>
                  <a:schemeClr val="bg1"/>
                </a:solidFill>
                <a:latin typeface="Arial" charset="0"/>
                <a:ea typeface="Arial" charset="0"/>
                <a:cs typeface="Arial" charset="0"/>
              </a:rPr>
              <a:t>ProTech</a:t>
            </a:r>
            <a:endParaRPr lang="en-US" sz="3200" b="1" dirty="0">
              <a:ln w="19050">
                <a:noFill/>
              </a:ln>
              <a:solidFill>
                <a:schemeClr val="bg1"/>
              </a:solidFill>
              <a:latin typeface="Arial" charset="0"/>
              <a:ea typeface="Arial" charset="0"/>
              <a:cs typeface="Arial"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213369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PROTECH CONTRACT TYPES</a:t>
            </a:r>
            <a:endParaRPr lang="en-US" sz="5400" b="1" dirty="0">
              <a:solidFill>
                <a:schemeClr val="bg1"/>
              </a:solidFill>
              <a:latin typeface="Arial Black" charset="0"/>
              <a:ea typeface="Arial Black" charset="0"/>
              <a:cs typeface="Arial Black" charset="0"/>
            </a:endParaRP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10</a:t>
            </a:r>
          </a:p>
        </p:txBody>
      </p:sp>
      <p:sp>
        <p:nvSpPr>
          <p:cNvPr id="5" name="Rectangle 4"/>
          <p:cNvSpPr/>
          <p:nvPr/>
        </p:nvSpPr>
        <p:spPr>
          <a:xfrm>
            <a:off x="735329" y="1586771"/>
            <a:ext cx="10721340" cy="3354765"/>
          </a:xfrm>
          <a:prstGeom prst="rect">
            <a:avLst/>
          </a:prstGeom>
        </p:spPr>
        <p:txBody>
          <a:bodyPr wrap="square">
            <a:spAutoFit/>
          </a:bodyPr>
          <a:lstStyle/>
          <a:p>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offers multiple pricing arrangements to allow the contracting office to select the pricing arrangement or arrangements most appropriate to the circumstances for the Task Order (TO): </a:t>
            </a:r>
          </a:p>
          <a:p>
            <a:endParaRPr lang="en-US" sz="2400" dirty="0">
              <a:solidFill>
                <a:schemeClr val="bg1"/>
              </a:solidFill>
              <a:latin typeface="Arial" charset="0"/>
              <a:ea typeface="Arial" charset="0"/>
              <a:cs typeface="Arial" charset="0"/>
            </a:endParaRPr>
          </a:p>
          <a:p>
            <a:r>
              <a:rPr lang="en-US" sz="2400" b="1" dirty="0">
                <a:solidFill>
                  <a:schemeClr val="bg1"/>
                </a:solidFill>
                <a:latin typeface="Arial Black" charset="0"/>
                <a:ea typeface="Arial Black" charset="0"/>
                <a:cs typeface="Arial Black" charset="0"/>
              </a:rPr>
              <a:t>Fixed-Price (FP)</a:t>
            </a:r>
          </a:p>
          <a:p>
            <a:r>
              <a:rPr lang="en-US" sz="2400" b="1" dirty="0">
                <a:solidFill>
                  <a:schemeClr val="bg1"/>
                </a:solidFill>
                <a:latin typeface="Arial Black" charset="0"/>
                <a:ea typeface="Arial Black" charset="0"/>
                <a:cs typeface="Arial Black" charset="0"/>
              </a:rPr>
              <a:t>Cost Reimbursable (CR)</a:t>
            </a:r>
          </a:p>
          <a:p>
            <a:r>
              <a:rPr lang="en-US" sz="2400" b="1" dirty="0">
                <a:solidFill>
                  <a:schemeClr val="bg1"/>
                </a:solidFill>
                <a:latin typeface="Arial Black" charset="0"/>
                <a:ea typeface="Arial Black" charset="0"/>
                <a:cs typeface="Arial Black" charset="0"/>
              </a:rPr>
              <a:t>Time and Materials/Labor Hour (TM/LH)</a:t>
            </a:r>
          </a:p>
          <a:p>
            <a:endParaRPr lang="en-US" sz="2400" dirty="0">
              <a:solidFill>
                <a:schemeClr val="bg1"/>
              </a:solidFill>
              <a:latin typeface="Arial" charset="0"/>
              <a:ea typeface="Arial" charset="0"/>
              <a:cs typeface="Arial" charset="0"/>
            </a:endParaRPr>
          </a:p>
          <a:p>
            <a:r>
              <a:rPr lang="en-US" sz="2000" i="1" dirty="0">
                <a:solidFill>
                  <a:schemeClr val="bg1"/>
                </a:solidFill>
                <a:latin typeface="Arial" charset="0"/>
                <a:ea typeface="Arial" charset="0"/>
                <a:cs typeface="Arial" charset="0"/>
              </a:rPr>
              <a:t>Note: Hybrid orders (multiple pricing arrangements) may be placed under </a:t>
            </a:r>
            <a:r>
              <a:rPr lang="en-US" sz="2000" i="1" dirty="0" err="1">
                <a:solidFill>
                  <a:schemeClr val="bg1"/>
                </a:solidFill>
                <a:latin typeface="Arial" charset="0"/>
                <a:ea typeface="Arial" charset="0"/>
                <a:cs typeface="Arial" charset="0"/>
              </a:rPr>
              <a:t>ProTech</a:t>
            </a:r>
            <a:r>
              <a:rPr lang="en-US" sz="2000" i="1" dirty="0">
                <a:solidFill>
                  <a:schemeClr val="bg1"/>
                </a:solidFill>
                <a:latin typeface="Arial" charset="0"/>
                <a:ea typeface="Arial" charset="0"/>
                <a:cs typeface="Arial" charset="0"/>
              </a:rPr>
              <a:t>.</a:t>
            </a:r>
          </a:p>
        </p:txBody>
      </p:sp>
    </p:spTree>
    <p:extLst>
      <p:ext uri="{BB962C8B-B14F-4D97-AF65-F5344CB8AC3E}">
        <p14:creationId xmlns:p14="http://schemas.microsoft.com/office/powerpoint/2010/main" val="561279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9" name="TextBox 8"/>
          <p:cNvSpPr txBox="1"/>
          <p:nvPr/>
        </p:nvSpPr>
        <p:spPr>
          <a:xfrm>
            <a:off x="1295399" y="1065048"/>
            <a:ext cx="9601200"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FFP</a:t>
            </a:r>
            <a:endParaRPr lang="en-US" sz="30000" b="1" dirty="0">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FIRM-FIXED PRICE</a:t>
            </a:r>
            <a:endParaRPr lang="en-US" sz="6000" b="1" dirty="0">
              <a:solidFill>
                <a:schemeClr val="bg1"/>
              </a:solidFill>
              <a:latin typeface="Arial Black" charset="0"/>
              <a:ea typeface="Arial Black" charset="0"/>
              <a:cs typeface="Arial Black" charset="0"/>
            </a:endParaRP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11</a:t>
            </a:r>
          </a:p>
        </p:txBody>
      </p:sp>
      <p:sp>
        <p:nvSpPr>
          <p:cNvPr id="4" name="Rectangle 3"/>
          <p:cNvSpPr/>
          <p:nvPr/>
        </p:nvSpPr>
        <p:spPr>
          <a:xfrm>
            <a:off x="815339" y="1502363"/>
            <a:ext cx="10561320" cy="4154984"/>
          </a:xfrm>
          <a:prstGeom prst="rect">
            <a:avLst/>
          </a:prstGeom>
        </p:spPr>
        <p:txBody>
          <a:bodyPr wrap="square">
            <a:spAutoFit/>
          </a:bodyPr>
          <a:lstStyle/>
          <a:p>
            <a:r>
              <a:rPr lang="en-US" sz="2400" dirty="0">
                <a:solidFill>
                  <a:schemeClr val="bg1"/>
                </a:solidFill>
                <a:latin typeface="Arial" charset="0"/>
                <a:ea typeface="Arial" charset="0"/>
                <a:cs typeface="Arial" charset="0"/>
              </a:rPr>
              <a:t>Price that is not subject to any adjustment on the basis of the contractor’s cost experience in performing the contract</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Maximum risk and full responsibility for all costs and resulting profit or loss placed on the contractor</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Used when – </a:t>
            </a:r>
          </a:p>
          <a:p>
            <a:pPr lvl="1"/>
            <a:r>
              <a:rPr lang="en-US" sz="2400" dirty="0">
                <a:solidFill>
                  <a:schemeClr val="bg1"/>
                </a:solidFill>
                <a:latin typeface="Arial" charset="0"/>
                <a:ea typeface="Arial" charset="0"/>
                <a:cs typeface="Arial" charset="0"/>
              </a:rPr>
              <a:t>acquiring commercial items or for acquiring other supplies or services on the basis of reasonably definite functional or detailed specifications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Contracting officer must establish fair and reasonable prices at the outset</a:t>
            </a:r>
          </a:p>
        </p:txBody>
      </p:sp>
    </p:spTree>
    <p:extLst>
      <p:ext uri="{BB962C8B-B14F-4D97-AF65-F5344CB8AC3E}">
        <p14:creationId xmlns:p14="http://schemas.microsoft.com/office/powerpoint/2010/main" val="1830980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TextBox 6"/>
          <p:cNvSpPr txBox="1"/>
          <p:nvPr/>
        </p:nvSpPr>
        <p:spPr>
          <a:xfrm>
            <a:off x="-2" y="1459230"/>
            <a:ext cx="12192002" cy="3939540"/>
          </a:xfrm>
          <a:prstGeom prst="rect">
            <a:avLst/>
          </a:prstGeom>
          <a:noFill/>
        </p:spPr>
        <p:txBody>
          <a:bodyPr wrap="square" rtlCol="0">
            <a:spAutoFit/>
          </a:bodyPr>
          <a:lstStyle/>
          <a:p>
            <a:pPr algn="ctr"/>
            <a:r>
              <a:rPr lang="en-US" sz="25000" b="1">
                <a:solidFill>
                  <a:schemeClr val="bg1">
                    <a:alpha val="20000"/>
                  </a:schemeClr>
                </a:solidFill>
                <a:latin typeface="Arial Black" charset="0"/>
                <a:ea typeface="Arial Black" charset="0"/>
                <a:cs typeface="Arial Black" charset="0"/>
              </a:rPr>
              <a:t>FPEPA</a:t>
            </a:r>
            <a:endParaRPr lang="en-US" sz="25000" b="1" dirty="0">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FIXED PRICE W. ECONOMIC PRICE ADJUSTMENT</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12</a:t>
            </a:r>
          </a:p>
        </p:txBody>
      </p:sp>
      <p:sp>
        <p:nvSpPr>
          <p:cNvPr id="5" name="Rectangle 4"/>
          <p:cNvSpPr/>
          <p:nvPr/>
        </p:nvSpPr>
        <p:spPr>
          <a:xfrm>
            <a:off x="746759" y="1726575"/>
            <a:ext cx="10698480" cy="3785652"/>
          </a:xfrm>
          <a:prstGeom prst="rect">
            <a:avLst/>
          </a:prstGeom>
        </p:spPr>
        <p:txBody>
          <a:bodyPr wrap="square">
            <a:spAutoFit/>
          </a:bodyPr>
          <a:lstStyle/>
          <a:p>
            <a:r>
              <a:rPr lang="en-US" sz="2400" dirty="0">
                <a:solidFill>
                  <a:schemeClr val="bg1"/>
                </a:solidFill>
                <a:latin typeface="Arial" charset="0"/>
                <a:ea typeface="Arial" charset="0"/>
                <a:cs typeface="Arial" charset="0"/>
              </a:rPr>
              <a:t>Provides for upward and downward revision of the stated contract price upon the occurrence of specified contingencies based on:</a:t>
            </a:r>
          </a:p>
          <a:p>
            <a:pPr marL="800100" lvl="1" indent="-342900">
              <a:buFont typeface="Courier New" charset="0"/>
              <a:buChar char="o"/>
            </a:pPr>
            <a:r>
              <a:rPr lang="en-US" sz="2400" dirty="0">
                <a:solidFill>
                  <a:schemeClr val="bg1"/>
                </a:solidFill>
                <a:latin typeface="Arial" charset="0"/>
                <a:ea typeface="Arial" charset="0"/>
                <a:cs typeface="Arial" charset="0"/>
              </a:rPr>
              <a:t>established prices</a:t>
            </a:r>
          </a:p>
          <a:p>
            <a:pPr marL="800100" lvl="1" indent="-342900">
              <a:buFont typeface="Courier New" charset="0"/>
              <a:buChar char="o"/>
            </a:pPr>
            <a:r>
              <a:rPr lang="en-US" sz="2400" dirty="0">
                <a:solidFill>
                  <a:schemeClr val="bg1"/>
                </a:solidFill>
                <a:latin typeface="Arial" charset="0"/>
                <a:ea typeface="Arial" charset="0"/>
                <a:cs typeface="Arial" charset="0"/>
              </a:rPr>
              <a:t>actual costs of labor or material</a:t>
            </a:r>
          </a:p>
          <a:p>
            <a:pPr marL="800100" lvl="1" indent="-342900">
              <a:buFont typeface="Courier New" charset="0"/>
              <a:buChar char="o"/>
            </a:pPr>
            <a:r>
              <a:rPr lang="en-US" sz="2400" dirty="0">
                <a:solidFill>
                  <a:schemeClr val="bg1"/>
                </a:solidFill>
                <a:latin typeface="Arial" charset="0"/>
                <a:ea typeface="Arial" charset="0"/>
                <a:cs typeface="Arial" charset="0"/>
              </a:rPr>
              <a:t>cost indexes of labor or material</a:t>
            </a:r>
          </a:p>
          <a:p>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Used when – </a:t>
            </a:r>
          </a:p>
          <a:p>
            <a:pPr lvl="1"/>
            <a:r>
              <a:rPr lang="en-US" sz="2400" dirty="0">
                <a:solidFill>
                  <a:schemeClr val="bg1"/>
                </a:solidFill>
                <a:latin typeface="Arial" charset="0"/>
                <a:ea typeface="Arial" charset="0"/>
                <a:cs typeface="Arial" charset="0"/>
              </a:rPr>
              <a:t>there is serious doubt concerning the stability of market or labor conditions</a:t>
            </a:r>
          </a:p>
          <a:p>
            <a:pPr lvl="1"/>
            <a:r>
              <a:rPr lang="en-US" sz="2400" dirty="0">
                <a:solidFill>
                  <a:schemeClr val="bg1"/>
                </a:solidFill>
                <a:latin typeface="Arial" charset="0"/>
                <a:ea typeface="Arial" charset="0"/>
                <a:cs typeface="Arial" charset="0"/>
              </a:rPr>
              <a:t>contingencies that would otherwise be included in the contract price can be identified and covered separately in the contract</a:t>
            </a:r>
          </a:p>
        </p:txBody>
      </p:sp>
    </p:spTree>
    <p:extLst>
      <p:ext uri="{BB962C8B-B14F-4D97-AF65-F5344CB8AC3E}">
        <p14:creationId xmlns:p14="http://schemas.microsoft.com/office/powerpoint/2010/main" val="1479902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8" name="TextBox 7"/>
          <p:cNvSpPr txBox="1"/>
          <p:nvPr/>
        </p:nvSpPr>
        <p:spPr>
          <a:xfrm>
            <a:off x="-2" y="1459230"/>
            <a:ext cx="12192002"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FPAF</a:t>
            </a:r>
            <a:endParaRPr lang="en-US" sz="30000" b="1" dirty="0">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FIXED-PRICE AWARD FEE</a:t>
            </a:r>
            <a:endParaRPr lang="en-US" sz="6000" b="1"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13</a:t>
            </a:r>
          </a:p>
        </p:txBody>
      </p:sp>
      <p:sp>
        <p:nvSpPr>
          <p:cNvPr id="4" name="Rectangle 3"/>
          <p:cNvSpPr/>
          <p:nvPr/>
        </p:nvSpPr>
        <p:spPr>
          <a:xfrm>
            <a:off x="975359" y="2090172"/>
            <a:ext cx="10241280" cy="2677656"/>
          </a:xfrm>
          <a:prstGeom prst="rect">
            <a:avLst/>
          </a:prstGeom>
        </p:spPr>
        <p:txBody>
          <a:bodyPr wrap="square">
            <a:spAutoFit/>
          </a:bodyPr>
          <a:lstStyle/>
          <a:p>
            <a:r>
              <a:rPr lang="en-US" sz="2400" dirty="0">
                <a:solidFill>
                  <a:schemeClr val="bg1"/>
                </a:solidFill>
                <a:latin typeface="Arial" charset="0"/>
                <a:ea typeface="Arial" charset="0"/>
                <a:cs typeface="Arial" charset="0"/>
              </a:rPr>
              <a:t>Award-fee provisions may be used in fixed-price contracts when the Government wishes to motivate a contractor and other incentives cannot be used because contractor performance cannot be measured objectively.</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Fixed price (including normal profit) paid for satisfactory contract performance</a:t>
            </a:r>
          </a:p>
          <a:p>
            <a:pPr marL="342900" indent="-342900">
              <a:buFont typeface="Courier New" charset="0"/>
              <a:buChar char="o"/>
            </a:pPr>
            <a:r>
              <a:rPr lang="en-US" sz="2400" dirty="0">
                <a:solidFill>
                  <a:schemeClr val="bg1"/>
                </a:solidFill>
                <a:latin typeface="Arial" charset="0"/>
                <a:ea typeface="Arial" charset="0"/>
                <a:cs typeface="Arial" charset="0"/>
              </a:rPr>
              <a:t>Award fee </a:t>
            </a:r>
            <a:r>
              <a:rPr lang="en-US" sz="2400" u="sng" dirty="0">
                <a:solidFill>
                  <a:schemeClr val="bg1"/>
                </a:solidFill>
                <a:latin typeface="Arial" charset="0"/>
                <a:ea typeface="Arial" charset="0"/>
                <a:cs typeface="Arial" charset="0"/>
              </a:rPr>
              <a:t>earned</a:t>
            </a:r>
            <a:r>
              <a:rPr lang="en-US" sz="2400" dirty="0">
                <a:solidFill>
                  <a:schemeClr val="bg1"/>
                </a:solidFill>
                <a:latin typeface="Arial" charset="0"/>
                <a:ea typeface="Arial" charset="0"/>
                <a:cs typeface="Arial" charset="0"/>
              </a:rPr>
              <a:t> (if any) will be paid in </a:t>
            </a:r>
            <a:r>
              <a:rPr lang="en-US" sz="2400" u="sng" dirty="0">
                <a:solidFill>
                  <a:schemeClr val="bg1"/>
                </a:solidFill>
                <a:latin typeface="Arial" charset="0"/>
                <a:ea typeface="Arial" charset="0"/>
                <a:cs typeface="Arial" charset="0"/>
              </a:rPr>
              <a:t>addition</a:t>
            </a:r>
            <a:r>
              <a:rPr lang="en-US" sz="2400" dirty="0">
                <a:solidFill>
                  <a:schemeClr val="bg1"/>
                </a:solidFill>
                <a:latin typeface="Arial" charset="0"/>
                <a:ea typeface="Arial" charset="0"/>
                <a:cs typeface="Arial" charset="0"/>
              </a:rPr>
              <a:t> to that fixed price</a:t>
            </a:r>
          </a:p>
        </p:txBody>
      </p:sp>
    </p:spTree>
    <p:extLst>
      <p:ext uri="{BB962C8B-B14F-4D97-AF65-F5344CB8AC3E}">
        <p14:creationId xmlns:p14="http://schemas.microsoft.com/office/powerpoint/2010/main" val="1290551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6" name="TextBox 5"/>
          <p:cNvSpPr txBox="1"/>
          <p:nvPr/>
        </p:nvSpPr>
        <p:spPr>
          <a:xfrm>
            <a:off x="-2" y="1459230"/>
            <a:ext cx="12192002" cy="4708981"/>
          </a:xfrm>
          <a:prstGeom prst="rect">
            <a:avLst/>
          </a:prstGeom>
          <a:noFill/>
        </p:spPr>
        <p:txBody>
          <a:bodyPr wrap="square" rtlCol="0">
            <a:spAutoFit/>
          </a:bodyPr>
          <a:lstStyle/>
          <a:p>
            <a:pPr algn="ctr"/>
            <a:r>
              <a:rPr lang="en-US" sz="30000" b="1" dirty="0">
                <a:solidFill>
                  <a:schemeClr val="bg1">
                    <a:alpha val="20000"/>
                  </a:schemeClr>
                </a:solidFill>
                <a:latin typeface="Arial Black" charset="0"/>
                <a:ea typeface="Arial Black" charset="0"/>
                <a:cs typeface="Arial Black" charset="0"/>
              </a:rPr>
              <a:t>FPIF</a:t>
            </a: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FIXED PRICE INCENTIVE FEE</a:t>
            </a:r>
            <a:endParaRPr lang="en-US" sz="5400" b="1" dirty="0">
              <a:solidFill>
                <a:schemeClr val="bg1"/>
              </a:solidFill>
              <a:latin typeface="Arial Black" charset="0"/>
              <a:ea typeface="Arial Black" charset="0"/>
              <a:cs typeface="Arial Black"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14</a:t>
            </a:r>
          </a:p>
        </p:txBody>
      </p:sp>
      <p:sp>
        <p:nvSpPr>
          <p:cNvPr id="4" name="Rectangle 3"/>
          <p:cNvSpPr/>
          <p:nvPr/>
        </p:nvSpPr>
        <p:spPr>
          <a:xfrm>
            <a:off x="643889" y="1502363"/>
            <a:ext cx="10904220" cy="4524315"/>
          </a:xfrm>
          <a:prstGeom prst="rect">
            <a:avLst/>
          </a:prstGeom>
        </p:spPr>
        <p:txBody>
          <a:bodyPr wrap="square">
            <a:spAutoFit/>
          </a:bodyPr>
          <a:lstStyle/>
          <a:p>
            <a:r>
              <a:rPr lang="en-US" sz="2400" dirty="0">
                <a:solidFill>
                  <a:schemeClr val="bg1"/>
                </a:solidFill>
                <a:latin typeface="Arial" charset="0"/>
                <a:ea typeface="Arial" charset="0"/>
                <a:cs typeface="Arial" charset="0"/>
              </a:rPr>
              <a:t>Provides for adjusting profit and establishing the final contract price by application of a formula based on the relationship of total final negotiated cost to total target cost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 final price is subject to a price ceiling, negotiated at the outset</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Use when – </a:t>
            </a:r>
          </a:p>
          <a:p>
            <a:pPr marL="342900" indent="-342900">
              <a:buFont typeface="Courier New" charset="0"/>
              <a:buChar char="o"/>
            </a:pPr>
            <a:r>
              <a:rPr lang="en-US" sz="2400" dirty="0">
                <a:solidFill>
                  <a:schemeClr val="bg1"/>
                </a:solidFill>
                <a:latin typeface="Arial" charset="0"/>
                <a:ea typeface="Arial" charset="0"/>
                <a:cs typeface="Arial" charset="0"/>
              </a:rPr>
              <a:t>A firm-fixed-price contract is not suitable</a:t>
            </a:r>
          </a:p>
          <a:p>
            <a:pPr marL="342900" indent="-342900">
              <a:buFont typeface="Courier New" charset="0"/>
              <a:buChar char="o"/>
            </a:pPr>
            <a:r>
              <a:rPr lang="en-US" sz="2400" dirty="0">
                <a:solidFill>
                  <a:schemeClr val="bg1"/>
                </a:solidFill>
                <a:latin typeface="Arial" charset="0"/>
                <a:ea typeface="Arial" charset="0"/>
                <a:cs typeface="Arial" charset="0"/>
              </a:rPr>
              <a:t>The contractor’s assumption of a degree of cost responsibility will provide a positive profit incentive for effective cost control and performance</a:t>
            </a:r>
          </a:p>
          <a:p>
            <a:pPr marL="342900" indent="-342900">
              <a:buFont typeface="Courier New" charset="0"/>
              <a:buChar char="o"/>
            </a:pPr>
            <a:r>
              <a:rPr lang="en-US" sz="2400" dirty="0">
                <a:solidFill>
                  <a:schemeClr val="bg1"/>
                </a:solidFill>
                <a:latin typeface="Arial" charset="0"/>
                <a:ea typeface="Arial" charset="0"/>
                <a:cs typeface="Arial" charset="0"/>
              </a:rPr>
              <a:t>A reasonable opportunity for the incentives to have a meaningful impact on the contractor’s management of the work</a:t>
            </a:r>
          </a:p>
        </p:txBody>
      </p:sp>
    </p:spTree>
    <p:extLst>
      <p:ext uri="{BB962C8B-B14F-4D97-AF65-F5344CB8AC3E}">
        <p14:creationId xmlns:p14="http://schemas.microsoft.com/office/powerpoint/2010/main" val="1651035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TextBox 6"/>
          <p:cNvSpPr txBox="1"/>
          <p:nvPr/>
        </p:nvSpPr>
        <p:spPr>
          <a:xfrm>
            <a:off x="-2" y="1502363"/>
            <a:ext cx="12192002" cy="3939540"/>
          </a:xfrm>
          <a:prstGeom prst="rect">
            <a:avLst/>
          </a:prstGeom>
          <a:noFill/>
        </p:spPr>
        <p:txBody>
          <a:bodyPr wrap="square" rtlCol="0">
            <a:spAutoFit/>
          </a:bodyPr>
          <a:lstStyle/>
          <a:p>
            <a:pPr algn="ctr"/>
            <a:r>
              <a:rPr lang="en-US" sz="25000" b="1" dirty="0">
                <a:solidFill>
                  <a:schemeClr val="bg1">
                    <a:alpha val="20000"/>
                  </a:schemeClr>
                </a:solidFill>
                <a:latin typeface="Arial Black" charset="0"/>
                <a:ea typeface="Arial Black" charset="0"/>
                <a:cs typeface="Arial Black" charset="0"/>
              </a:rPr>
              <a:t>FPLOE</a:t>
            </a: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FIXED-PRICE LEVEL OF EFFORT</a:t>
            </a:r>
            <a:endParaRPr lang="en-US" sz="5400" b="1"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15</a:t>
            </a:r>
          </a:p>
        </p:txBody>
      </p:sp>
      <p:sp>
        <p:nvSpPr>
          <p:cNvPr id="5" name="Rectangle 4"/>
          <p:cNvSpPr/>
          <p:nvPr/>
        </p:nvSpPr>
        <p:spPr>
          <a:xfrm>
            <a:off x="541019" y="1751617"/>
            <a:ext cx="11109960" cy="3354765"/>
          </a:xfrm>
          <a:prstGeom prst="rect">
            <a:avLst/>
          </a:prstGeom>
        </p:spPr>
        <p:txBody>
          <a:bodyPr wrap="square">
            <a:spAutoFit/>
          </a:bodyPr>
          <a:lstStyle/>
          <a:p>
            <a:r>
              <a:rPr lang="en-US" sz="2400" dirty="0">
                <a:solidFill>
                  <a:schemeClr val="bg1"/>
                </a:solidFill>
                <a:latin typeface="Arial" charset="0"/>
                <a:ea typeface="Arial" charset="0"/>
                <a:cs typeface="Arial" charset="0"/>
              </a:rPr>
              <a:t>Provides a specified level of effort, over a stated period of time</a:t>
            </a:r>
          </a:p>
          <a:p>
            <a:pPr marL="342900" indent="-342900">
              <a:buFont typeface="Courier New" charset="0"/>
              <a:buChar char="o"/>
            </a:pPr>
            <a:r>
              <a:rPr lang="en-US" sz="2400" dirty="0">
                <a:solidFill>
                  <a:schemeClr val="bg1"/>
                </a:solidFill>
                <a:latin typeface="Arial" charset="0"/>
                <a:ea typeface="Arial" charset="0"/>
                <a:cs typeface="Arial" charset="0"/>
              </a:rPr>
              <a:t>work that can be stated only in general terms; and</a:t>
            </a:r>
          </a:p>
          <a:p>
            <a:pPr marL="342900" indent="-342900">
              <a:buFont typeface="Courier New" charset="0"/>
              <a:buChar char="o"/>
            </a:pPr>
            <a:r>
              <a:rPr lang="en-US" sz="2400" dirty="0">
                <a:solidFill>
                  <a:schemeClr val="bg1"/>
                </a:solidFill>
                <a:latin typeface="Arial" charset="0"/>
                <a:ea typeface="Arial" charset="0"/>
                <a:cs typeface="Arial" charset="0"/>
              </a:rPr>
              <a:t>Government pays the contractor a fixed dollar amount</a:t>
            </a:r>
          </a:p>
          <a:p>
            <a:pPr marL="800100" lvl="1" indent="-342900">
              <a:buFont typeface="Arial" charset="0"/>
              <a:buChar char="•"/>
            </a:pPr>
            <a:r>
              <a:rPr lang="en-US" sz="2000" dirty="0">
                <a:solidFill>
                  <a:schemeClr val="bg1"/>
                </a:solidFill>
                <a:latin typeface="Arial" charset="0"/>
                <a:ea typeface="Arial" charset="0"/>
                <a:cs typeface="Arial" charset="0"/>
              </a:rPr>
              <a:t>payment is based on the effort expended rather than on the results achieved</a:t>
            </a:r>
          </a:p>
          <a:p>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Used when – </a:t>
            </a:r>
          </a:p>
          <a:p>
            <a:pPr marL="342900" indent="-342900">
              <a:buFont typeface="Courier New" charset="0"/>
              <a:buChar char="o"/>
            </a:pPr>
            <a:r>
              <a:rPr lang="en-US" sz="2400" dirty="0">
                <a:solidFill>
                  <a:schemeClr val="bg1"/>
                </a:solidFill>
                <a:latin typeface="Arial" charset="0"/>
                <a:ea typeface="Arial" charset="0"/>
                <a:cs typeface="Arial" charset="0"/>
              </a:rPr>
              <a:t>Requiring investigation or study in a specific research and development area</a:t>
            </a:r>
          </a:p>
          <a:p>
            <a:pPr marL="342900" indent="-342900">
              <a:buFont typeface="Courier New" charset="0"/>
              <a:buChar char="o"/>
            </a:pPr>
            <a:r>
              <a:rPr lang="en-US" sz="2400" dirty="0">
                <a:solidFill>
                  <a:schemeClr val="bg1"/>
                </a:solidFill>
                <a:latin typeface="Arial" charset="0"/>
                <a:ea typeface="Arial" charset="0"/>
                <a:cs typeface="Arial" charset="0"/>
              </a:rPr>
              <a:t>Deliverable usually a report showing the results achieved through application of the required level of effort</a:t>
            </a:r>
          </a:p>
        </p:txBody>
      </p:sp>
    </p:spTree>
    <p:extLst>
      <p:ext uri="{BB962C8B-B14F-4D97-AF65-F5344CB8AC3E}">
        <p14:creationId xmlns:p14="http://schemas.microsoft.com/office/powerpoint/2010/main" val="663257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9" name="TextBox 8"/>
          <p:cNvSpPr txBox="1"/>
          <p:nvPr/>
        </p:nvSpPr>
        <p:spPr>
          <a:xfrm>
            <a:off x="-2" y="1502363"/>
            <a:ext cx="12192002"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CPAF</a:t>
            </a:r>
            <a:endParaRPr lang="en-US" sz="30000" b="1" dirty="0">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COST PLUS AWARD FEE</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16</a:t>
            </a:r>
          </a:p>
        </p:txBody>
      </p:sp>
      <p:sp>
        <p:nvSpPr>
          <p:cNvPr id="10" name="Rectangle 9"/>
          <p:cNvSpPr/>
          <p:nvPr/>
        </p:nvSpPr>
        <p:spPr>
          <a:xfrm>
            <a:off x="621029" y="1594695"/>
            <a:ext cx="10949940" cy="4524315"/>
          </a:xfrm>
          <a:prstGeom prst="rect">
            <a:avLst/>
          </a:prstGeom>
        </p:spPr>
        <p:txBody>
          <a:bodyPr wrap="square">
            <a:spAutoFit/>
          </a:bodyPr>
          <a:lstStyle/>
          <a:p>
            <a:r>
              <a:rPr lang="en-US" sz="2400" dirty="0">
                <a:solidFill>
                  <a:schemeClr val="bg1"/>
                </a:solidFill>
                <a:latin typeface="Arial" charset="0"/>
                <a:ea typeface="Arial" charset="0"/>
                <a:cs typeface="Arial" charset="0"/>
              </a:rPr>
              <a:t>Fee consists of -   </a:t>
            </a:r>
          </a:p>
          <a:p>
            <a:pPr marL="457200" indent="-457200">
              <a:buFont typeface="+mj-lt"/>
              <a:buAutoNum type="arabicPeriod"/>
            </a:pPr>
            <a:r>
              <a:rPr lang="en-US" sz="2400" dirty="0">
                <a:solidFill>
                  <a:schemeClr val="bg1"/>
                </a:solidFill>
                <a:latin typeface="Arial" charset="0"/>
                <a:ea typeface="Arial" charset="0"/>
                <a:cs typeface="Arial" charset="0"/>
              </a:rPr>
              <a:t>a base amount fixed at inception of the contract, at the discretion of the contracting officer, and </a:t>
            </a:r>
          </a:p>
          <a:p>
            <a:pPr marL="457200" indent="-457200">
              <a:buFont typeface="+mj-lt"/>
              <a:buAutoNum type="arabicPeriod"/>
            </a:pPr>
            <a:r>
              <a:rPr lang="en-US" sz="2400" dirty="0">
                <a:solidFill>
                  <a:schemeClr val="bg1"/>
                </a:solidFill>
                <a:latin typeface="Arial" charset="0"/>
                <a:ea typeface="Arial" charset="0"/>
                <a:cs typeface="Arial" charset="0"/>
              </a:rPr>
              <a:t>an award amount that the contractor may earn in whole or in part during performance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Use when – </a:t>
            </a:r>
          </a:p>
          <a:p>
            <a:pPr marL="342900" indent="-342900">
              <a:buFont typeface="Courier New" charset="0"/>
              <a:buChar char="o"/>
            </a:pPr>
            <a:r>
              <a:rPr lang="en-US" sz="2400" dirty="0">
                <a:solidFill>
                  <a:schemeClr val="bg1"/>
                </a:solidFill>
                <a:latin typeface="Arial" charset="0"/>
                <a:ea typeface="Arial" charset="0"/>
                <a:cs typeface="Arial" charset="0"/>
              </a:rPr>
              <a:t>It is desirable to provide motivation for excellence in the areas of cost, schedule, and technical performance</a:t>
            </a:r>
          </a:p>
          <a:p>
            <a:pPr marL="342900" indent="-342900">
              <a:buFont typeface="Courier New" charset="0"/>
              <a:buChar char="o"/>
            </a:pPr>
            <a:r>
              <a:rPr lang="en-US" sz="2400" dirty="0">
                <a:solidFill>
                  <a:schemeClr val="bg1"/>
                </a:solidFill>
                <a:latin typeface="Arial" charset="0"/>
                <a:ea typeface="Arial" charset="0"/>
                <a:cs typeface="Arial" charset="0"/>
              </a:rPr>
              <a:t>Meeting acquisition objectives will be enhanced with the flexibility to evaluate both actual performance and the conditions under which it was achieved</a:t>
            </a:r>
          </a:p>
          <a:p>
            <a:pPr marL="342900" indent="-342900">
              <a:buFont typeface="Courier New" charset="0"/>
              <a:buChar char="o"/>
            </a:pPr>
            <a:r>
              <a:rPr lang="en-US" sz="2400" dirty="0">
                <a:solidFill>
                  <a:schemeClr val="bg1"/>
                </a:solidFill>
                <a:latin typeface="Arial" charset="0"/>
                <a:ea typeface="Arial" charset="0"/>
                <a:cs typeface="Arial" charset="0"/>
              </a:rPr>
              <a:t>Additional administrative effort can be justified</a:t>
            </a:r>
          </a:p>
        </p:txBody>
      </p:sp>
    </p:spTree>
    <p:extLst>
      <p:ext uri="{BB962C8B-B14F-4D97-AF65-F5344CB8AC3E}">
        <p14:creationId xmlns:p14="http://schemas.microsoft.com/office/powerpoint/2010/main" val="822722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10" name="TextBox 9"/>
          <p:cNvSpPr txBox="1"/>
          <p:nvPr/>
        </p:nvSpPr>
        <p:spPr>
          <a:xfrm>
            <a:off x="-2" y="1502363"/>
            <a:ext cx="12192002"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CPFF</a:t>
            </a:r>
            <a:endParaRPr lang="en-US" sz="30000" b="1" dirty="0">
              <a:solidFill>
                <a:schemeClr val="bg1">
                  <a:alpha val="20000"/>
                </a:schemeClr>
              </a:solidFill>
              <a:latin typeface="Arial Black" charset="0"/>
              <a:ea typeface="Arial Black" charset="0"/>
              <a:cs typeface="Arial Black" charset="0"/>
            </a:endParaRPr>
          </a:p>
        </p:txBody>
      </p:sp>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COST PLUS FIXED FEE</a:t>
            </a:r>
            <a:endParaRPr lang="en-US" sz="6000" b="1"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17</a:t>
            </a:r>
          </a:p>
        </p:txBody>
      </p:sp>
      <p:sp>
        <p:nvSpPr>
          <p:cNvPr id="2" name="Rectangle 1"/>
          <p:cNvSpPr/>
          <p:nvPr/>
        </p:nvSpPr>
        <p:spPr>
          <a:xfrm>
            <a:off x="781049" y="1432777"/>
            <a:ext cx="10629900" cy="4154984"/>
          </a:xfrm>
          <a:prstGeom prst="rect">
            <a:avLst/>
          </a:prstGeom>
        </p:spPr>
        <p:txBody>
          <a:bodyPr wrap="square">
            <a:spAutoFit/>
          </a:bodyPr>
          <a:lstStyle/>
          <a:p>
            <a:r>
              <a:rPr lang="en-US" sz="2400" dirty="0">
                <a:solidFill>
                  <a:schemeClr val="bg1"/>
                </a:solidFill>
                <a:latin typeface="Arial" charset="0"/>
                <a:ea typeface="Arial" charset="0"/>
                <a:cs typeface="Arial" charset="0"/>
              </a:rPr>
              <a:t>Provides for payment to the contractor of a negotiated fee that is fixed at the inception of the contract </a:t>
            </a:r>
          </a:p>
          <a:p>
            <a:pPr marL="342900" indent="-342900">
              <a:buFont typeface="Courier New" charset="0"/>
              <a:buChar char="o"/>
            </a:pPr>
            <a:r>
              <a:rPr lang="en-US" sz="2400" dirty="0">
                <a:solidFill>
                  <a:schemeClr val="bg1"/>
                </a:solidFill>
                <a:latin typeface="Arial" charset="0"/>
                <a:ea typeface="Arial" charset="0"/>
                <a:cs typeface="Arial" charset="0"/>
              </a:rPr>
              <a:t>does not vary with actual cost</a:t>
            </a:r>
          </a:p>
          <a:p>
            <a:pPr marL="342900" indent="-342900">
              <a:buFont typeface="Courier New" charset="0"/>
              <a:buChar char="o"/>
            </a:pPr>
            <a:r>
              <a:rPr lang="en-US" sz="2400" dirty="0">
                <a:solidFill>
                  <a:schemeClr val="bg1"/>
                </a:solidFill>
                <a:latin typeface="Arial" charset="0"/>
                <a:ea typeface="Arial" charset="0"/>
                <a:cs typeface="Arial" charset="0"/>
              </a:rPr>
              <a:t>may be adjusted as a result of changes in work to be performed under the contract</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Use when – </a:t>
            </a:r>
          </a:p>
          <a:p>
            <a:pPr marL="342900" indent="-342900">
              <a:buFont typeface="Courier New" charset="0"/>
              <a:buChar char="o"/>
            </a:pPr>
            <a:r>
              <a:rPr lang="en-US" sz="2400" dirty="0">
                <a:solidFill>
                  <a:schemeClr val="bg1"/>
                </a:solidFill>
                <a:latin typeface="Arial" charset="0"/>
                <a:ea typeface="Arial" charset="0"/>
                <a:cs typeface="Arial" charset="0"/>
              </a:rPr>
              <a:t>Performance of research or preliminary exploration or study is required, and the level of effort required is unknown</a:t>
            </a:r>
          </a:p>
          <a:p>
            <a:pPr marL="342900" indent="-342900">
              <a:buFont typeface="Courier New" charset="0"/>
              <a:buChar char="o"/>
            </a:pPr>
            <a:r>
              <a:rPr lang="en-US" sz="2400" dirty="0">
                <a:solidFill>
                  <a:schemeClr val="bg1"/>
                </a:solidFill>
                <a:latin typeface="Arial" charset="0"/>
                <a:ea typeface="Arial" charset="0"/>
                <a:cs typeface="Arial" charset="0"/>
              </a:rPr>
              <a:t>The contract is for development and test, and using a cost-plus- incentive-fee contract is not practical</a:t>
            </a:r>
          </a:p>
        </p:txBody>
      </p:sp>
    </p:spTree>
    <p:extLst>
      <p:ext uri="{BB962C8B-B14F-4D97-AF65-F5344CB8AC3E}">
        <p14:creationId xmlns:p14="http://schemas.microsoft.com/office/powerpoint/2010/main" val="897472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9" name="TextBox 8"/>
          <p:cNvSpPr txBox="1"/>
          <p:nvPr/>
        </p:nvSpPr>
        <p:spPr>
          <a:xfrm>
            <a:off x="-2" y="1502363"/>
            <a:ext cx="12192002"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CPIF</a:t>
            </a:r>
            <a:endParaRPr lang="en-US" sz="30000" b="1" dirty="0">
              <a:solidFill>
                <a:schemeClr val="bg1">
                  <a:alpha val="20000"/>
                </a:schemeClr>
              </a:solidFill>
              <a:latin typeface="Arial Black" charset="0"/>
              <a:ea typeface="Arial Black" charset="0"/>
              <a:cs typeface="Arial Black" charset="0"/>
            </a:endParaRPr>
          </a:p>
        </p:txBody>
      </p:sp>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a:solidFill>
                  <a:schemeClr val="bg1"/>
                </a:solidFill>
                <a:latin typeface="Arial Black" charset="0"/>
                <a:ea typeface="Arial Black" charset="0"/>
                <a:cs typeface="Arial Black" charset="0"/>
              </a:rPr>
              <a:t>COST PLUS INCENTIVE FEE</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18</a:t>
            </a:r>
          </a:p>
        </p:txBody>
      </p:sp>
      <p:sp>
        <p:nvSpPr>
          <p:cNvPr id="2" name="Rectangle 1"/>
          <p:cNvSpPr/>
          <p:nvPr/>
        </p:nvSpPr>
        <p:spPr>
          <a:xfrm>
            <a:off x="529589" y="1447599"/>
            <a:ext cx="11132820" cy="4524315"/>
          </a:xfrm>
          <a:prstGeom prst="rect">
            <a:avLst/>
          </a:prstGeom>
        </p:spPr>
        <p:txBody>
          <a:bodyPr wrap="square">
            <a:spAutoFit/>
          </a:bodyPr>
          <a:lstStyle/>
          <a:p>
            <a:r>
              <a:rPr lang="en-US" sz="2400" dirty="0">
                <a:solidFill>
                  <a:schemeClr val="bg1"/>
                </a:solidFill>
                <a:latin typeface="Arial" charset="0"/>
                <a:ea typeface="Arial" charset="0"/>
                <a:cs typeface="Arial" charset="0"/>
              </a:rPr>
              <a:t>Provides for an initially negotiated fee to be adjusted later by a formula based on the relationship of total allowable costs to total target costs</a:t>
            </a:r>
          </a:p>
          <a:p>
            <a:pPr marL="342900" indent="-342900">
              <a:buFont typeface="Courier New" charset="0"/>
              <a:buChar char="o"/>
            </a:pPr>
            <a:r>
              <a:rPr lang="en-US" sz="2400" dirty="0">
                <a:solidFill>
                  <a:schemeClr val="bg1"/>
                </a:solidFill>
                <a:latin typeface="Arial" charset="0"/>
                <a:ea typeface="Arial" charset="0"/>
                <a:cs typeface="Arial" charset="0"/>
              </a:rPr>
              <a:t>specifies a target cost, a target fee, minimum and maximum fees, and a fee adjustment formula</a:t>
            </a:r>
          </a:p>
          <a:p>
            <a:pPr marL="342900" indent="-342900">
              <a:buFont typeface="Courier New" charset="0"/>
              <a:buChar char="o"/>
            </a:pPr>
            <a:r>
              <a:rPr lang="en-US" sz="2400" dirty="0">
                <a:solidFill>
                  <a:schemeClr val="bg1"/>
                </a:solidFill>
                <a:latin typeface="Arial" charset="0"/>
                <a:ea typeface="Arial" charset="0"/>
                <a:cs typeface="Arial" charset="0"/>
              </a:rPr>
              <a:t>The formula provides, within limits, for increases in fee above target fee when total allowable costs are less than target costs, and decreases in fee below target fee when total allowable costs exceed target costs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Use when – </a:t>
            </a:r>
          </a:p>
          <a:p>
            <a:pPr marL="342900" indent="-342900">
              <a:buFont typeface="Courier New" charset="0"/>
              <a:buChar char="o"/>
            </a:pPr>
            <a:r>
              <a:rPr lang="en-US" sz="2400" dirty="0">
                <a:solidFill>
                  <a:schemeClr val="bg1"/>
                </a:solidFill>
                <a:latin typeface="Arial" charset="0"/>
                <a:ea typeface="Arial" charset="0"/>
                <a:cs typeface="Arial" charset="0"/>
              </a:rPr>
              <a:t>appropriate for services or development and test programs </a:t>
            </a:r>
          </a:p>
          <a:p>
            <a:pPr marL="342900" indent="-342900">
              <a:buFont typeface="Courier New" charset="0"/>
              <a:buChar char="o"/>
            </a:pPr>
            <a:r>
              <a:rPr lang="en-US" sz="2400" dirty="0">
                <a:solidFill>
                  <a:schemeClr val="bg1"/>
                </a:solidFill>
                <a:latin typeface="Arial" charset="0"/>
                <a:ea typeface="Arial" charset="0"/>
                <a:cs typeface="Arial" charset="0"/>
              </a:rPr>
              <a:t>both cost and technical performance incentives is desirable and administratively practical </a:t>
            </a:r>
          </a:p>
        </p:txBody>
      </p:sp>
    </p:spTree>
    <p:extLst>
      <p:ext uri="{BB962C8B-B14F-4D97-AF65-F5344CB8AC3E}">
        <p14:creationId xmlns:p14="http://schemas.microsoft.com/office/powerpoint/2010/main" val="1955689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45000"/>
            <a:extLst>
              <a:ext uri="{28A0092B-C50C-407E-A947-70E740481C1C}">
                <a14:useLocalDpi xmlns:a14="http://schemas.microsoft.com/office/drawing/2010/main"/>
              </a:ext>
            </a:extLst>
          </a:blip>
          <a:stretch>
            <a:fillRect/>
          </a:stretch>
        </p:blipFill>
        <p:spPr>
          <a:xfrm>
            <a:off x="3495040" y="859388"/>
            <a:ext cx="5201920" cy="5201920"/>
          </a:xfrm>
          <a:prstGeom prst="rect">
            <a:avLst/>
          </a:prstGeom>
        </p:spPr>
      </p:pic>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chemeClr val="bg1"/>
                </a:solidFill>
                <a:latin typeface="Arial Black" charset="0"/>
                <a:ea typeface="Arial Black" charset="0"/>
                <a:cs typeface="Arial Black" charset="0"/>
              </a:rPr>
              <a:t>TIME &amp; MATERIALS/LABOR HOUR</a:t>
            </a:r>
            <a:endParaRPr lang="en-US" sz="4800" b="1" dirty="0">
              <a:solidFill>
                <a:schemeClr val="bg1"/>
              </a:solidFill>
              <a:latin typeface="Arial Black" charset="0"/>
              <a:ea typeface="Arial Black" charset="0"/>
              <a:cs typeface="Arial Black" charset="0"/>
            </a:endParaRPr>
          </a:p>
        </p:txBody>
      </p:sp>
      <p:sp>
        <p:nvSpPr>
          <p:cNvPr id="9"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19</a:t>
            </a:r>
          </a:p>
        </p:txBody>
      </p:sp>
      <p:sp>
        <p:nvSpPr>
          <p:cNvPr id="2" name="Rectangle 1"/>
          <p:cNvSpPr/>
          <p:nvPr/>
        </p:nvSpPr>
        <p:spPr>
          <a:xfrm>
            <a:off x="461010" y="1351508"/>
            <a:ext cx="11269980" cy="4216539"/>
          </a:xfrm>
          <a:prstGeom prst="rect">
            <a:avLst/>
          </a:prstGeom>
        </p:spPr>
        <p:txBody>
          <a:bodyPr wrap="square">
            <a:spAutoFit/>
          </a:bodyPr>
          <a:lstStyle/>
          <a:p>
            <a:r>
              <a:rPr lang="en-US" sz="2400" dirty="0">
                <a:solidFill>
                  <a:schemeClr val="bg1"/>
                </a:solidFill>
                <a:latin typeface="Arial" charset="0"/>
                <a:ea typeface="Arial" charset="0"/>
                <a:cs typeface="Arial" charset="0"/>
              </a:rPr>
              <a:t>TM contracts are a hybrid of fixed-price and cost-reimbursement contracts </a:t>
            </a:r>
          </a:p>
          <a:p>
            <a:pPr marL="342900" indent="-342900">
              <a:buFont typeface="Courier New" charset="0"/>
              <a:buChar char="o"/>
            </a:pPr>
            <a:r>
              <a:rPr lang="en-US" sz="2400" dirty="0">
                <a:solidFill>
                  <a:schemeClr val="bg1"/>
                </a:solidFill>
                <a:latin typeface="Arial" charset="0"/>
                <a:ea typeface="Arial" charset="0"/>
                <a:cs typeface="Arial" charset="0"/>
              </a:rPr>
              <a:t>Presents the highest risk to the government and lowest risk to the contractor </a:t>
            </a:r>
          </a:p>
          <a:p>
            <a:pPr marL="342900" indent="-342900">
              <a:buFont typeface="Courier New" charset="0"/>
              <a:buChar char="o"/>
            </a:pPr>
            <a:r>
              <a:rPr lang="en-US" sz="2400" dirty="0">
                <a:solidFill>
                  <a:schemeClr val="bg1"/>
                </a:solidFill>
                <a:latin typeface="Arial" charset="0"/>
                <a:ea typeface="Arial" charset="0"/>
                <a:cs typeface="Arial" charset="0"/>
              </a:rPr>
              <a:t>Least desirable contract type for the government</a:t>
            </a:r>
          </a:p>
          <a:p>
            <a:pPr marL="800100" lvl="1" indent="-342900">
              <a:buFont typeface="Arial" charset="0"/>
              <a:buChar char="•"/>
            </a:pPr>
            <a:r>
              <a:rPr lang="en-US" sz="2000" dirty="0">
                <a:solidFill>
                  <a:schemeClr val="bg1"/>
                </a:solidFill>
                <a:latin typeface="Arial" charset="0"/>
                <a:ea typeface="Arial" charset="0"/>
                <a:cs typeface="Arial" charset="0"/>
              </a:rPr>
              <a:t>Does not encourage effective cost control</a:t>
            </a:r>
          </a:p>
          <a:p>
            <a:pPr marL="800100" lvl="1" indent="-342900">
              <a:buFont typeface="Arial" charset="0"/>
              <a:buChar char="•"/>
            </a:pPr>
            <a:r>
              <a:rPr lang="en-US" sz="2000" dirty="0">
                <a:solidFill>
                  <a:schemeClr val="bg1"/>
                </a:solidFill>
                <a:latin typeface="Arial" charset="0"/>
                <a:ea typeface="Arial" charset="0"/>
                <a:cs typeface="Arial" charset="0"/>
              </a:rPr>
              <a:t>Requires extraordinary surveillance </a:t>
            </a:r>
          </a:p>
          <a:p>
            <a:pPr marL="342900" indent="-342900">
              <a:buFont typeface="Courier New" charset="0"/>
              <a:buChar char="o"/>
            </a:pPr>
            <a:r>
              <a:rPr lang="en-US" sz="2400" dirty="0">
                <a:solidFill>
                  <a:schemeClr val="bg1"/>
                </a:solidFill>
                <a:latin typeface="Arial" charset="0"/>
                <a:ea typeface="Arial" charset="0"/>
                <a:cs typeface="Arial" charset="0"/>
              </a:rPr>
              <a:t>Allows COs to buy supplies or services on the basis of: </a:t>
            </a:r>
          </a:p>
          <a:p>
            <a:pPr marL="800100" lvl="1" indent="-342900">
              <a:buFont typeface="Arial" charset="0"/>
              <a:buChar char="•"/>
            </a:pPr>
            <a:r>
              <a:rPr lang="en-US" sz="2000" dirty="0">
                <a:solidFill>
                  <a:schemeClr val="bg1"/>
                </a:solidFill>
                <a:latin typeface="Arial" charset="0"/>
                <a:ea typeface="Arial" charset="0"/>
                <a:cs typeface="Arial" charset="0"/>
              </a:rPr>
              <a:t>Direct labor hours at specified fixed hourly rates </a:t>
            </a:r>
          </a:p>
          <a:p>
            <a:pPr marL="800100" lvl="1" indent="-342900">
              <a:buFont typeface="Arial" charset="0"/>
              <a:buChar char="•"/>
            </a:pPr>
            <a:r>
              <a:rPr lang="en-US" sz="2000" dirty="0">
                <a:solidFill>
                  <a:schemeClr val="bg1"/>
                </a:solidFill>
                <a:latin typeface="Arial" charset="0"/>
                <a:ea typeface="Arial" charset="0"/>
                <a:cs typeface="Arial" charset="0"/>
              </a:rPr>
              <a:t>Actual material costs</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Use when – </a:t>
            </a:r>
          </a:p>
          <a:p>
            <a:pPr lvl="1"/>
            <a:r>
              <a:rPr lang="en-US" sz="2400" dirty="0">
                <a:solidFill>
                  <a:schemeClr val="bg1"/>
                </a:solidFill>
                <a:latin typeface="Arial" charset="0"/>
                <a:ea typeface="Arial" charset="0"/>
                <a:cs typeface="Arial" charset="0"/>
              </a:rPr>
              <a:t>it’s not possible to accurately estimate the extent or duration of the work, or to anticipate costs with any reasonable degree of confidence</a:t>
            </a:r>
          </a:p>
        </p:txBody>
      </p:sp>
    </p:spTree>
    <p:extLst>
      <p:ext uri="{BB962C8B-B14F-4D97-AF65-F5344CB8AC3E}">
        <p14:creationId xmlns:p14="http://schemas.microsoft.com/office/powerpoint/2010/main" val="278278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OBJECTIVE</a:t>
            </a:r>
          </a:p>
        </p:txBody>
      </p:sp>
      <p:sp>
        <p:nvSpPr>
          <p:cNvPr id="5" name="Rectangle 4"/>
          <p:cNvSpPr/>
          <p:nvPr/>
        </p:nvSpPr>
        <p:spPr>
          <a:xfrm>
            <a:off x="1295399" y="1721059"/>
            <a:ext cx="9601200" cy="2677656"/>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FAR 16.103(a) </a:t>
            </a:r>
            <a:r>
              <a:rPr lang="en-US" sz="2400" dirty="0">
                <a:solidFill>
                  <a:schemeClr val="bg1"/>
                </a:solidFill>
                <a:latin typeface="Arial" charset="0"/>
                <a:ea typeface="Arial" charset="0"/>
                <a:cs typeface="Arial" charset="0"/>
              </a:rPr>
              <a:t>states, </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 objective is to negotiate a contract type and price (or estimated cost and fee) that will result in reasonable contract risk and provide the contractor with the greatest incentive for efficient and economical performance. “  </a:t>
            </a:r>
          </a:p>
          <a:p>
            <a:endParaRPr lang="en-US" sz="2400" dirty="0">
              <a:solidFill>
                <a:schemeClr val="bg1"/>
              </a:solidFill>
              <a:latin typeface="Arial" charset="0"/>
              <a:ea typeface="Arial" charset="0"/>
              <a:cs typeface="Arial" charset="0"/>
            </a:endParaRP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a:t>
            </a:r>
          </a:p>
        </p:txBody>
      </p:sp>
    </p:spTree>
    <p:extLst>
      <p:ext uri="{BB962C8B-B14F-4D97-AF65-F5344CB8AC3E}">
        <p14:creationId xmlns:p14="http://schemas.microsoft.com/office/powerpoint/2010/main" val="1605572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alphaModFix amt="45000"/>
            <a:extLst>
              <a:ext uri="{28A0092B-C50C-407E-A947-70E740481C1C}">
                <a14:useLocalDpi xmlns:a14="http://schemas.microsoft.com/office/drawing/2010/main"/>
              </a:ext>
            </a:extLst>
          </a:blip>
          <a:stretch>
            <a:fillRect/>
          </a:stretch>
        </p:blipFill>
        <p:spPr>
          <a:xfrm>
            <a:off x="3495040" y="859388"/>
            <a:ext cx="5201920" cy="5201920"/>
          </a:xfrm>
          <a:prstGeom prst="rect">
            <a:avLst/>
          </a:prstGeom>
        </p:spPr>
      </p:pic>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chemeClr val="bg1"/>
                </a:solidFill>
                <a:latin typeface="Arial Black" charset="0"/>
                <a:ea typeface="Arial Black" charset="0"/>
                <a:cs typeface="Arial Black" charset="0"/>
              </a:rPr>
              <a:t>TIME &amp; MATERIALS/LABOR HOUR</a:t>
            </a:r>
            <a:endParaRPr lang="en-US" sz="4800" b="1" dirty="0">
              <a:solidFill>
                <a:schemeClr val="bg1"/>
              </a:solidFill>
              <a:latin typeface="Arial Black" charset="0"/>
              <a:ea typeface="Arial Black" charset="0"/>
              <a:cs typeface="Arial Black" charset="0"/>
            </a:endParaRPr>
          </a:p>
        </p:txBody>
      </p:sp>
      <p:sp>
        <p:nvSpPr>
          <p:cNvPr id="9"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20</a:t>
            </a:r>
          </a:p>
        </p:txBody>
      </p:sp>
      <p:sp>
        <p:nvSpPr>
          <p:cNvPr id="2" name="Rectangle 1"/>
          <p:cNvSpPr/>
          <p:nvPr/>
        </p:nvSpPr>
        <p:spPr>
          <a:xfrm>
            <a:off x="544830" y="1720840"/>
            <a:ext cx="11102340" cy="3416320"/>
          </a:xfrm>
          <a:prstGeom prst="rect">
            <a:avLst/>
          </a:prstGeom>
        </p:spPr>
        <p:txBody>
          <a:bodyPr wrap="square">
            <a:spAutoFit/>
          </a:bodyPr>
          <a:lstStyle/>
          <a:p>
            <a:r>
              <a:rPr lang="en-US" sz="2400" dirty="0">
                <a:solidFill>
                  <a:schemeClr val="bg1"/>
                </a:solidFill>
                <a:latin typeface="Arial" charset="0"/>
                <a:ea typeface="Arial" charset="0"/>
                <a:cs typeface="Arial" charset="0"/>
              </a:rPr>
              <a:t>Time and Material (TM) and Labor Hour (LH)</a:t>
            </a:r>
          </a:p>
          <a:p>
            <a:pPr marL="342900" indent="-342900">
              <a:buFont typeface="Courier New" charset="0"/>
              <a:buChar char="o"/>
            </a:pPr>
            <a:r>
              <a:rPr lang="en-US" sz="2400" dirty="0">
                <a:solidFill>
                  <a:schemeClr val="bg1"/>
                </a:solidFill>
                <a:latin typeface="Arial" charset="0"/>
                <a:ea typeface="Arial" charset="0"/>
                <a:cs typeface="Arial" charset="0"/>
              </a:rPr>
              <a:t>Determinations and Findings (D &amp; F) required by </a:t>
            </a:r>
            <a:r>
              <a:rPr lang="en-US" sz="2400" dirty="0">
                <a:solidFill>
                  <a:srgbClr val="094495"/>
                </a:solidFill>
                <a:latin typeface="Arial" charset="0"/>
                <a:ea typeface="Arial" charset="0"/>
                <a:cs typeface="Arial" charset="0"/>
              </a:rPr>
              <a:t>FAR 16.601(c) </a:t>
            </a:r>
            <a:r>
              <a:rPr lang="en-US" sz="2400" dirty="0">
                <a:solidFill>
                  <a:schemeClr val="bg1"/>
                </a:solidFill>
                <a:latin typeface="Arial" charset="0"/>
                <a:ea typeface="Arial" charset="0"/>
                <a:cs typeface="Arial" charset="0"/>
              </a:rPr>
              <a:t>and </a:t>
            </a:r>
            <a:r>
              <a:rPr lang="en-US" sz="2400" dirty="0">
                <a:solidFill>
                  <a:srgbClr val="094495"/>
                </a:solidFill>
                <a:latin typeface="Arial" charset="0"/>
                <a:ea typeface="Arial" charset="0"/>
                <a:cs typeface="Arial" charset="0"/>
              </a:rPr>
              <a:t>CAM 1316.1</a:t>
            </a:r>
            <a:r>
              <a:rPr lang="en-US" sz="2400" dirty="0">
                <a:solidFill>
                  <a:schemeClr val="bg1"/>
                </a:solidFill>
                <a:latin typeface="Arial" charset="0"/>
                <a:ea typeface="Arial" charset="0"/>
                <a:cs typeface="Arial" charset="0"/>
              </a:rPr>
              <a:t> </a:t>
            </a:r>
          </a:p>
          <a:p>
            <a:pPr marL="342900" indent="-342900">
              <a:buFont typeface="Courier New" charset="0"/>
              <a:buChar char="o"/>
            </a:pPr>
            <a:r>
              <a:rPr lang="en-US" sz="2400" dirty="0">
                <a:solidFill>
                  <a:schemeClr val="bg1"/>
                </a:solidFill>
                <a:latin typeface="Arial" charset="0"/>
                <a:ea typeface="Arial" charset="0"/>
                <a:cs typeface="Arial" charset="0"/>
              </a:rPr>
              <a:t>PMs will assist TO COs, when necessary, verifying</a:t>
            </a:r>
          </a:p>
          <a:p>
            <a:pPr marL="914400" lvl="1" indent="-457200">
              <a:buFont typeface="+mj-lt"/>
              <a:buAutoNum type="arabicPeriod"/>
            </a:pPr>
            <a:r>
              <a:rPr lang="en-US" sz="2000" dirty="0">
                <a:solidFill>
                  <a:schemeClr val="bg1"/>
                </a:solidFill>
                <a:latin typeface="Arial" charset="0"/>
                <a:ea typeface="Arial" charset="0"/>
                <a:cs typeface="Arial" charset="0"/>
              </a:rPr>
              <a:t>the work is of a T &amp; M nature, and </a:t>
            </a:r>
          </a:p>
          <a:p>
            <a:pPr marL="914400" lvl="1" indent="-457200">
              <a:buFont typeface="+mj-lt"/>
              <a:buAutoNum type="arabicPeriod"/>
            </a:pPr>
            <a:r>
              <a:rPr lang="en-US" sz="2000" dirty="0">
                <a:solidFill>
                  <a:schemeClr val="bg1"/>
                </a:solidFill>
                <a:latin typeface="Arial" charset="0"/>
                <a:ea typeface="Arial" charset="0"/>
                <a:cs typeface="Arial" charset="0"/>
              </a:rPr>
              <a:t>the facts and rationale justify that no other contract-type is suitable</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 LH contract is a type of TM contract that excludes materials.</a:t>
            </a:r>
          </a:p>
          <a:p>
            <a:pPr marL="342900" indent="-342900">
              <a:buFont typeface="Courier New" charset="0"/>
              <a:buChar char="o"/>
            </a:pPr>
            <a:r>
              <a:rPr lang="en-US" sz="2400" dirty="0">
                <a:solidFill>
                  <a:schemeClr val="bg1"/>
                </a:solidFill>
                <a:latin typeface="Arial" charset="0"/>
                <a:ea typeface="Arial" charset="0"/>
                <a:cs typeface="Arial" charset="0"/>
              </a:rPr>
              <a:t>Used only for services</a:t>
            </a:r>
          </a:p>
        </p:txBody>
      </p:sp>
    </p:spTree>
    <p:extLst>
      <p:ext uri="{BB962C8B-B14F-4D97-AF65-F5344CB8AC3E}">
        <p14:creationId xmlns:p14="http://schemas.microsoft.com/office/powerpoint/2010/main" val="1964826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4538DB0-13D9-B54C-BE43-EE87089CA839}"/>
              </a:ext>
            </a:extLst>
          </p:cNvPr>
          <p:cNvGrpSpPr/>
          <p:nvPr/>
        </p:nvGrpSpPr>
        <p:grpSpPr>
          <a:xfrm>
            <a:off x="371221" y="1420538"/>
            <a:ext cx="3763457" cy="3768342"/>
            <a:chOff x="3412595" y="1099495"/>
            <a:chExt cx="4757044" cy="4757044"/>
          </a:xfrm>
        </p:grpSpPr>
        <p:sp>
          <p:nvSpPr>
            <p:cNvPr id="25" name="Teardrop 24">
              <a:extLst>
                <a:ext uri="{FF2B5EF4-FFF2-40B4-BE49-F238E27FC236}">
                  <a16:creationId xmlns:a16="http://schemas.microsoft.com/office/drawing/2014/main" id="{518CD019-81D5-5042-9A42-1D710CA7FFD1}"/>
                </a:ext>
              </a:extLst>
            </p:cNvPr>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C14FDD7A-0D71-2841-9E94-24A7E01259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0113" y="1609159"/>
              <a:ext cx="3747176" cy="3747176"/>
            </a:xfrm>
            <a:prstGeom prst="rect">
              <a:avLst/>
            </a:prstGeom>
          </p:spPr>
        </p:pic>
      </p:grpSp>
      <p:sp>
        <p:nvSpPr>
          <p:cNvPr id="27" name="TextBox 26">
            <a:extLst>
              <a:ext uri="{FF2B5EF4-FFF2-40B4-BE49-F238E27FC236}">
                <a16:creationId xmlns:a16="http://schemas.microsoft.com/office/drawing/2014/main" id="{D98C454E-3ABB-1944-8A28-A227DE4845A5}"/>
              </a:ext>
            </a:extLst>
          </p:cNvPr>
          <p:cNvSpPr txBox="1"/>
          <p:nvPr/>
        </p:nvSpPr>
        <p:spPr>
          <a:xfrm>
            <a:off x="4552005" y="2196714"/>
            <a:ext cx="7593495" cy="2215991"/>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For additional questions contact </a:t>
            </a:r>
            <a:r>
              <a:rPr lang="en-US" sz="2400" b="1" dirty="0">
                <a:solidFill>
                  <a:schemeClr val="bg1"/>
                </a:solidFill>
                <a:latin typeface="Arial" panose="020B0604020202020204" pitchFamily="34" charset="0"/>
                <a:cs typeface="Arial" panose="020B0604020202020204" pitchFamily="34" charset="0"/>
              </a:rPr>
              <a:t>protech.services@noaa.gov</a:t>
            </a:r>
          </a:p>
          <a:p>
            <a:endParaRPr lang="en-US" sz="2400" dirty="0">
              <a:solidFill>
                <a:schemeClr val="bg1"/>
              </a:solidFill>
              <a:latin typeface="Arial" panose="020B0604020202020204" pitchFamily="34" charset="0"/>
              <a:cs typeface="Arial" panose="020B0604020202020204" pitchFamily="34" charset="0"/>
            </a:endParaRPr>
          </a:p>
          <a:p>
            <a:r>
              <a:rPr lang="en-US" sz="2400" dirty="0">
                <a:solidFill>
                  <a:schemeClr val="bg1"/>
                </a:solidFill>
                <a:latin typeface="Arial" panose="020B0604020202020204" pitchFamily="34" charset="0"/>
                <a:cs typeface="Arial" panose="020B0604020202020204" pitchFamily="34" charset="0"/>
              </a:rPr>
              <a:t>For POC information visit </a:t>
            </a:r>
            <a:r>
              <a:rPr lang="en-US" sz="2400" b="1" dirty="0">
                <a:solidFill>
                  <a:schemeClr val="bg1"/>
                </a:solidFill>
                <a:latin typeface="Arial" panose="020B0604020202020204" pitchFamily="34" charset="0"/>
                <a:cs typeface="Arial" panose="020B0604020202020204" pitchFamily="34" charset="0"/>
              </a:rPr>
              <a:t>http://www.protechservices.noaa.gov/contacts.php </a:t>
            </a:r>
          </a:p>
          <a:p>
            <a:endParaRPr lang="en-US" dirty="0"/>
          </a:p>
        </p:txBody>
      </p:sp>
    </p:spTree>
    <p:extLst>
      <p:ext uri="{BB962C8B-B14F-4D97-AF65-F5344CB8AC3E}">
        <p14:creationId xmlns:p14="http://schemas.microsoft.com/office/powerpoint/2010/main" val="1350859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FACTORS </a:t>
            </a:r>
            <a:r>
              <a:rPr lang="en-US" sz="3600" b="1">
                <a:solidFill>
                  <a:schemeClr val="bg1"/>
                </a:solidFill>
                <a:latin typeface="Arial Black" charset="0"/>
                <a:ea typeface="Arial Black" charset="0"/>
                <a:cs typeface="Arial Black" charset="0"/>
              </a:rPr>
              <a:t>IN SELECTING CONTRACT TYPES </a:t>
            </a:r>
            <a:endParaRPr lang="en-US" sz="3600" b="1" dirty="0">
              <a:solidFill>
                <a:schemeClr val="bg1"/>
              </a:solidFill>
              <a:latin typeface="Arial Black" charset="0"/>
              <a:ea typeface="Arial Black" charset="0"/>
              <a:cs typeface="Arial Black" charset="0"/>
            </a:endParaRPr>
          </a:p>
        </p:txBody>
      </p:sp>
      <p:sp>
        <p:nvSpPr>
          <p:cNvPr id="5" name="Rectangle 4"/>
          <p:cNvSpPr/>
          <p:nvPr/>
        </p:nvSpPr>
        <p:spPr>
          <a:xfrm>
            <a:off x="1295399" y="1407551"/>
            <a:ext cx="9601200" cy="4893647"/>
          </a:xfrm>
          <a:prstGeom prst="rect">
            <a:avLst/>
          </a:prstGeom>
        </p:spPr>
        <p:txBody>
          <a:bodyPr wrap="square">
            <a:spAutoFit/>
          </a:bodyPr>
          <a:lstStyle/>
          <a:p>
            <a:pPr marL="457200" indent="-457200">
              <a:buFont typeface="+mj-lt"/>
              <a:buAutoNum type="alphaLcParenR"/>
            </a:pPr>
            <a:r>
              <a:rPr lang="en-US" sz="2400" dirty="0">
                <a:solidFill>
                  <a:schemeClr val="bg1"/>
                </a:solidFill>
                <a:latin typeface="Arial" charset="0"/>
                <a:ea typeface="Arial" charset="0"/>
                <a:cs typeface="Arial" charset="0"/>
              </a:rPr>
              <a:t>Price competition. </a:t>
            </a:r>
          </a:p>
          <a:p>
            <a:pPr marL="457200" indent="-457200">
              <a:buFont typeface="+mj-lt"/>
              <a:buAutoNum type="alphaLcParenR"/>
            </a:pPr>
            <a:r>
              <a:rPr lang="en-US" sz="2400" dirty="0">
                <a:solidFill>
                  <a:schemeClr val="bg1"/>
                </a:solidFill>
                <a:latin typeface="Arial" charset="0"/>
                <a:ea typeface="Arial" charset="0"/>
                <a:cs typeface="Arial" charset="0"/>
              </a:rPr>
              <a:t>Price analysis. </a:t>
            </a:r>
          </a:p>
          <a:p>
            <a:pPr marL="457200" indent="-457200">
              <a:buFont typeface="+mj-lt"/>
              <a:buAutoNum type="alphaLcParenR"/>
            </a:pPr>
            <a:r>
              <a:rPr lang="en-US" sz="2400" dirty="0">
                <a:solidFill>
                  <a:schemeClr val="bg1"/>
                </a:solidFill>
                <a:latin typeface="Arial" charset="0"/>
                <a:ea typeface="Arial" charset="0"/>
                <a:cs typeface="Arial" charset="0"/>
              </a:rPr>
              <a:t>Cost analysis. </a:t>
            </a:r>
          </a:p>
          <a:p>
            <a:pPr marL="457200" indent="-457200">
              <a:buFont typeface="+mj-lt"/>
              <a:buAutoNum type="alphaLcParenR"/>
            </a:pPr>
            <a:r>
              <a:rPr lang="en-US" sz="2400" dirty="0">
                <a:solidFill>
                  <a:schemeClr val="bg1"/>
                </a:solidFill>
                <a:latin typeface="Arial" charset="0"/>
                <a:ea typeface="Arial" charset="0"/>
                <a:cs typeface="Arial" charset="0"/>
              </a:rPr>
              <a:t>Type and complexity of the requirement. </a:t>
            </a:r>
          </a:p>
          <a:p>
            <a:pPr marL="457200" indent="-457200">
              <a:buFont typeface="+mj-lt"/>
              <a:buAutoNum type="alphaLcParenR"/>
            </a:pPr>
            <a:r>
              <a:rPr lang="en-US" sz="2400" dirty="0">
                <a:solidFill>
                  <a:schemeClr val="bg1"/>
                </a:solidFill>
                <a:latin typeface="Arial" charset="0"/>
                <a:ea typeface="Arial" charset="0"/>
                <a:cs typeface="Arial" charset="0"/>
              </a:rPr>
              <a:t>Combining contract types. </a:t>
            </a:r>
          </a:p>
          <a:p>
            <a:pPr marL="457200" indent="-457200">
              <a:buFont typeface="+mj-lt"/>
              <a:buAutoNum type="alphaLcParenR"/>
            </a:pPr>
            <a:r>
              <a:rPr lang="en-US" sz="2400" dirty="0">
                <a:solidFill>
                  <a:schemeClr val="bg1"/>
                </a:solidFill>
                <a:latin typeface="Arial" charset="0"/>
                <a:ea typeface="Arial" charset="0"/>
                <a:cs typeface="Arial" charset="0"/>
              </a:rPr>
              <a:t>Urgency of the requirement. </a:t>
            </a:r>
          </a:p>
          <a:p>
            <a:pPr marL="457200" indent="-457200">
              <a:buFont typeface="+mj-lt"/>
              <a:buAutoNum type="alphaLcParenR"/>
            </a:pPr>
            <a:r>
              <a:rPr lang="en-US" sz="2400" dirty="0">
                <a:solidFill>
                  <a:schemeClr val="bg1"/>
                </a:solidFill>
                <a:latin typeface="Arial" charset="0"/>
                <a:ea typeface="Arial" charset="0"/>
                <a:cs typeface="Arial" charset="0"/>
              </a:rPr>
              <a:t>Period of performance or length of production run.</a:t>
            </a:r>
          </a:p>
          <a:p>
            <a:pPr marL="457200" indent="-457200">
              <a:buFont typeface="+mj-lt"/>
              <a:buAutoNum type="alphaLcParenR"/>
            </a:pPr>
            <a:r>
              <a:rPr lang="en-US" sz="2400" dirty="0">
                <a:solidFill>
                  <a:schemeClr val="bg1"/>
                </a:solidFill>
                <a:latin typeface="Arial" charset="0"/>
                <a:ea typeface="Arial" charset="0"/>
                <a:cs typeface="Arial" charset="0"/>
              </a:rPr>
              <a:t>Contractor's technical capability and financial responsibility.</a:t>
            </a:r>
          </a:p>
          <a:p>
            <a:pPr marL="457200" indent="-457200">
              <a:buFont typeface="+mj-lt"/>
              <a:buAutoNum type="alphaLcParenR"/>
            </a:pPr>
            <a:r>
              <a:rPr lang="en-US" sz="2400" dirty="0">
                <a:solidFill>
                  <a:schemeClr val="bg1"/>
                </a:solidFill>
                <a:latin typeface="Arial" charset="0"/>
                <a:ea typeface="Arial" charset="0"/>
                <a:cs typeface="Arial" charset="0"/>
              </a:rPr>
              <a:t>Adequacy of the contractor's accounting system. </a:t>
            </a:r>
          </a:p>
          <a:p>
            <a:pPr marL="457200" indent="-457200">
              <a:buFont typeface="+mj-lt"/>
              <a:buAutoNum type="alphaLcParenR"/>
            </a:pPr>
            <a:r>
              <a:rPr lang="en-US" sz="2400" dirty="0">
                <a:solidFill>
                  <a:schemeClr val="bg1"/>
                </a:solidFill>
                <a:latin typeface="Arial" charset="0"/>
                <a:ea typeface="Arial" charset="0"/>
                <a:cs typeface="Arial" charset="0"/>
              </a:rPr>
              <a:t>Concurrent contracts. </a:t>
            </a:r>
          </a:p>
          <a:p>
            <a:pPr marL="457200" indent="-457200">
              <a:buFont typeface="+mj-lt"/>
              <a:buAutoNum type="alphaLcParenR"/>
            </a:pPr>
            <a:r>
              <a:rPr lang="en-US" sz="2400" dirty="0">
                <a:solidFill>
                  <a:schemeClr val="bg1"/>
                </a:solidFill>
                <a:latin typeface="Arial" charset="0"/>
                <a:ea typeface="Arial" charset="0"/>
                <a:cs typeface="Arial" charset="0"/>
              </a:rPr>
              <a:t>Extent and nature of proposed subcontracting. </a:t>
            </a:r>
          </a:p>
          <a:p>
            <a:pPr marL="457200" indent="-457200">
              <a:buFont typeface="+mj-lt"/>
              <a:buAutoNum type="alphaLcParenR"/>
            </a:pPr>
            <a:r>
              <a:rPr lang="en-US" sz="2400" dirty="0">
                <a:solidFill>
                  <a:schemeClr val="bg1"/>
                </a:solidFill>
                <a:latin typeface="Arial" charset="0"/>
                <a:ea typeface="Arial" charset="0"/>
                <a:cs typeface="Arial" charset="0"/>
              </a:rPr>
              <a:t>Acquisition history. </a:t>
            </a:r>
          </a:p>
          <a:p>
            <a:pPr marL="0" lvl="1"/>
            <a:endParaRPr lang="en-US" sz="2400" dirty="0">
              <a:solidFill>
                <a:schemeClr val="bg1"/>
              </a:solidFill>
              <a:latin typeface="Arial" charset="0"/>
              <a:ea typeface="Arial" charset="0"/>
              <a:cs typeface="Arial" charset="0"/>
            </a:endParaRPr>
          </a:p>
        </p:txBody>
      </p:sp>
      <p:sp>
        <p:nvSpPr>
          <p:cNvPr id="7" name="Slide Number Placeholder 5"/>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a:t>
            </a:fld>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393927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extBox 3"/>
          <p:cNvSpPr txBox="1"/>
          <p:nvPr/>
        </p:nvSpPr>
        <p:spPr>
          <a:xfrm>
            <a:off x="1233715" y="181956"/>
            <a:ext cx="9724570" cy="1015663"/>
          </a:xfrm>
          <a:prstGeom prst="rect">
            <a:avLst/>
          </a:prstGeom>
          <a:noFill/>
        </p:spPr>
        <p:txBody>
          <a:bodyPr wrap="square" rtlCol="0">
            <a:spAutoFit/>
          </a:bodyPr>
          <a:lstStyle/>
          <a:p>
            <a:pPr algn="ctr"/>
            <a:r>
              <a:rPr lang="en-US" sz="6000" b="1">
                <a:solidFill>
                  <a:schemeClr val="bg1"/>
                </a:solidFill>
                <a:latin typeface="Arial Black" charset="0"/>
                <a:ea typeface="Arial Black" charset="0"/>
                <a:cs typeface="Arial Black" charset="0"/>
              </a:rPr>
              <a:t>CONTRACT TYPES</a:t>
            </a:r>
            <a:endParaRPr lang="en-US" sz="6000" b="1" dirty="0">
              <a:solidFill>
                <a:schemeClr val="bg1"/>
              </a:solidFill>
              <a:latin typeface="Arial Black" charset="0"/>
              <a:ea typeface="Arial Black" charset="0"/>
              <a:cs typeface="Arial Black" charset="0"/>
            </a:endParaRPr>
          </a:p>
        </p:txBody>
      </p:sp>
      <p:sp>
        <p:nvSpPr>
          <p:cNvPr id="7" name="Slide Number Placeholder 6"/>
          <p:cNvSpPr>
            <a:spLocks noGrp="1"/>
          </p:cNvSpPr>
          <p:nvPr>
            <p:ph type="sldNum" sz="quarter" idx="12"/>
          </p:nvPr>
        </p:nvSpPr>
        <p:spPr>
          <a:xfrm>
            <a:off x="9448800" y="6462847"/>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4</a:t>
            </a:fld>
            <a:endParaRPr lang="en-US" sz="2000" b="1" dirty="0">
              <a:solidFill>
                <a:schemeClr val="bg1"/>
              </a:solidFill>
              <a:latin typeface="Arial" charset="0"/>
              <a:ea typeface="Arial" charset="0"/>
              <a:cs typeface="Arial" charset="0"/>
            </a:endParaRPr>
          </a:p>
        </p:txBody>
      </p:sp>
      <p:sp>
        <p:nvSpPr>
          <p:cNvPr id="6" name="Rectangle 5"/>
          <p:cNvSpPr/>
          <p:nvPr/>
        </p:nvSpPr>
        <p:spPr>
          <a:xfrm>
            <a:off x="1233715" y="1430930"/>
            <a:ext cx="9724570" cy="1200329"/>
          </a:xfrm>
          <a:prstGeom prst="rect">
            <a:avLst/>
          </a:prstGeom>
        </p:spPr>
        <p:txBody>
          <a:bodyPr wrap="square">
            <a:spAutoFit/>
          </a:bodyPr>
          <a:lstStyle/>
          <a:p>
            <a:pPr algn="ctr"/>
            <a:r>
              <a:rPr lang="en-US" sz="2400" dirty="0">
                <a:solidFill>
                  <a:schemeClr val="bg1"/>
                </a:solidFill>
                <a:latin typeface="Arial" charset="0"/>
                <a:ea typeface="Arial" charset="0"/>
                <a:cs typeface="Arial" charset="0"/>
              </a:rPr>
              <a:t> </a:t>
            </a:r>
            <a:r>
              <a:rPr lang="mr-IN" sz="2400" dirty="0">
                <a:solidFill>
                  <a:schemeClr val="bg1"/>
                </a:solidFill>
                <a:latin typeface="Arial" charset="0"/>
                <a:ea typeface="Arial" charset="0"/>
                <a:cs typeface="Arial" charset="0"/>
              </a:rPr>
              <a:t>–</a:t>
            </a:r>
            <a:r>
              <a:rPr lang="en-US" sz="2400" dirty="0">
                <a:solidFill>
                  <a:schemeClr val="bg1"/>
                </a:solidFill>
                <a:latin typeface="Arial" charset="0"/>
                <a:ea typeface="Arial" charset="0"/>
                <a:cs typeface="Arial" charset="0"/>
              </a:rPr>
              <a:t> a term used to signify differences in contract structure or form, including compensation arrangements and amount of risk (either to the government or to the contractor).</a:t>
            </a:r>
          </a:p>
        </p:txBody>
      </p:sp>
      <p:sp>
        <p:nvSpPr>
          <p:cNvPr id="8" name="Rectangle 7"/>
          <p:cNvSpPr/>
          <p:nvPr/>
        </p:nvSpPr>
        <p:spPr>
          <a:xfrm>
            <a:off x="1233715" y="3269780"/>
            <a:ext cx="9724570" cy="2554545"/>
          </a:xfrm>
          <a:prstGeom prst="rect">
            <a:avLst/>
          </a:prstGeom>
        </p:spPr>
        <p:txBody>
          <a:bodyPr wrap="square">
            <a:spAutoFit/>
          </a:bodyPr>
          <a:lstStyle/>
          <a:p>
            <a:r>
              <a:rPr lang="en-US" sz="2400" dirty="0">
                <a:solidFill>
                  <a:schemeClr val="bg1"/>
                </a:solidFill>
                <a:latin typeface="Arial" charset="0"/>
                <a:ea typeface="Arial" charset="0"/>
                <a:cs typeface="Arial" charset="0"/>
              </a:rPr>
              <a:t>Contract types fall into two broad categories: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800" b="1" dirty="0">
                <a:solidFill>
                  <a:schemeClr val="bg1"/>
                </a:solidFill>
                <a:latin typeface="Arial Black" charset="0"/>
                <a:ea typeface="Arial Black" charset="0"/>
                <a:cs typeface="Arial Black" charset="0"/>
              </a:rPr>
              <a:t>FIXED-PRICE CONTRACTS</a:t>
            </a:r>
            <a:br>
              <a:rPr lang="en-US" sz="2800" b="1" dirty="0">
                <a:solidFill>
                  <a:schemeClr val="bg1"/>
                </a:solidFill>
                <a:latin typeface="Arial Black" charset="0"/>
                <a:ea typeface="Arial Black" charset="0"/>
                <a:cs typeface="Arial Black" charset="0"/>
              </a:rPr>
            </a:br>
            <a:endParaRPr lang="en-US" sz="2800" b="1" dirty="0">
              <a:solidFill>
                <a:schemeClr val="bg1"/>
              </a:solidFill>
              <a:latin typeface="Arial Black" charset="0"/>
              <a:ea typeface="Arial Black" charset="0"/>
              <a:cs typeface="Arial Black" charset="0"/>
            </a:endParaRPr>
          </a:p>
          <a:p>
            <a:r>
              <a:rPr lang="en-US" sz="2800" b="1" dirty="0">
                <a:solidFill>
                  <a:schemeClr val="bg1"/>
                </a:solidFill>
                <a:latin typeface="Arial Black" charset="0"/>
                <a:ea typeface="Arial Black" charset="0"/>
                <a:cs typeface="Arial Black" charset="0"/>
              </a:rPr>
              <a:t>COST-REIMBURSEMENT CONTRACTS </a:t>
            </a:r>
          </a:p>
          <a:p>
            <a:endParaRPr lang="en-US" sz="2800" b="1" dirty="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1914955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THE SPECTRUM</a:t>
            </a:r>
            <a:endParaRPr lang="en-US" sz="6000" b="1" dirty="0">
              <a:solidFill>
                <a:schemeClr val="bg1"/>
              </a:solidFill>
              <a:latin typeface="Arial Black" charset="0"/>
              <a:ea typeface="Arial Black" charset="0"/>
              <a:cs typeface="Arial Black"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5</a:t>
            </a:r>
          </a:p>
        </p:txBody>
      </p:sp>
      <p:sp>
        <p:nvSpPr>
          <p:cNvPr id="7" name="Left-Right Arrow 6"/>
          <p:cNvSpPr/>
          <p:nvPr/>
        </p:nvSpPr>
        <p:spPr>
          <a:xfrm>
            <a:off x="2108328" y="2045368"/>
            <a:ext cx="7970930" cy="1383632"/>
          </a:xfrm>
          <a:prstGeom prst="leftRightArrow">
            <a:avLst/>
          </a:prstGeom>
          <a:solidFill>
            <a:srgbClr val="0944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690735" y="2557427"/>
            <a:ext cx="907159" cy="400110"/>
          </a:xfrm>
          <a:prstGeom prst="rect">
            <a:avLst/>
          </a:prstGeom>
          <a:noFill/>
        </p:spPr>
        <p:txBody>
          <a:bodyPr wrap="square" rtlCol="0">
            <a:spAutoFit/>
          </a:bodyPr>
          <a:lstStyle/>
          <a:p>
            <a:r>
              <a:rPr lang="en-US" sz="2000" b="1" dirty="0">
                <a:solidFill>
                  <a:schemeClr val="bg1"/>
                </a:solidFill>
                <a:latin typeface="Arial Black" charset="0"/>
                <a:ea typeface="Arial Black" charset="0"/>
                <a:cs typeface="Arial Black" charset="0"/>
              </a:rPr>
              <a:t>LESS</a:t>
            </a:r>
          </a:p>
        </p:txBody>
      </p:sp>
      <p:sp>
        <p:nvSpPr>
          <p:cNvPr id="11" name="TextBox 10"/>
          <p:cNvSpPr txBox="1"/>
          <p:nvPr/>
        </p:nvSpPr>
        <p:spPr>
          <a:xfrm>
            <a:off x="8496523" y="2557427"/>
            <a:ext cx="1064916" cy="400110"/>
          </a:xfrm>
          <a:prstGeom prst="rect">
            <a:avLst/>
          </a:prstGeom>
          <a:noFill/>
        </p:spPr>
        <p:txBody>
          <a:bodyPr wrap="square" rtlCol="0">
            <a:spAutoFit/>
          </a:bodyPr>
          <a:lstStyle/>
          <a:p>
            <a:pPr algn="ctr"/>
            <a:r>
              <a:rPr lang="en-US" sz="2000" b="1">
                <a:solidFill>
                  <a:schemeClr val="bg1"/>
                </a:solidFill>
                <a:latin typeface="Arial Black" charset="0"/>
                <a:ea typeface="Arial Black" charset="0"/>
                <a:cs typeface="Arial Black" charset="0"/>
              </a:rPr>
              <a:t>MORE</a:t>
            </a:r>
          </a:p>
        </p:txBody>
      </p:sp>
      <p:sp>
        <p:nvSpPr>
          <p:cNvPr id="15" name="Rectangle 14"/>
          <p:cNvSpPr/>
          <p:nvPr/>
        </p:nvSpPr>
        <p:spPr>
          <a:xfrm>
            <a:off x="140770" y="2190424"/>
            <a:ext cx="1916626" cy="2953075"/>
          </a:xfrm>
          <a:prstGeom prst="rect">
            <a:avLst/>
          </a:prstGeom>
          <a:gradFill flip="none" rotWithShape="1">
            <a:gsLst>
              <a:gs pos="17000">
                <a:srgbClr val="00D2AB"/>
              </a:gs>
              <a:gs pos="100000">
                <a:srgbClr val="00D2AB">
                  <a:alpha val="0"/>
                </a:srgbClr>
              </a:gs>
            </a:gsLst>
            <a:lin ang="5400000" scaled="1"/>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3" name="TextBox 12"/>
          <p:cNvSpPr txBox="1"/>
          <p:nvPr/>
        </p:nvSpPr>
        <p:spPr>
          <a:xfrm>
            <a:off x="3691527" y="2557427"/>
            <a:ext cx="4794166" cy="400110"/>
          </a:xfrm>
          <a:prstGeom prst="rect">
            <a:avLst/>
          </a:prstGeom>
          <a:noFill/>
        </p:spPr>
        <p:txBody>
          <a:bodyPr wrap="square" rtlCol="0">
            <a:spAutoFit/>
          </a:bodyPr>
          <a:lstStyle/>
          <a:p>
            <a:pPr algn="ctr"/>
            <a:r>
              <a:rPr lang="en-US" sz="2000" b="1">
                <a:solidFill>
                  <a:srgbClr val="00D2AB"/>
                </a:solidFill>
                <a:latin typeface="Arial Black" charset="0"/>
                <a:ea typeface="Arial Black" charset="0"/>
                <a:cs typeface="Arial Black" charset="0"/>
              </a:rPr>
              <a:t>CONTRACTOR RESPONSIBILITY</a:t>
            </a:r>
          </a:p>
        </p:txBody>
      </p:sp>
      <p:sp>
        <p:nvSpPr>
          <p:cNvPr id="8" name="TextBox 7"/>
          <p:cNvSpPr txBox="1"/>
          <p:nvPr/>
        </p:nvSpPr>
        <p:spPr>
          <a:xfrm>
            <a:off x="115100" y="2423839"/>
            <a:ext cx="1942296" cy="707886"/>
          </a:xfrm>
          <a:prstGeom prst="rect">
            <a:avLst/>
          </a:prstGeom>
          <a:noFill/>
        </p:spPr>
        <p:txBody>
          <a:bodyPr wrap="square" rtlCol="0">
            <a:spAutoFit/>
          </a:bodyPr>
          <a:lstStyle/>
          <a:p>
            <a:pPr algn="ctr"/>
            <a:r>
              <a:rPr lang="en-US" sz="2000" b="1" dirty="0">
                <a:solidFill>
                  <a:schemeClr val="bg1"/>
                </a:solidFill>
                <a:latin typeface="Arial Black" charset="0"/>
                <a:ea typeface="Arial Black" charset="0"/>
                <a:cs typeface="Arial Black" charset="0"/>
              </a:rPr>
              <a:t>COST-PLUS-FIXED-FEE</a:t>
            </a:r>
          </a:p>
        </p:txBody>
      </p:sp>
      <p:sp>
        <p:nvSpPr>
          <p:cNvPr id="16" name="Rectangle 15"/>
          <p:cNvSpPr/>
          <p:nvPr/>
        </p:nvSpPr>
        <p:spPr>
          <a:xfrm>
            <a:off x="10151850" y="2190424"/>
            <a:ext cx="1916626" cy="2953075"/>
          </a:xfrm>
          <a:prstGeom prst="rect">
            <a:avLst/>
          </a:prstGeom>
          <a:gradFill flip="none" rotWithShape="1">
            <a:gsLst>
              <a:gs pos="17000">
                <a:srgbClr val="00D2AB"/>
              </a:gs>
              <a:gs pos="100000">
                <a:srgbClr val="00D2AB">
                  <a:alpha val="0"/>
                </a:srgbClr>
              </a:gs>
            </a:gsLst>
            <a:lin ang="5400000" scaled="1"/>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9" name="TextBox 8"/>
          <p:cNvSpPr txBox="1"/>
          <p:nvPr/>
        </p:nvSpPr>
        <p:spPr>
          <a:xfrm>
            <a:off x="10141020" y="2423839"/>
            <a:ext cx="1916626" cy="707886"/>
          </a:xfrm>
          <a:prstGeom prst="rect">
            <a:avLst/>
          </a:prstGeom>
          <a:noFill/>
        </p:spPr>
        <p:txBody>
          <a:bodyPr wrap="square" rtlCol="0">
            <a:spAutoFit/>
          </a:bodyPr>
          <a:lstStyle/>
          <a:p>
            <a:pPr algn="ctr"/>
            <a:r>
              <a:rPr lang="en-US" sz="2000" b="1" dirty="0">
                <a:solidFill>
                  <a:schemeClr val="bg1"/>
                </a:solidFill>
                <a:latin typeface="Arial Black" charset="0"/>
                <a:ea typeface="Arial Black" charset="0"/>
                <a:cs typeface="Arial Black" charset="0"/>
              </a:rPr>
              <a:t>FIRM-FIXED-PRICE</a:t>
            </a:r>
          </a:p>
        </p:txBody>
      </p:sp>
      <p:cxnSp>
        <p:nvCxnSpPr>
          <p:cNvPr id="18" name="Straight Arrow Connector 17"/>
          <p:cNvCxnSpPr/>
          <p:nvPr/>
        </p:nvCxnSpPr>
        <p:spPr>
          <a:xfrm>
            <a:off x="2208594" y="5143499"/>
            <a:ext cx="7770398" cy="0"/>
          </a:xfrm>
          <a:prstGeom prst="straightConnector1">
            <a:avLst/>
          </a:prstGeom>
          <a:ln w="762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3957129" y="4732020"/>
            <a:ext cx="4473163" cy="822960"/>
          </a:xfrm>
          <a:prstGeom prst="rect">
            <a:avLst/>
          </a:prstGeom>
          <a:solidFill>
            <a:srgbClr val="0944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Black" charset="0"/>
                <a:ea typeface="Arial Black" charset="0"/>
                <a:cs typeface="Arial Black" charset="0"/>
              </a:rPr>
              <a:t>CONTRACT TYPE SPECTRUM</a:t>
            </a:r>
          </a:p>
        </p:txBody>
      </p:sp>
    </p:spTree>
    <p:extLst>
      <p:ext uri="{BB962C8B-B14F-4D97-AF65-F5344CB8AC3E}">
        <p14:creationId xmlns:p14="http://schemas.microsoft.com/office/powerpoint/2010/main" val="1697054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8" name="TextBox 7"/>
          <p:cNvSpPr txBox="1"/>
          <p:nvPr/>
        </p:nvSpPr>
        <p:spPr>
          <a:xfrm>
            <a:off x="1295399" y="1065048"/>
            <a:ext cx="9601200" cy="6247864"/>
          </a:xfrm>
          <a:prstGeom prst="rect">
            <a:avLst/>
          </a:prstGeom>
          <a:noFill/>
        </p:spPr>
        <p:txBody>
          <a:bodyPr wrap="square" rtlCol="0">
            <a:spAutoFit/>
          </a:bodyPr>
          <a:lstStyle/>
          <a:p>
            <a:pPr algn="ctr"/>
            <a:r>
              <a:rPr lang="en-US" sz="40000" b="1" dirty="0">
                <a:solidFill>
                  <a:schemeClr val="bg1">
                    <a:alpha val="20000"/>
                  </a:schemeClr>
                </a:solidFill>
                <a:latin typeface="Arial Black" charset="0"/>
                <a:ea typeface="Arial Black" charset="0"/>
                <a:cs typeface="Arial Black" charset="0"/>
              </a:rPr>
              <a:t>FP</a:t>
            </a: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02004"/>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FIXED-PRICE</a:t>
            </a:r>
            <a:endParaRPr lang="en-US" sz="6000" b="1"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6</a:t>
            </a:r>
          </a:p>
        </p:txBody>
      </p:sp>
      <p:sp>
        <p:nvSpPr>
          <p:cNvPr id="4" name="Rectangle 3"/>
          <p:cNvSpPr/>
          <p:nvPr/>
        </p:nvSpPr>
        <p:spPr>
          <a:xfrm>
            <a:off x="1295399" y="1690063"/>
            <a:ext cx="9601200" cy="4524315"/>
          </a:xfrm>
          <a:prstGeom prst="rect">
            <a:avLst/>
          </a:prstGeom>
        </p:spPr>
        <p:txBody>
          <a:bodyPr wrap="square">
            <a:spAutoFit/>
          </a:bodyPr>
          <a:lstStyle/>
          <a:p>
            <a:r>
              <a:rPr lang="en-US" sz="2400" dirty="0">
                <a:solidFill>
                  <a:schemeClr val="bg1"/>
                </a:solidFill>
                <a:latin typeface="Arial" charset="0"/>
                <a:ea typeface="Arial" charset="0"/>
                <a:cs typeface="Arial" charset="0"/>
              </a:rPr>
              <a:t>A fixed-price contract is a type of contract where the payment amount does not depend on resources used or time expended. This is opposed to a cost-plus contract, which is intended to cover the costs with additional profit made.</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Includes:</a:t>
            </a:r>
          </a:p>
          <a:p>
            <a:pPr marL="342900" indent="-342900">
              <a:buFont typeface="Courier New" charset="0"/>
              <a:buChar char="o"/>
            </a:pPr>
            <a:r>
              <a:rPr lang="en-US" sz="2400" dirty="0">
                <a:solidFill>
                  <a:schemeClr val="bg1"/>
                </a:solidFill>
                <a:latin typeface="Arial" charset="0"/>
                <a:ea typeface="Arial" charset="0"/>
                <a:cs typeface="Arial" charset="0"/>
              </a:rPr>
              <a:t>Firm-Fixed-Price (FFP)</a:t>
            </a:r>
          </a:p>
          <a:p>
            <a:pPr marL="342900" indent="-342900">
              <a:buFont typeface="Courier New" charset="0"/>
              <a:buChar char="o"/>
            </a:pPr>
            <a:r>
              <a:rPr lang="en-US" sz="2400" dirty="0">
                <a:solidFill>
                  <a:schemeClr val="bg1"/>
                </a:solidFill>
                <a:latin typeface="Arial" charset="0"/>
                <a:ea typeface="Arial" charset="0"/>
                <a:cs typeface="Arial" charset="0"/>
              </a:rPr>
              <a:t>Fixed-Price with Economic Price Adjustment (FPEPA)</a:t>
            </a:r>
          </a:p>
          <a:p>
            <a:pPr marL="342900" indent="-342900">
              <a:buFont typeface="Courier New" charset="0"/>
              <a:buChar char="o"/>
            </a:pPr>
            <a:r>
              <a:rPr lang="en-US" sz="2400" dirty="0">
                <a:solidFill>
                  <a:schemeClr val="bg1"/>
                </a:solidFill>
                <a:latin typeface="Arial" charset="0"/>
                <a:ea typeface="Arial" charset="0"/>
                <a:cs typeface="Arial" charset="0"/>
              </a:rPr>
              <a:t>Fixed-Price Award Fee (FPAF)</a:t>
            </a:r>
          </a:p>
          <a:p>
            <a:pPr marL="342900" indent="-342900">
              <a:buFont typeface="Courier New" charset="0"/>
              <a:buChar char="o"/>
            </a:pPr>
            <a:r>
              <a:rPr lang="en-US" sz="2400" dirty="0">
                <a:solidFill>
                  <a:schemeClr val="bg1"/>
                </a:solidFill>
                <a:latin typeface="Arial" charset="0"/>
                <a:ea typeface="Arial" charset="0"/>
                <a:cs typeface="Arial" charset="0"/>
              </a:rPr>
              <a:t>Fixed-Price Incentive Fee (FPIF)</a:t>
            </a:r>
          </a:p>
          <a:p>
            <a:pPr marL="342900" indent="-342900">
              <a:buFont typeface="Courier New" charset="0"/>
              <a:buChar char="o"/>
            </a:pPr>
            <a:r>
              <a:rPr lang="en-US" sz="2400" dirty="0">
                <a:solidFill>
                  <a:schemeClr val="bg1"/>
                </a:solidFill>
                <a:latin typeface="Arial" charset="0"/>
                <a:ea typeface="Arial" charset="0"/>
                <a:cs typeface="Arial" charset="0"/>
              </a:rPr>
              <a:t>Fixed-Price Level of Effort (FPLOE) </a:t>
            </a:r>
          </a:p>
          <a:p>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158846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COST REIMBURSABLE</a:t>
            </a:r>
            <a:endParaRPr lang="en-US" sz="6000" b="1" dirty="0">
              <a:solidFill>
                <a:schemeClr val="bg1"/>
              </a:solidFill>
              <a:latin typeface="Arial Black" charset="0"/>
              <a:ea typeface="Arial Black" charset="0"/>
              <a:cs typeface="Arial Black" charset="0"/>
            </a:endParaRP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7</a:t>
            </a:r>
          </a:p>
        </p:txBody>
      </p:sp>
      <p:sp>
        <p:nvSpPr>
          <p:cNvPr id="4" name="Rectangle 3"/>
          <p:cNvSpPr/>
          <p:nvPr/>
        </p:nvSpPr>
        <p:spPr>
          <a:xfrm>
            <a:off x="906779" y="1720840"/>
            <a:ext cx="10378440" cy="3416320"/>
          </a:xfrm>
          <a:prstGeom prst="rect">
            <a:avLst/>
          </a:prstGeom>
        </p:spPr>
        <p:txBody>
          <a:bodyPr wrap="square">
            <a:spAutoFit/>
          </a:bodyPr>
          <a:lstStyle/>
          <a:p>
            <a:r>
              <a:rPr lang="en-US" sz="2400" dirty="0">
                <a:solidFill>
                  <a:schemeClr val="bg1"/>
                </a:solidFill>
                <a:latin typeface="Arial" charset="0"/>
                <a:ea typeface="Arial" charset="0"/>
                <a:cs typeface="Arial" charset="0"/>
              </a:rPr>
              <a:t>In general, a cost-reimbursement contract (CR) provides for payment to the contractor of allowable costs incurred during performance; that is, the final amount payable by the Government is determined by the contractor's actual cost experience.</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Includes: </a:t>
            </a:r>
          </a:p>
          <a:p>
            <a:pPr marL="342900" indent="-342900">
              <a:buFont typeface="Courier New" charset="0"/>
              <a:buChar char="o"/>
            </a:pPr>
            <a:r>
              <a:rPr lang="en-US" sz="2400" dirty="0">
                <a:solidFill>
                  <a:schemeClr val="bg1"/>
                </a:solidFill>
                <a:latin typeface="Arial" charset="0"/>
                <a:ea typeface="Arial" charset="0"/>
                <a:cs typeface="Arial" charset="0"/>
              </a:rPr>
              <a:t>Cost Plus Award Fee (CPAF)</a:t>
            </a:r>
          </a:p>
          <a:p>
            <a:pPr marL="342900" indent="-342900">
              <a:buFont typeface="Courier New" charset="0"/>
              <a:buChar char="o"/>
            </a:pPr>
            <a:r>
              <a:rPr lang="en-US" sz="2400" dirty="0">
                <a:solidFill>
                  <a:schemeClr val="bg1"/>
                </a:solidFill>
                <a:latin typeface="Arial" charset="0"/>
                <a:ea typeface="Arial" charset="0"/>
                <a:cs typeface="Arial" charset="0"/>
              </a:rPr>
              <a:t>Cost Plus Fixed Fee (CPFF)</a:t>
            </a:r>
          </a:p>
          <a:p>
            <a:pPr marL="342900" indent="-342900">
              <a:buFont typeface="Courier New" charset="0"/>
              <a:buChar char="o"/>
            </a:pPr>
            <a:r>
              <a:rPr lang="en-US" sz="2400" dirty="0">
                <a:solidFill>
                  <a:schemeClr val="bg1"/>
                </a:solidFill>
                <a:latin typeface="Arial" charset="0"/>
                <a:ea typeface="Arial" charset="0"/>
                <a:cs typeface="Arial" charset="0"/>
              </a:rPr>
              <a:t>Cost Plus Incentive Fee (CPIF) </a:t>
            </a:r>
          </a:p>
        </p:txBody>
      </p:sp>
    </p:spTree>
    <p:extLst>
      <p:ext uri="{BB962C8B-B14F-4D97-AF65-F5344CB8AC3E}">
        <p14:creationId xmlns:p14="http://schemas.microsoft.com/office/powerpoint/2010/main" val="50114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0" y="0"/>
            <a:ext cx="12192000" cy="6872822"/>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INCENTIVES</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8</a:t>
            </a:r>
          </a:p>
        </p:txBody>
      </p:sp>
      <p:sp>
        <p:nvSpPr>
          <p:cNvPr id="9" name="Rectangle 8"/>
          <p:cNvSpPr/>
          <p:nvPr/>
        </p:nvSpPr>
        <p:spPr>
          <a:xfrm>
            <a:off x="1135379" y="2716330"/>
            <a:ext cx="9921240" cy="830997"/>
          </a:xfrm>
          <a:prstGeom prst="rect">
            <a:avLst/>
          </a:prstGeom>
        </p:spPr>
        <p:txBody>
          <a:bodyPr wrap="square">
            <a:spAutoFit/>
          </a:bodyPr>
          <a:lstStyle/>
          <a:p>
            <a:r>
              <a:rPr lang="mr-IN" sz="2400">
                <a:solidFill>
                  <a:schemeClr val="bg1"/>
                </a:solidFill>
                <a:latin typeface="Arial" charset="0"/>
                <a:ea typeface="Arial" charset="0"/>
                <a:cs typeface="Arial" charset="0"/>
              </a:rPr>
              <a:t>–</a:t>
            </a:r>
            <a:r>
              <a:rPr lang="en-US" sz="2400" dirty="0">
                <a:solidFill>
                  <a:schemeClr val="bg1"/>
                </a:solidFill>
                <a:latin typeface="Arial" charset="0"/>
                <a:ea typeface="Arial" charset="0"/>
                <a:cs typeface="Arial" charset="0"/>
              </a:rPr>
              <a:t> a portion of profit, fee, or the term of the contract that is dependent upon criteria that further enhance Government and contractor interests.</a:t>
            </a:r>
          </a:p>
        </p:txBody>
      </p:sp>
    </p:spTree>
    <p:extLst>
      <p:ext uri="{BB962C8B-B14F-4D97-AF65-F5344CB8AC3E}">
        <p14:creationId xmlns:p14="http://schemas.microsoft.com/office/powerpoint/2010/main" val="1915556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CONTRACT TYPES DEFINE</a:t>
            </a:r>
            <a:endParaRPr lang="en-US" sz="6000" b="1" dirty="0">
              <a:solidFill>
                <a:schemeClr val="bg1"/>
              </a:solidFill>
              <a:latin typeface="Arial Black" charset="0"/>
              <a:ea typeface="Arial Black" charset="0"/>
              <a:cs typeface="Arial Black" charset="0"/>
            </a:endParaRP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9</a:t>
            </a:r>
          </a:p>
        </p:txBody>
      </p:sp>
      <p:sp>
        <p:nvSpPr>
          <p:cNvPr id="3" name="Rectangle 2"/>
          <p:cNvSpPr/>
          <p:nvPr/>
        </p:nvSpPr>
        <p:spPr>
          <a:xfrm>
            <a:off x="769619" y="1720840"/>
            <a:ext cx="10652760" cy="3416320"/>
          </a:xfrm>
          <a:prstGeom prst="rect">
            <a:avLst/>
          </a:prstGeom>
        </p:spPr>
        <p:txBody>
          <a:bodyPr wrap="square">
            <a:spAutoFit/>
          </a:bodyPr>
          <a:lstStyle/>
          <a:p>
            <a:r>
              <a:rPr lang="en-US" sz="2400" dirty="0">
                <a:solidFill>
                  <a:schemeClr val="bg1"/>
                </a:solidFill>
                <a:latin typeface="Arial" charset="0"/>
                <a:ea typeface="Arial" charset="0"/>
                <a:cs typeface="Arial" charset="0"/>
              </a:rPr>
              <a:t>The expectations, obligations, incentives and rewards for both the government and the contractor</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Degree and timing of the responsibility assumed by the contractor for the costs of performance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 amount and nature of the profit incentive offered to the contractor for achieving or exceeding specified standards or goals</a:t>
            </a:r>
          </a:p>
          <a:p>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693679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6055</TotalTime>
  <Words>2932</Words>
  <Application>Microsoft Macintosh PowerPoint</Application>
  <PresentationFormat>Widescreen</PresentationFormat>
  <Paragraphs>290</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Arial Black</vt:lpstr>
      <vt:lpstr>Calibri</vt:lpstr>
      <vt:lpstr>Calibri Light</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134</cp:revision>
  <dcterms:created xsi:type="dcterms:W3CDTF">2017-05-25T21:59:07Z</dcterms:created>
  <dcterms:modified xsi:type="dcterms:W3CDTF">2018-08-28T21:23:34Z</dcterms:modified>
</cp:coreProperties>
</file>