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84" r:id="rId2"/>
  </p:sldMasterIdLst>
  <p:notesMasterIdLst>
    <p:notesMasterId r:id="rId15"/>
  </p:notesMasterIdLst>
  <p:handoutMasterIdLst>
    <p:handoutMasterId r:id="rId16"/>
  </p:handoutMasterIdLst>
  <p:sldIdLst>
    <p:sldId id="257" r:id="rId3"/>
    <p:sldId id="258" r:id="rId4"/>
    <p:sldId id="296" r:id="rId5"/>
    <p:sldId id="289" r:id="rId6"/>
    <p:sldId id="302" r:id="rId7"/>
    <p:sldId id="264" r:id="rId8"/>
    <p:sldId id="287" r:id="rId9"/>
    <p:sldId id="269" r:id="rId10"/>
    <p:sldId id="265" r:id="rId11"/>
    <p:sldId id="272" r:id="rId12"/>
    <p:sldId id="303" r:id="rId13"/>
    <p:sldId id="281"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D8E2"/>
    <a:srgbClr val="00D2AB"/>
    <a:srgbClr val="00AAE2"/>
    <a:srgbClr val="094495"/>
    <a:srgbClr val="0082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59"/>
    <p:restoredTop sz="69459" autoAdjust="0"/>
  </p:normalViewPr>
  <p:slideViewPr>
    <p:cSldViewPr snapToGrid="0" snapToObjects="1">
      <p:cViewPr varScale="1">
        <p:scale>
          <a:sx n="66" d="100"/>
          <a:sy n="66" d="100"/>
        </p:scale>
        <p:origin x="1720" y="184"/>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9F643C4-4A4F-1649-BE5B-A4A24B125146}" type="datetimeFigureOut">
              <a:rPr lang="en-US" smtClean="0"/>
              <a:t>8/28/18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1732C9-8B1A-0E46-9856-B8031CCE1F8A}" type="slidenum">
              <a:rPr lang="en-US" smtClean="0"/>
              <a:t>‹#›</a:t>
            </a:fld>
            <a:endParaRPr lang="en-US"/>
          </a:p>
        </p:txBody>
      </p:sp>
    </p:spTree>
    <p:extLst>
      <p:ext uri="{BB962C8B-B14F-4D97-AF65-F5344CB8AC3E}">
        <p14:creationId xmlns:p14="http://schemas.microsoft.com/office/powerpoint/2010/main" val="17907446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BC6C25-A997-E54F-9ABF-16C291807335}" type="datetimeFigureOut">
              <a:rPr lang="en-US" smtClean="0"/>
              <a:t>8/28/18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71EFB5-1247-5A45-ADFC-64C97E676662}" type="slidenum">
              <a:rPr lang="en-US" smtClean="0"/>
              <a:t>‹#›</a:t>
            </a:fld>
            <a:endParaRPr lang="en-US"/>
          </a:p>
        </p:txBody>
      </p:sp>
    </p:spTree>
    <p:extLst>
      <p:ext uri="{BB962C8B-B14F-4D97-AF65-F5344CB8AC3E}">
        <p14:creationId xmlns:p14="http://schemas.microsoft.com/office/powerpoint/2010/main" val="701994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acquisition.gov/sites/default/files/current/far/html/Subpart%2016_5.html#wp1095799" TargetMode="External"/><Relationship Id="rId7" Type="http://schemas.openxmlformats.org/officeDocument/2006/relationships/hyperlink" Target="https://www.acquisition.gov/sites/default/files/current/far/html/Subpart%2036_6.html#wp1075548"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www.acquisition.gov/sites/default/files/current/far/html/Subpart%206_3.html#wp1086841" TargetMode="External"/><Relationship Id="rId5" Type="http://schemas.openxmlformats.org/officeDocument/2006/relationships/hyperlink" Target="https://www.acquisition.gov/sites/default/files/current/far/html/Subpart%2016_2.html#wp1092396" TargetMode="External"/><Relationship Id="rId4" Type="http://schemas.openxmlformats.org/officeDocument/2006/relationships/hyperlink" Target="https://www.acquisition.gov/sites/default/files/current/far/html/Subpart%201_7.html#wp1084191"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acquisition.gov/sites/default/files/current/far/html/Subpart%2016_5.html#wp1093169"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a:t>
            </a:fld>
            <a:endParaRPr lang="en-US"/>
          </a:p>
        </p:txBody>
      </p:sp>
    </p:spTree>
    <p:extLst>
      <p:ext uri="{BB962C8B-B14F-4D97-AF65-F5344CB8AC3E}">
        <p14:creationId xmlns:p14="http://schemas.microsoft.com/office/powerpoint/2010/main" val="1944380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since the CO has no day-to-day relationship with contractor teams executing task orders, most of the surveillance is performed by COTRs, Contracting Officer's Representatives (CORs), or Task Monitors (TMs). COTR/COR/TMs are assigned the responsibility for developing a surveillance plan that outlines the use of existing reporting tools and other methods of objective and subjective observations to track contractor performance, timeliness and quality of deliverables, etc. </a:t>
            </a:r>
          </a:p>
          <a:p>
            <a:endParaRPr lang="en-US" dirty="0"/>
          </a:p>
          <a:p>
            <a:r>
              <a:rPr lang="en-US" dirty="0"/>
              <a:t>Standard performance evaluations are used for all task orders to monitor and record overall performance of each contractor. Over the life of the contracts, optimum contractor selection depends in part on historical records measuring performance quality. Task order evaluation information is entered into the Past Performance database (CPARS) and is available to government customers seeking to use these contracts, to the prime contractor who performed the work, and to government source selection organizations who need past performance information to conduct contract source selections. Contractors should be given an opportunity to review and comment on all of their past performance evaluation reports for task orders issued under the contract. Comments should be included as part of the database for review by customers.</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10</a:t>
            </a:fld>
            <a:endParaRPr lang="en-US"/>
          </a:p>
        </p:txBody>
      </p:sp>
    </p:spTree>
    <p:extLst>
      <p:ext uri="{BB962C8B-B14F-4D97-AF65-F5344CB8AC3E}">
        <p14:creationId xmlns:p14="http://schemas.microsoft.com/office/powerpoint/2010/main" val="1517726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since the CO has no day-to-day relationship with contractor teams executing task orders, most of the surveillance is performed by COTRs, Contracting Officer's Representatives (CORs), or Task Monitors (TMs). COTR/COR/TMs are assigned the responsibility for developing a surveillance plan that outlines the use of existing reporting tools and other methods of objective and subjective observations to track contractor performance, timeliness and quality of deliverables, etc. </a:t>
            </a:r>
          </a:p>
          <a:p>
            <a:endParaRPr lang="en-US" dirty="0"/>
          </a:p>
          <a:p>
            <a:r>
              <a:rPr lang="en-US" dirty="0"/>
              <a:t>Standard performance evaluations are used for all task orders to monitor and record overall performance of each contractor. Over the life of the contracts, optimum contractor selection depends in part on historical records measuring performance quality. Task order evaluation information is entered into the Past Performance database (CPARS) and is available to government customers seeking to use these contracts, to the prime contractor who performed the work, and to government source selection organizations who need past performance information to conduct contract source selections. Contractors should be given an opportunity to review and comment on all of their past performance evaluation reports for task orders issued under the contract. Comments should be included as part of the database for review by customers.</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11</a:t>
            </a:fld>
            <a:endParaRPr lang="en-US"/>
          </a:p>
        </p:txBody>
      </p:sp>
    </p:spTree>
    <p:extLst>
      <p:ext uri="{BB962C8B-B14F-4D97-AF65-F5344CB8AC3E}">
        <p14:creationId xmlns:p14="http://schemas.microsoft.com/office/powerpoint/2010/main" val="1545081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a:t>
            </a:fld>
            <a:endParaRPr lang="en-US"/>
          </a:p>
        </p:txBody>
      </p:sp>
    </p:spTree>
    <p:extLst>
      <p:ext uri="{BB962C8B-B14F-4D97-AF65-F5344CB8AC3E}">
        <p14:creationId xmlns:p14="http://schemas.microsoft.com/office/powerpoint/2010/main" val="74896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 IDIQ contract provides for an indefinite quantity of a product or service, with stated limits, during a fixed period. This type of contract requires the government to order (and the contractor to furnish) at least a stated minimum quantity of supplies or services. The contracting officer decides a reasonable maximum quantity for the total contract.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 Using a multiple award IDIQ allows the government to select several possible vendors for a an agency to rely on, then ask that small group to offer against one another to complete each separate task.  This gives the government a competitive price for each task without initiating a new contract competition.</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8845097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IDIQ contracts are used when the government needs flexibility in ordering after award.  In an agreement, parties agree to as many of the terms and conditions of future contracts as they can, and the resulting document becomes a basis for future contracts (Task Orders (TO)).</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4</a:t>
            </a:fld>
            <a:endParaRPr lang="en-US"/>
          </a:p>
        </p:txBody>
      </p:sp>
    </p:spTree>
    <p:extLst>
      <p:ext uri="{BB962C8B-B14F-4D97-AF65-F5344CB8AC3E}">
        <p14:creationId xmlns:p14="http://schemas.microsoft.com/office/powerpoint/2010/main" val="7123301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5</a:t>
            </a:fld>
            <a:endParaRPr lang="en-US"/>
          </a:p>
        </p:txBody>
      </p:sp>
    </p:spTree>
    <p:extLst>
      <p:ext uri="{BB962C8B-B14F-4D97-AF65-F5344CB8AC3E}">
        <p14:creationId xmlns:p14="http://schemas.microsoft.com/office/powerpoint/2010/main" val="1132563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FAR 16.502 Definite-quantity contracts.</a:t>
            </a:r>
          </a:p>
          <a:p>
            <a:r>
              <a:rPr lang="en-US" dirty="0"/>
              <a:t>(a) Description. A definite-quantity contract provides for delivery of a definite quantity of specific supplies or services for a fixed period, with deliveries or performance to be scheduled at designated locations upon order. </a:t>
            </a:r>
          </a:p>
          <a:p>
            <a:r>
              <a:rPr lang="en-US" dirty="0"/>
              <a:t>(b) Application. A definite-quantity contract may be used when it can be determined in advance that— </a:t>
            </a:r>
          </a:p>
          <a:p>
            <a:pPr lvl="0"/>
            <a:r>
              <a:rPr lang="en-US" dirty="0"/>
              <a:t>(1) A definite quantity of supplies or services will be required during the contract period; and</a:t>
            </a:r>
          </a:p>
          <a:p>
            <a:pPr lvl="0"/>
            <a:r>
              <a:rPr lang="en-US" dirty="0"/>
              <a:t>(2) The supplies or services are regularly available or will be available after a short lead time.</a:t>
            </a:r>
          </a:p>
          <a:p>
            <a:endParaRPr lang="en-US" dirty="0"/>
          </a:p>
          <a:p>
            <a:endParaRPr lang="en-US" dirty="0"/>
          </a:p>
          <a:p>
            <a:endParaRPr lang="en-US" dirty="0"/>
          </a:p>
          <a:p>
            <a:r>
              <a:rPr lang="en-US" b="1" dirty="0"/>
              <a:t>FAR 16.504 Indefinite-quantity contracts.</a:t>
            </a:r>
          </a:p>
          <a:p>
            <a:r>
              <a:rPr lang="en-US" dirty="0"/>
              <a:t>(a) Description. An indefinite-quantity contract provides for an indefinite quantity, within stated limits, of supplies or services during a fixed period. The Government places orders for individual requirements. Quantity limits may be stated as number of units or as dollar values. </a:t>
            </a:r>
          </a:p>
          <a:p>
            <a:r>
              <a:rPr lang="en-US" dirty="0"/>
              <a:t>(1) The contract must require the Government to order and the contractor to furnish at least a stated minimum quantity of supplies or services. In addition, if ordered, the contractor must furnish any additional quantities, not to exceed the stated maximum. The contracting officer should establish a reasonable maximum quantity based on market research, trends on recent contracts for similar supplies or services, survey of potential users, or any other rational basis.</a:t>
            </a:r>
          </a:p>
          <a:p>
            <a:r>
              <a:rPr lang="en-US" dirty="0"/>
              <a:t>(2) To ensure that the contract is binding, the minimum quantity must be more than a nominal quantity, but it should not exceed the amount that the Government is fairly certain to order.</a:t>
            </a:r>
          </a:p>
          <a:p>
            <a:r>
              <a:rPr lang="en-US" dirty="0"/>
              <a:t>(3) The contract may also specify maximum or minimum quantities that the Government may order under each task or delivery order and the maximum that it may order during a specific period of time.</a:t>
            </a:r>
          </a:p>
          <a:p>
            <a:r>
              <a:rPr lang="en-US" dirty="0"/>
              <a:t>(4) A solicitation and contract for an indefinite quantity must—</a:t>
            </a:r>
          </a:p>
          <a:p>
            <a:r>
              <a:rPr lang="en-US" dirty="0"/>
              <a:t>(</a:t>
            </a:r>
            <a:r>
              <a:rPr lang="en-US" dirty="0" err="1"/>
              <a:t>i</a:t>
            </a:r>
            <a:r>
              <a:rPr lang="en-US" dirty="0"/>
              <a:t>) Specify the period of the contract, including the number of options and the period for which the Government may extend the contract under each option;</a:t>
            </a:r>
          </a:p>
          <a:p>
            <a:r>
              <a:rPr lang="en-US" dirty="0"/>
              <a:t>(ii) Specify the total minimum and maximum quantity of supplies or services the Government will acquire under the contract;</a:t>
            </a:r>
          </a:p>
          <a:p>
            <a:r>
              <a:rPr lang="en-US" dirty="0"/>
              <a:t>(iii) Include a statement of work, specifications, or other description, that reasonably describes the general scope, nature, complexity, and purpose of the supplies or services the Government will acquire under the contract in a manner that will enable a prospective offeror to decide whether to submit an offer;</a:t>
            </a:r>
          </a:p>
          <a:p>
            <a:r>
              <a:rPr lang="en-US" dirty="0"/>
              <a:t>(iv) State the procedures that the Government will use in issuing orders, including the ordering media, and, if multiple awards may be made, state the procedures and selection criteria that the Government will use to provide awardees a fair opportunity to be considered for each order (see </a:t>
            </a:r>
            <a:r>
              <a:rPr lang="en-US" dirty="0">
                <a:hlinkClick r:id="rId3"/>
              </a:rPr>
              <a:t>16.505</a:t>
            </a:r>
            <a:r>
              <a:rPr lang="en-US" dirty="0"/>
              <a:t>(b)(1)); </a:t>
            </a:r>
          </a:p>
          <a:p>
            <a:r>
              <a:rPr lang="en-US" dirty="0"/>
              <a:t>(v) Include the name, address, telephone number, facsimile number, and e-mail address of the agency task and delivery order ombudsman (see </a:t>
            </a:r>
            <a:r>
              <a:rPr lang="en-US" dirty="0">
                <a:hlinkClick r:id="rId3"/>
              </a:rPr>
              <a:t>16.505</a:t>
            </a:r>
            <a:r>
              <a:rPr lang="en-US" dirty="0"/>
              <a:t>(b)(8)) if multiple awards may be made; </a:t>
            </a:r>
          </a:p>
          <a:p>
            <a:r>
              <a:rPr lang="en-US" dirty="0"/>
              <a:t>(vi) Include a description of the activities authorized to issue orders; and</a:t>
            </a:r>
          </a:p>
          <a:p>
            <a:r>
              <a:rPr lang="en-US" dirty="0"/>
              <a:t>(vii) Include authorization for placing oral orders, if appropriate, provided that the Government has established procedures for obligating funds and that oral orders are confirmed in writing.</a:t>
            </a:r>
          </a:p>
          <a:p>
            <a:r>
              <a:rPr lang="en-US" dirty="0"/>
              <a:t>(b) Application. Contracting officers may use an indefinite-quantity contract when the Government cannot predetermine, above a specified minimum, the precise quantities of supplies or services that the Government will require during the contract period, and it is inadvisable for the Government to commit itself for more than a minimum quantity. The contracting officer should use an indefinite-quantity contract only when a recurring need is anticipated. </a:t>
            </a:r>
          </a:p>
          <a:p>
            <a:r>
              <a:rPr lang="en-US" dirty="0"/>
              <a:t>(c) Multiple award preference—</a:t>
            </a:r>
          </a:p>
          <a:p>
            <a:r>
              <a:rPr lang="en-US" dirty="0"/>
              <a:t>(1) Planning the acquisition.</a:t>
            </a:r>
          </a:p>
          <a:p>
            <a:r>
              <a:rPr lang="en-US" dirty="0"/>
              <a:t>(</a:t>
            </a:r>
            <a:r>
              <a:rPr lang="en-US" dirty="0" err="1"/>
              <a:t>i</a:t>
            </a:r>
            <a:r>
              <a:rPr lang="en-US" dirty="0"/>
              <a:t>) Except for indefinite-quantity contracts for advisory and assistance services as provided in paragraph (c)(2) of this section, the contracting officer must, to the maximum extent practicable, give preference to making multiple awards of indefinite-quantity contracts under a single solicitation for the same or similar supplies or services to two or more sources.</a:t>
            </a:r>
          </a:p>
          <a:p>
            <a:r>
              <a:rPr lang="en-US" dirty="0"/>
              <a:t>(ii)(A) The contracting officer must determine whether multiple awards are appropriate as part of acquisition planning. The contracting officer must avoid situations in which awardees specialize exclusively in one or a few areas within the statement of work, thus creating the likelihood that orders in those areas will be awarded on a sole-source basis; however, each awardee need not be capable of performing every requirement as well as any other awardee under the contracts. The contracting officer should consider the following when determining the number of contracts to be awarded:</a:t>
            </a:r>
          </a:p>
          <a:p>
            <a:r>
              <a:rPr lang="en-US" dirty="0"/>
              <a:t>(1) The scope and complexity of the contract requirement.</a:t>
            </a:r>
          </a:p>
          <a:p>
            <a:r>
              <a:rPr lang="en-US" dirty="0"/>
              <a:t>(2) The expected duration and frequency of task or delivery orders.</a:t>
            </a:r>
          </a:p>
          <a:p>
            <a:r>
              <a:rPr lang="en-US" dirty="0"/>
              <a:t>(3) The mix of resources a contractor must have to perform expected task or delivery order requirements.</a:t>
            </a:r>
          </a:p>
          <a:p>
            <a:r>
              <a:rPr lang="en-US" dirty="0"/>
              <a:t>(4) The ability to maintain competition among the awardees throughout the contracts’ period of performance.</a:t>
            </a:r>
          </a:p>
          <a:p>
            <a:r>
              <a:rPr lang="en-US" dirty="0"/>
              <a:t>(B) The contracting officer must not use the multiple award approach if—</a:t>
            </a:r>
          </a:p>
          <a:p>
            <a:r>
              <a:rPr lang="en-US" dirty="0"/>
              <a:t>(1) Only one contractor is capable of providing performance at the level of quality required because the supplies or services are unique or highly specialized;</a:t>
            </a:r>
          </a:p>
          <a:p>
            <a:r>
              <a:rPr lang="en-US" dirty="0"/>
              <a:t>(2) Based on the contracting officer’s knowledge of the market, more favorable terms and conditions, including pricing, will be provided if a single award is made;</a:t>
            </a:r>
          </a:p>
          <a:p>
            <a:r>
              <a:rPr lang="en-US" dirty="0"/>
              <a:t>(3) The expected cost of administration of multiple contracts outweighs the expected benefits of making multiple awards;</a:t>
            </a:r>
          </a:p>
          <a:p>
            <a:r>
              <a:rPr lang="en-US" dirty="0"/>
              <a:t>(4) The projected task orders are so integrally related that only a single contractor can reasonably perform the work;</a:t>
            </a:r>
          </a:p>
          <a:p>
            <a:r>
              <a:rPr lang="en-US" dirty="0"/>
              <a:t>(5) The total estimated value of the contract is less than the simplified acquisition threshold; or</a:t>
            </a:r>
          </a:p>
          <a:p>
            <a:r>
              <a:rPr lang="en-US" dirty="0"/>
              <a:t>(6) Multiple awards would not be in the best interests of the Government.</a:t>
            </a:r>
          </a:p>
          <a:p>
            <a:r>
              <a:rPr lang="en-US" dirty="0"/>
              <a:t>(C) The contracting officer must document the decision whether or not to use multiple awards in the acquisition plan or contract file. The contracting officer may determine that a class of acquisitions is not appropriate for multiple awards (see </a:t>
            </a:r>
            <a:r>
              <a:rPr lang="en-US" dirty="0">
                <a:hlinkClick r:id="rId4"/>
              </a:rPr>
              <a:t>subpart 1.7</a:t>
            </a:r>
            <a:r>
              <a:rPr lang="en-US" dirty="0"/>
              <a:t>). </a:t>
            </a:r>
          </a:p>
          <a:p>
            <a:r>
              <a:rPr lang="en-US" dirty="0"/>
              <a:t>(D) </a:t>
            </a:r>
          </a:p>
          <a:p>
            <a:r>
              <a:rPr lang="en-US" dirty="0"/>
              <a:t>(1) No task or delivery order contract in an amount estimated to exceed $112 million (including all options) may be awarded to a single source unless the head of the agency determines in writing that—</a:t>
            </a:r>
          </a:p>
          <a:p>
            <a:r>
              <a:rPr lang="en-US" dirty="0"/>
              <a:t>(</a:t>
            </a:r>
            <a:r>
              <a:rPr lang="en-US" dirty="0" err="1"/>
              <a:t>i</a:t>
            </a:r>
            <a:r>
              <a:rPr lang="en-US" dirty="0"/>
              <a:t>) The task or delivery orders expected under the contract are so integrally related that only a single source can reasonably perform the work;</a:t>
            </a:r>
          </a:p>
          <a:p>
            <a:r>
              <a:rPr lang="en-US" dirty="0"/>
              <a:t>(ii) The contract provides only for firm-fixed price (see </a:t>
            </a:r>
            <a:r>
              <a:rPr lang="en-US" dirty="0">
                <a:hlinkClick r:id="rId5"/>
              </a:rPr>
              <a:t>16.202</a:t>
            </a:r>
            <a:r>
              <a:rPr lang="en-US" dirty="0"/>
              <a:t>) task or delivery orders for— </a:t>
            </a:r>
          </a:p>
          <a:p>
            <a:r>
              <a:rPr lang="en-US" dirty="0"/>
              <a:t>(A) Products for which unit prices are established in the contract; or </a:t>
            </a:r>
          </a:p>
          <a:p>
            <a:r>
              <a:rPr lang="en-US" dirty="0"/>
              <a:t>(B) Services for which prices are established in the contract for the specific tasks to be performed; </a:t>
            </a:r>
          </a:p>
          <a:p>
            <a:r>
              <a:rPr lang="en-US" dirty="0"/>
              <a:t>(iii) Only one source is qualified and capable of performing the work at a reasonable price to the Government; or</a:t>
            </a:r>
          </a:p>
          <a:p>
            <a:r>
              <a:rPr lang="en-US" dirty="0"/>
              <a:t>(iv) It is necessary in the public interest to award the contract to a single source due to exceptional circumstances.</a:t>
            </a:r>
          </a:p>
          <a:p>
            <a:r>
              <a:rPr lang="en-US" dirty="0"/>
              <a:t>(2) The head of the agency must notify Congress within 30 days after any determination under paragraph (c)(1)(ii)(D)(1)(iv) of this section. </a:t>
            </a:r>
          </a:p>
          <a:p>
            <a:r>
              <a:rPr lang="en-US" dirty="0"/>
              <a:t>(3) The requirement for a determination for a single-award contract greater than $112 million—</a:t>
            </a:r>
          </a:p>
          <a:p>
            <a:r>
              <a:rPr lang="en-US" dirty="0"/>
              <a:t>(</a:t>
            </a:r>
            <a:r>
              <a:rPr lang="en-US" dirty="0" err="1"/>
              <a:t>i</a:t>
            </a:r>
            <a:r>
              <a:rPr lang="en-US" dirty="0"/>
              <a:t>) Is in addition to any applicable requirements of </a:t>
            </a:r>
            <a:r>
              <a:rPr lang="en-US" dirty="0">
                <a:hlinkClick r:id="rId6"/>
              </a:rPr>
              <a:t>subpart 6.3</a:t>
            </a:r>
            <a:r>
              <a:rPr lang="en-US" dirty="0"/>
              <a:t>; and </a:t>
            </a:r>
          </a:p>
          <a:p>
            <a:r>
              <a:rPr lang="en-US" dirty="0"/>
              <a:t>(ii) Is not applicable for architect-engineer services awarded pursuant to </a:t>
            </a:r>
            <a:r>
              <a:rPr lang="en-US" dirty="0">
                <a:hlinkClick r:id="rId7"/>
              </a:rPr>
              <a:t>subpart 36.6</a:t>
            </a:r>
            <a:r>
              <a:rPr lang="en-US" dirty="0"/>
              <a:t>. </a:t>
            </a:r>
          </a:p>
          <a:p>
            <a:r>
              <a:rPr lang="en-US" dirty="0"/>
              <a:t>(2) Contracts for advisory and assistance services.</a:t>
            </a:r>
          </a:p>
          <a:p>
            <a:r>
              <a:rPr lang="en-US" dirty="0"/>
              <a:t>(</a:t>
            </a:r>
            <a:r>
              <a:rPr lang="en-US" dirty="0" err="1"/>
              <a:t>i</a:t>
            </a:r>
            <a:r>
              <a:rPr lang="en-US" dirty="0"/>
              <a:t>) Except as provided in paragraph (c)(2)(ii) of this section, if an indefinite-quantity contract for advisory and assistance services exceeds 3 years and $13.5 million, including all options, the contracting officer must make multiple awards unless—</a:t>
            </a:r>
          </a:p>
          <a:p>
            <a:r>
              <a:rPr lang="en-US" dirty="0"/>
              <a:t>(A) The contracting officer or other official designated by the head of the agency determines in writing, as part of acquisition planning, that multiple awards are not practicable. The contracting officer or other official must determine that only one contractor can reasonably perform the work because either the scope of work is unique or highly specialized or the tasks so integrally related;</a:t>
            </a:r>
          </a:p>
          <a:p>
            <a:r>
              <a:rPr lang="en-US" dirty="0"/>
              <a:t>(B) The contracting officer or other official designated by the head of the agency determines in writing, after the evaluation of offers, that only one offeror is capable of providing the services required at the level of quality required; or</a:t>
            </a:r>
          </a:p>
          <a:p>
            <a:r>
              <a:rPr lang="en-US" dirty="0"/>
              <a:t>(C) Only one offer is received.</a:t>
            </a:r>
          </a:p>
          <a:p>
            <a:r>
              <a:rPr lang="en-US" dirty="0"/>
              <a:t>(ii) The requirements of paragraph (c)(2)(</a:t>
            </a:r>
            <a:r>
              <a:rPr lang="en-US" dirty="0" err="1"/>
              <a:t>i</a:t>
            </a:r>
            <a:r>
              <a:rPr lang="en-US" dirty="0"/>
              <a:t>) of this section do not apply if the contracting officer or other official designated by the head of the agency determines that the advisory and assistance services are incidental and not a significant component of the contract.</a:t>
            </a:r>
          </a:p>
          <a:p>
            <a:endParaRPr lang="en-US" dirty="0"/>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6</a:t>
            </a:fld>
            <a:endParaRPr lang="en-US"/>
          </a:p>
        </p:txBody>
      </p:sp>
    </p:spTree>
    <p:extLst>
      <p:ext uri="{BB962C8B-B14F-4D97-AF65-F5344CB8AC3E}">
        <p14:creationId xmlns:p14="http://schemas.microsoft.com/office/powerpoint/2010/main" val="14769164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FAR 16.503 Requirements contracts.</a:t>
            </a:r>
          </a:p>
          <a:p>
            <a:r>
              <a:rPr lang="en-US" dirty="0"/>
              <a:t>(a) Description. A requirements contract provides for filling all actual purchase requirements of designated Government activities for supplies or services during a specified contract period (from one contractor), with deliveries or performance to be scheduled by placing orders with the contractor. </a:t>
            </a:r>
          </a:p>
          <a:p>
            <a:r>
              <a:rPr lang="en-US" dirty="0"/>
              <a:t>(1) For the information of offerors and contractors, the contracting officer shall state a realistic estimated total quantity in the solicitation and resulting contract. This estimate is not a representation to an offeror or contractor that the estimated quantity will be required or ordered, or that conditions affecting requirements will be stable or normal. The contracting officer may obtain the estimate from records of previous requirements and consumption, or by other means, and should base the estimate on the most current information available.</a:t>
            </a:r>
          </a:p>
          <a:p>
            <a:r>
              <a:rPr lang="en-US" dirty="0"/>
              <a:t>(2) The contract shall state, if feasible, the maximum limit of the contractor’s obligation to deliver and the Government’s obligation to order. The contract may also specify maximum or minimum quantities that the Government may order under each individual order and the maximum that it may order during a specified period of time.</a:t>
            </a:r>
          </a:p>
          <a:p>
            <a:r>
              <a:rPr lang="en-US" dirty="0"/>
              <a:t>(b) Application. </a:t>
            </a:r>
          </a:p>
          <a:p>
            <a:r>
              <a:rPr lang="en-US" dirty="0"/>
              <a:t>(1) A requirements contract may be appropriate for acquiring any supplies or services when the Government anticipates recurring requirements but cannot predetermine the precise quantities of supplies or services that designated Government activities will need during a definite period.</a:t>
            </a:r>
          </a:p>
          <a:p>
            <a:r>
              <a:rPr lang="en-US" dirty="0"/>
              <a:t>(2) No requirements contract in an amount estimated to exceed $112 million (including all options) may be awarded to a single source unless a determination is executed in accordance with </a:t>
            </a:r>
            <a:r>
              <a:rPr lang="en-US" dirty="0">
                <a:hlinkClick r:id="rId3"/>
              </a:rPr>
              <a:t>16.504</a:t>
            </a:r>
            <a:r>
              <a:rPr lang="en-US" dirty="0"/>
              <a:t>(c)(1)(ii)(D). </a:t>
            </a:r>
          </a:p>
          <a:p>
            <a:r>
              <a:rPr lang="en-US" dirty="0"/>
              <a:t>(c) Government property furnished for repair. When a requirements contract is used to acquire work (e.g., repair, modification, or overhaul) on existing items of Government property, the contracting officer shall specify in the Schedule that failure of the Government to furnish such items in the amounts or quantities described in the Schedule as “estimated” or “maximum” will not entitle the contractor to any equitable adjustment in price under the Government Property clause of the contract. </a:t>
            </a:r>
          </a:p>
          <a:p>
            <a:r>
              <a:rPr lang="en-US" dirty="0"/>
              <a:t>(d) Limitations on use of requirements contracts for advisory and assistance services.</a:t>
            </a:r>
          </a:p>
          <a:p>
            <a:r>
              <a:rPr lang="en-US" dirty="0"/>
              <a:t>(1) Except as provided in paragraph (d)(2) of this section, no solicitation for a requirements contract for advisory and assistance services in excess of three years and $13.5 million (including all options) may be issued unless the contracting officer or other official designated by the head of the agency determines in writing that the services required are so unique or highly specialized that it is not practicable to make multiple awards using the procedures in </a:t>
            </a:r>
            <a:r>
              <a:rPr lang="en-US" dirty="0">
                <a:hlinkClick r:id="rId3"/>
              </a:rPr>
              <a:t>16.504</a:t>
            </a:r>
            <a:r>
              <a:rPr lang="en-US" dirty="0"/>
              <a:t>. </a:t>
            </a:r>
          </a:p>
          <a:p>
            <a:r>
              <a:rPr lang="en-US" dirty="0"/>
              <a:t>(2) The limitation in paragraph (d)(1) of this section is not applicable to an acquisition of supplies or services that includes the acquisition of advisory and assistance services, if the contracting officer or other official designated by the head of the agency determines that the advisory and assistance services are necessarily incident to, and not a significant component of, the contract.</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7</a:t>
            </a:fld>
            <a:endParaRPr lang="en-US"/>
          </a:p>
        </p:txBody>
      </p:sp>
    </p:spTree>
    <p:extLst>
      <p:ext uri="{BB962C8B-B14F-4D97-AF65-F5344CB8AC3E}">
        <p14:creationId xmlns:p14="http://schemas.microsoft.com/office/powerpoint/2010/main" val="5128624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  FAR 16.501-1</a:t>
            </a:r>
          </a:p>
          <a:p>
            <a:endParaRPr lang="en-US" dirty="0"/>
          </a:p>
          <a:p>
            <a:r>
              <a:rPr lang="en-US" dirty="0"/>
              <a:t>“Delivery-order contract” means a contract for supplies that does not procure or specify a firm quantity of supplies (other than a minimum or maximum quantity) and that provides for the issuance of orders for the delivery of supplies during the period of the contract.</a:t>
            </a:r>
          </a:p>
          <a:p>
            <a:endParaRPr lang="en-US" dirty="0"/>
          </a:p>
          <a:p>
            <a:r>
              <a:rPr lang="en-US" dirty="0"/>
              <a:t>“Task-order contract” means a contract for services that does not procure or specify a firm quantity of services (other than a minimum or maximum quantity) and that provides for the issuance of orders for the performance of tasks during the period of the contract.</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8</a:t>
            </a:fld>
            <a:endParaRPr lang="en-US"/>
          </a:p>
        </p:txBody>
      </p:sp>
    </p:spTree>
    <p:extLst>
      <p:ext uri="{BB962C8B-B14F-4D97-AF65-F5344CB8AC3E}">
        <p14:creationId xmlns:p14="http://schemas.microsoft.com/office/powerpoint/2010/main" val="15677605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dirty="0"/>
              <a:t>Prior to placing each order, the CO will avoid methods such as allocation that would not result in fair consideration being given to all awardees. (However, each awardee is usually guaranteed a minimum amount of the work, so it may be necessary to place an order with each participating contractor to satisfy that minimum requirement.) </a:t>
            </a:r>
          </a:p>
          <a:p>
            <a:pPr marL="171450" indent="-171450">
              <a:buFont typeface="Arial" panose="020B0604020202020204" pitchFamily="34" charset="0"/>
              <a:buChar char="•"/>
            </a:pPr>
            <a:r>
              <a:rPr lang="en-US" b="0" dirty="0"/>
              <a:t>The CO will allow the use of oral proposals and streamlined ordering procedures. (The placing of orders need not comply with the competition requirements of FAR Part 6.) </a:t>
            </a:r>
          </a:p>
          <a:p>
            <a:pPr marL="171450" indent="-171450">
              <a:buFont typeface="Arial" panose="020B0604020202020204" pitchFamily="34" charset="0"/>
              <a:buChar char="•"/>
            </a:pPr>
            <a:r>
              <a:rPr lang="en-US" b="0" dirty="0"/>
              <a:t>The contract’s ordering procedures and selection criteria may expressly state that the government need not contact every awardee prior to placing the order. This may be appropriate when:</a:t>
            </a:r>
            <a:br>
              <a:rPr lang="en-US" b="0" dirty="0"/>
            </a:br>
            <a:r>
              <a:rPr lang="en-US" b="0" dirty="0"/>
              <a:t> – The CO has sufﬁcient information to fairly consider every awardee for the order based on selection criteria stated in the contract</a:t>
            </a:r>
          </a:p>
          <a:p>
            <a:r>
              <a:rPr lang="en-US" b="0" dirty="0"/>
              <a:t>     – There is an applicable exception under FAR 16.505(b) to the fair consideration requirement (e.g. urgency, past performance information, the prices charged by awardees).</a:t>
            </a:r>
          </a:p>
          <a:p>
            <a:endParaRPr lang="en-US" b="1" dirty="0"/>
          </a:p>
          <a:p>
            <a:r>
              <a:rPr lang="en-US" b="1" dirty="0"/>
              <a:t>No protest </a:t>
            </a:r>
            <a:r>
              <a:rPr lang="en-US" b="0" dirty="0"/>
              <a:t>under subpart 33.1 is authorized in connection with the issuance or proposed issuance of an order under a task-order contract or delivery-order contract, </a:t>
            </a:r>
            <a:r>
              <a:rPr lang="en-US" b="1" dirty="0"/>
              <a:t>except for</a:t>
            </a:r>
            <a:r>
              <a:rPr lang="en-US" b="0" dirty="0"/>
              <a:t>— </a:t>
            </a:r>
          </a:p>
          <a:p>
            <a:pPr lvl="1"/>
            <a:r>
              <a:rPr lang="en-US" b="0" dirty="0"/>
              <a:t>(A) A protest on the grounds that the order increases the scope, period, or maximum value of the contract; or</a:t>
            </a:r>
          </a:p>
          <a:p>
            <a:pPr lvl="1"/>
            <a:r>
              <a:rPr lang="en-US" b="0" dirty="0"/>
              <a:t>(B) A protest of an order valued in excess of $10 million. Protests of orders in excess of $10 million may only be filed with the Government Accountability Office, in accordance with the procedures at 33.104. </a:t>
            </a:r>
          </a:p>
          <a:p>
            <a:endParaRPr lang="en-US" b="1" dirty="0"/>
          </a:p>
          <a:p>
            <a:r>
              <a:rPr lang="en-US" b="1" dirty="0"/>
              <a:t>Task-order and delivery-order ombudsman</a:t>
            </a:r>
            <a:r>
              <a:rPr lang="en-US" dirty="0"/>
              <a:t>. The head of the agency shall designate a task-order and delivery-order ombudsman. The ombudsman must review complaints from contractors and ensure they are afforded a fair opportunity to be considered, consistent with the procedures in the contract. The ombudsman must be a senior agency official who is independent of the contracting officer and may be the agency’s advocate for competition. </a:t>
            </a:r>
          </a:p>
        </p:txBody>
      </p:sp>
      <p:sp>
        <p:nvSpPr>
          <p:cNvPr id="4" name="Slide Number Placeholder 3"/>
          <p:cNvSpPr>
            <a:spLocks noGrp="1"/>
          </p:cNvSpPr>
          <p:nvPr>
            <p:ph type="sldNum" sz="quarter" idx="10"/>
          </p:nvPr>
        </p:nvSpPr>
        <p:spPr/>
        <p:txBody>
          <a:bodyPr/>
          <a:lstStyle/>
          <a:p>
            <a:fld id="{0A71EFB5-1247-5A45-ADFC-64C97E676662}" type="slidenum">
              <a:rPr lang="en-US" smtClean="0"/>
              <a:t>9</a:t>
            </a:fld>
            <a:endParaRPr lang="en-US"/>
          </a:p>
        </p:txBody>
      </p:sp>
    </p:spTree>
    <p:extLst>
      <p:ext uri="{BB962C8B-B14F-4D97-AF65-F5344CB8AC3E}">
        <p14:creationId xmlns:p14="http://schemas.microsoft.com/office/powerpoint/2010/main" val="9864651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8D366DF-1808-8244-822C-4B90BBC245EB}" type="datetime1">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284989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A782DDF-8C0D-4C4A-A2C5-E1043EB5A620}" type="datetime1">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8566912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A351049-92AB-7A48-AD89-F47945A9CBA3}" type="datetime1">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6798054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883239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663881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947261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01765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609844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11367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609276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77228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730810-E901-474B-A05F-FE56315CA3F0}" type="datetime1">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9264642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460614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526979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0704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D82BD10-5EC6-2540-8832-64ED97A064BE}" type="datetime1">
              <a:rPr lang="en-US" smtClean="0"/>
              <a:t>8/28/18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827704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ED08840-3269-1944-A2FF-338D9B685D3B}" type="datetime1">
              <a:rPr lang="en-US" smtClean="0"/>
              <a:t>8/28/18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628318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DE3B107-998D-8648-8560-0BD4E172B047}" type="datetime1">
              <a:rPr lang="en-US" smtClean="0"/>
              <a:t>8/28/18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9776851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7A649BF-F7A8-374C-A2D8-D50FB3AA3B09}" type="datetime1">
              <a:rPr lang="en-US" smtClean="0"/>
              <a:t>8/28/18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557689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0BD6-E389-2E40-AEC9-95842DE630D3}" type="datetime1">
              <a:rPr lang="en-US" smtClean="0"/>
              <a:t>8/28/18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08705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9471A28-0ADF-9340-88B4-86D8F0D94D27}" type="datetime1">
              <a:rPr lang="en-US" smtClean="0"/>
              <a:t>8/28/18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660625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AF33F4E-6605-DC4C-91FE-9736EE54E565}" type="datetime1">
              <a:rPr lang="en-US" smtClean="0"/>
              <a:t>8/28/18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430982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15EDED-F510-F842-B124-17EA5AFFFF87}" type="datetime1">
              <a:rPr lang="en-US" smtClean="0"/>
              <a:t>8/28/18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42A805-CC9C-914B-ABB2-F476495C4AE8}" type="slidenum">
              <a:rPr lang="en-US" smtClean="0"/>
              <a:t>‹#›</a:t>
            </a:fld>
            <a:endParaRPr lang="en-US"/>
          </a:p>
        </p:txBody>
      </p:sp>
    </p:spTree>
    <p:extLst>
      <p:ext uri="{BB962C8B-B14F-4D97-AF65-F5344CB8AC3E}">
        <p14:creationId xmlns:p14="http://schemas.microsoft.com/office/powerpoint/2010/main" val="12792819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9541BE-1E37-B54D-BF8E-4B784F4B1970}" type="datetimeFigureOut">
              <a:rPr lang="en-US" smtClean="0">
                <a:solidFill>
                  <a:prstClr val="black">
                    <a:tint val="75000"/>
                  </a:prstClr>
                </a:solidFill>
              </a:rPr>
              <a:pPr/>
              <a:t>8/28/18</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42A805-CC9C-914B-ABB2-F476495C4A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365397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l="15515" t="14127" b="14689"/>
          <a:stretch/>
        </p:blipFill>
        <p:spPr>
          <a:xfrm>
            <a:off x="0" y="0"/>
            <a:ext cx="8139490" cy="6858000"/>
          </a:xfrm>
          <a:prstGeom prst="rect">
            <a:avLst/>
          </a:prstGeom>
        </p:spPr>
      </p:pic>
      <p:sp>
        <p:nvSpPr>
          <p:cNvPr id="4" name="TextBox 3"/>
          <p:cNvSpPr txBox="1"/>
          <p:nvPr/>
        </p:nvSpPr>
        <p:spPr>
          <a:xfrm>
            <a:off x="7095744" y="2486613"/>
            <a:ext cx="5096256" cy="2800767"/>
          </a:xfrm>
          <a:prstGeom prst="rect">
            <a:avLst/>
          </a:prstGeom>
          <a:noFill/>
          <a:ln w="57150">
            <a:noFill/>
          </a:ln>
        </p:spPr>
        <p:txBody>
          <a:bodyPr wrap="square" rtlCol="0">
            <a:spAutoFit/>
          </a:bodyPr>
          <a:lstStyle/>
          <a:p>
            <a:r>
              <a:rPr lang="en-US" sz="4400" b="1" dirty="0" err="1">
                <a:ln w="19050">
                  <a:noFill/>
                </a:ln>
                <a:solidFill>
                  <a:schemeClr val="bg1"/>
                </a:solidFill>
                <a:latin typeface="Arial" charset="0"/>
                <a:ea typeface="Arial" charset="0"/>
                <a:cs typeface="Arial" charset="0"/>
              </a:rPr>
              <a:t>ProTech</a:t>
            </a:r>
            <a:r>
              <a:rPr lang="en-US" sz="4400" b="1" dirty="0">
                <a:ln w="19050">
                  <a:noFill/>
                </a:ln>
                <a:solidFill>
                  <a:schemeClr val="bg1"/>
                </a:solidFill>
                <a:latin typeface="Arial" charset="0"/>
                <a:ea typeface="Arial" charset="0"/>
                <a:cs typeface="Arial" charset="0"/>
              </a:rPr>
              <a:t> FAR Subpart 16.5 </a:t>
            </a:r>
            <a:r>
              <a:rPr lang="mr-IN" sz="4400" b="1" dirty="0">
                <a:ln w="19050">
                  <a:noFill/>
                </a:ln>
                <a:solidFill>
                  <a:schemeClr val="bg1"/>
                </a:solidFill>
                <a:latin typeface="Arial" charset="0"/>
                <a:ea typeface="Arial" charset="0"/>
                <a:cs typeface="Arial" charset="0"/>
              </a:rPr>
              <a:t>–</a:t>
            </a:r>
            <a:r>
              <a:rPr lang="en-US" sz="4400" b="1" dirty="0">
                <a:ln w="19050">
                  <a:noFill/>
                </a:ln>
                <a:solidFill>
                  <a:schemeClr val="bg1"/>
                </a:solidFill>
                <a:latin typeface="Arial" charset="0"/>
                <a:ea typeface="Arial" charset="0"/>
                <a:cs typeface="Arial" charset="0"/>
              </a:rPr>
              <a:t> Indefinite Delivery Contracts</a:t>
            </a:r>
          </a:p>
        </p:txBody>
      </p:sp>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82099" y="80617"/>
            <a:ext cx="4528824" cy="964411"/>
          </a:xfrm>
          <a:prstGeom prst="rect">
            <a:avLst/>
          </a:prstGeom>
        </p:spPr>
      </p:pic>
    </p:spTree>
    <p:extLst>
      <p:ext uri="{BB962C8B-B14F-4D97-AF65-F5344CB8AC3E}">
        <p14:creationId xmlns:p14="http://schemas.microsoft.com/office/powerpoint/2010/main" val="132586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 name="TextBox 1"/>
          <p:cNvSpPr txBox="1"/>
          <p:nvPr/>
        </p:nvSpPr>
        <p:spPr>
          <a:xfrm>
            <a:off x="1" y="135467"/>
            <a:ext cx="12191999" cy="923330"/>
          </a:xfrm>
          <a:prstGeom prst="rect">
            <a:avLst/>
          </a:prstGeom>
          <a:noFill/>
        </p:spPr>
        <p:txBody>
          <a:bodyPr wrap="square" rtlCol="0">
            <a:spAutoFit/>
          </a:bodyPr>
          <a:lstStyle/>
          <a:p>
            <a:pPr algn="ctr"/>
            <a:r>
              <a:rPr lang="en-US" sz="5400" b="1">
                <a:solidFill>
                  <a:schemeClr val="bg1"/>
                </a:solidFill>
                <a:latin typeface="Arial Black" charset="0"/>
                <a:ea typeface="Arial Black" charset="0"/>
                <a:cs typeface="Arial Black" charset="0"/>
              </a:rPr>
              <a:t>TASK ORDER EVALUATIONS</a:t>
            </a:r>
            <a:endParaRPr lang="en-US" sz="5400" b="1" dirty="0">
              <a:solidFill>
                <a:schemeClr val="bg1"/>
              </a:solidFill>
              <a:latin typeface="Arial Black" charset="0"/>
              <a:ea typeface="Arial Black" charset="0"/>
              <a:cs typeface="Arial Black" charset="0"/>
            </a:endParaRP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10</a:t>
            </a:fld>
            <a:endParaRPr lang="en-US" sz="2000" b="1" dirty="0">
              <a:solidFill>
                <a:schemeClr val="bg1"/>
              </a:solidFill>
              <a:latin typeface="Arial" charset="0"/>
              <a:ea typeface="Arial" charset="0"/>
              <a:cs typeface="Arial" charset="0"/>
            </a:endParaRPr>
          </a:p>
        </p:txBody>
      </p:sp>
      <p:sp>
        <p:nvSpPr>
          <p:cNvPr id="4" name="Rectangle 3"/>
          <p:cNvSpPr/>
          <p:nvPr/>
        </p:nvSpPr>
        <p:spPr>
          <a:xfrm>
            <a:off x="1127760" y="2019406"/>
            <a:ext cx="9936479" cy="1938992"/>
          </a:xfrm>
          <a:prstGeom prst="rect">
            <a:avLst/>
          </a:prstGeom>
        </p:spPr>
        <p:txBody>
          <a:bodyPr wrap="square">
            <a:spAutoFit/>
          </a:bodyPr>
          <a:lstStyle/>
          <a:p>
            <a:r>
              <a:rPr lang="en-US" sz="2400" dirty="0">
                <a:solidFill>
                  <a:schemeClr val="bg1"/>
                </a:solidFill>
                <a:latin typeface="Arial" charset="0"/>
                <a:ea typeface="Arial" charset="0"/>
                <a:cs typeface="Arial" charset="0"/>
              </a:rPr>
              <a:t>Contracting Officer’s Representative (COR)</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Standard monitoring/evaluation </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Contractor Performance Assessment Reporting System (CPARS)</a:t>
            </a:r>
          </a:p>
        </p:txBody>
      </p:sp>
    </p:spTree>
    <p:extLst>
      <p:ext uri="{BB962C8B-B14F-4D97-AF65-F5344CB8AC3E}">
        <p14:creationId xmlns:p14="http://schemas.microsoft.com/office/powerpoint/2010/main" val="205907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 name="TextBox 1"/>
          <p:cNvSpPr txBox="1"/>
          <p:nvPr/>
        </p:nvSpPr>
        <p:spPr>
          <a:xfrm>
            <a:off x="1" y="135467"/>
            <a:ext cx="12191999" cy="923330"/>
          </a:xfrm>
          <a:prstGeom prst="rect">
            <a:avLst/>
          </a:prstGeom>
          <a:noFill/>
        </p:spPr>
        <p:txBody>
          <a:bodyPr wrap="square" rtlCol="0">
            <a:spAutoFit/>
          </a:bodyPr>
          <a:lstStyle/>
          <a:p>
            <a:pPr algn="ctr"/>
            <a:r>
              <a:rPr lang="en-US" sz="5400" b="1" dirty="0">
                <a:solidFill>
                  <a:schemeClr val="bg1"/>
                </a:solidFill>
                <a:latin typeface="Arial Black" charset="0"/>
                <a:ea typeface="Arial Black" charset="0"/>
                <a:cs typeface="Arial Black" charset="0"/>
              </a:rPr>
              <a:t>FAIR OPPORTUNITY</a:t>
            </a:r>
          </a:p>
        </p:txBody>
      </p:sp>
      <p:sp>
        <p:nvSpPr>
          <p:cNvPr id="5" name="Slide Number Placeholder 4"/>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11</a:t>
            </a:fld>
            <a:endParaRPr lang="en-US" sz="2000" b="1" dirty="0">
              <a:solidFill>
                <a:schemeClr val="bg1"/>
              </a:solidFill>
              <a:latin typeface="Arial" charset="0"/>
              <a:ea typeface="Arial" charset="0"/>
              <a:cs typeface="Arial" charset="0"/>
            </a:endParaRPr>
          </a:p>
        </p:txBody>
      </p:sp>
      <p:sp>
        <p:nvSpPr>
          <p:cNvPr id="4" name="Rectangle 3"/>
          <p:cNvSpPr/>
          <p:nvPr/>
        </p:nvSpPr>
        <p:spPr>
          <a:xfrm>
            <a:off x="1127760" y="2019406"/>
            <a:ext cx="9936479" cy="3046988"/>
          </a:xfrm>
          <a:prstGeom prst="rect">
            <a:avLst/>
          </a:prstGeom>
        </p:spPr>
        <p:txBody>
          <a:bodyPr wrap="square">
            <a:spAutoFit/>
          </a:bodyPr>
          <a:lstStyle/>
          <a:p>
            <a:r>
              <a:rPr lang="en-US" sz="2400" dirty="0">
                <a:solidFill>
                  <a:schemeClr val="bg1"/>
                </a:solidFill>
                <a:latin typeface="Arial" charset="0"/>
                <a:ea typeface="Arial" charset="0"/>
                <a:cs typeface="Arial" charset="0"/>
              </a:rPr>
              <a:t>CO must provide each awardee a fair opportunity to be considered for </a:t>
            </a:r>
            <a:r>
              <a:rPr lang="en-US" sz="2400" u="sng" dirty="0">
                <a:solidFill>
                  <a:schemeClr val="bg1"/>
                </a:solidFill>
                <a:latin typeface="Arial" charset="0"/>
                <a:ea typeface="Arial" charset="0"/>
                <a:cs typeface="Arial" charset="0"/>
              </a:rPr>
              <a:t>each order exceeding $3,500</a:t>
            </a:r>
            <a:br>
              <a:rPr lang="en-US" sz="2400" u="sng" dirty="0">
                <a:solidFill>
                  <a:schemeClr val="bg1"/>
                </a:solidFill>
                <a:latin typeface="Arial" charset="0"/>
                <a:ea typeface="Arial" charset="0"/>
                <a:cs typeface="Arial" charset="0"/>
              </a:rPr>
            </a:br>
            <a:endParaRPr lang="en-US" sz="2400" u="sng"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CO has discretion in developing appropriate order placement procedures</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Orders exceeding the simplified acquisition threshold ($150K) shall be placed on a competitive basis</a:t>
            </a:r>
          </a:p>
        </p:txBody>
      </p:sp>
    </p:spTree>
    <p:extLst>
      <p:ext uri="{BB962C8B-B14F-4D97-AF65-F5344CB8AC3E}">
        <p14:creationId xmlns:p14="http://schemas.microsoft.com/office/powerpoint/2010/main" val="6150641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7C711463-2399-E641-9E49-60A7B3FA9BD8}"/>
              </a:ext>
            </a:extLst>
          </p:cNvPr>
          <p:cNvGrpSpPr/>
          <p:nvPr/>
        </p:nvGrpSpPr>
        <p:grpSpPr>
          <a:xfrm>
            <a:off x="371221" y="1420538"/>
            <a:ext cx="3763457" cy="3768342"/>
            <a:chOff x="3412595" y="1099495"/>
            <a:chExt cx="4757044" cy="4757044"/>
          </a:xfrm>
        </p:grpSpPr>
        <p:sp>
          <p:nvSpPr>
            <p:cNvPr id="26" name="Teardrop 25">
              <a:extLst>
                <a:ext uri="{FF2B5EF4-FFF2-40B4-BE49-F238E27FC236}">
                  <a16:creationId xmlns:a16="http://schemas.microsoft.com/office/drawing/2014/main" id="{E63F83BC-8A5C-F147-96C8-FD59BD72CF8B}"/>
                </a:ext>
              </a:extLst>
            </p:cNvPr>
            <p:cNvSpPr/>
            <p:nvPr/>
          </p:nvSpPr>
          <p:spPr>
            <a:xfrm>
              <a:off x="3412595" y="1099495"/>
              <a:ext cx="4757044" cy="4757044"/>
            </a:xfrm>
            <a:prstGeom prst="teardrop">
              <a:avLst/>
            </a:prstGeom>
            <a:solidFill>
              <a:srgbClr val="0082D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AE0CE4F5-8F28-1547-9179-36FABB2E87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0113" y="1609159"/>
              <a:ext cx="3747176" cy="3747176"/>
            </a:xfrm>
            <a:prstGeom prst="rect">
              <a:avLst/>
            </a:prstGeom>
          </p:spPr>
        </p:pic>
      </p:grpSp>
      <p:sp>
        <p:nvSpPr>
          <p:cNvPr id="28" name="TextBox 27">
            <a:extLst>
              <a:ext uri="{FF2B5EF4-FFF2-40B4-BE49-F238E27FC236}">
                <a16:creationId xmlns:a16="http://schemas.microsoft.com/office/drawing/2014/main" id="{EEF4E147-2D6F-4441-A550-39498691AE01}"/>
              </a:ext>
            </a:extLst>
          </p:cNvPr>
          <p:cNvSpPr txBox="1"/>
          <p:nvPr/>
        </p:nvSpPr>
        <p:spPr>
          <a:xfrm>
            <a:off x="4552005" y="2196714"/>
            <a:ext cx="7593495" cy="2215991"/>
          </a:xfrm>
          <a:prstGeom prst="rect">
            <a:avLst/>
          </a:prstGeom>
          <a:noFill/>
        </p:spPr>
        <p:txBody>
          <a:bodyPr wrap="square" rtlCol="0">
            <a:spAutoFit/>
          </a:bodyPr>
          <a:lstStyle/>
          <a:p>
            <a:r>
              <a:rPr lang="en-US" sz="2400" dirty="0">
                <a:solidFill>
                  <a:schemeClr val="bg1"/>
                </a:solidFill>
                <a:latin typeface="Arial" panose="020B0604020202020204" pitchFamily="34" charset="0"/>
                <a:cs typeface="Arial" panose="020B0604020202020204" pitchFamily="34" charset="0"/>
              </a:rPr>
              <a:t>For additional questions contact </a:t>
            </a:r>
            <a:r>
              <a:rPr lang="en-US" sz="2400" b="1" dirty="0">
                <a:solidFill>
                  <a:schemeClr val="bg1"/>
                </a:solidFill>
                <a:latin typeface="Arial" panose="020B0604020202020204" pitchFamily="34" charset="0"/>
                <a:cs typeface="Arial" panose="020B0604020202020204" pitchFamily="34" charset="0"/>
              </a:rPr>
              <a:t>protech.services@noaa.gov</a:t>
            </a:r>
          </a:p>
          <a:p>
            <a:endParaRPr lang="en-US" sz="2400" dirty="0">
              <a:solidFill>
                <a:schemeClr val="bg1"/>
              </a:solidFill>
              <a:latin typeface="Arial" panose="020B0604020202020204" pitchFamily="34" charset="0"/>
              <a:cs typeface="Arial" panose="020B0604020202020204" pitchFamily="34" charset="0"/>
            </a:endParaRPr>
          </a:p>
          <a:p>
            <a:r>
              <a:rPr lang="en-US" sz="2400" dirty="0">
                <a:solidFill>
                  <a:schemeClr val="bg1"/>
                </a:solidFill>
                <a:latin typeface="Arial" panose="020B0604020202020204" pitchFamily="34" charset="0"/>
                <a:cs typeface="Arial" panose="020B0604020202020204" pitchFamily="34" charset="0"/>
              </a:rPr>
              <a:t>For POC information visit </a:t>
            </a:r>
            <a:r>
              <a:rPr lang="en-US" sz="2400" b="1" dirty="0">
                <a:solidFill>
                  <a:schemeClr val="bg1"/>
                </a:solidFill>
                <a:latin typeface="Arial" panose="020B0604020202020204" pitchFamily="34" charset="0"/>
                <a:cs typeface="Arial" panose="020B0604020202020204" pitchFamily="34" charset="0"/>
              </a:rPr>
              <a:t>http://www.protechservices.noaa.gov/contacts.php </a:t>
            </a:r>
          </a:p>
          <a:p>
            <a:endParaRPr lang="en-US" dirty="0"/>
          </a:p>
        </p:txBody>
      </p:sp>
    </p:spTree>
    <p:extLst>
      <p:ext uri="{BB962C8B-B14F-4D97-AF65-F5344CB8AC3E}">
        <p14:creationId xmlns:p14="http://schemas.microsoft.com/office/powerpoint/2010/main" val="988134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7" name="Rectangle 6"/>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04800" y="229742"/>
            <a:ext cx="10515600" cy="1325563"/>
          </a:xfrm>
        </p:spPr>
        <p:txBody>
          <a:bodyPr>
            <a:normAutofit fontScale="90000"/>
          </a:bodyPr>
          <a:lstStyle/>
          <a:p>
            <a:r>
              <a:rPr lang="en-US" sz="4000" b="1" dirty="0">
                <a:solidFill>
                  <a:schemeClr val="bg1"/>
                </a:solidFill>
                <a:latin typeface="Arial Black" charset="0"/>
                <a:ea typeface="Arial Black" charset="0"/>
                <a:cs typeface="Arial Black" charset="0"/>
              </a:rPr>
              <a:t>PROTECH </a:t>
            </a:r>
            <a:r>
              <a:rPr lang="mr-IN" sz="4000" b="1" dirty="0">
                <a:solidFill>
                  <a:schemeClr val="bg1"/>
                </a:solidFill>
                <a:latin typeface="Arial Black" charset="0"/>
                <a:ea typeface="Arial Black" charset="0"/>
                <a:cs typeface="Arial Black" charset="0"/>
              </a:rPr>
              <a:t>–</a:t>
            </a:r>
            <a:r>
              <a:rPr lang="en-US" sz="4000" b="1" dirty="0">
                <a:solidFill>
                  <a:schemeClr val="bg1"/>
                </a:solidFill>
                <a:latin typeface="Arial Black" charset="0"/>
                <a:ea typeface="Arial Black" charset="0"/>
                <a:cs typeface="Arial Black" charset="0"/>
              </a:rPr>
              <a:t> INDEFINITE DELIVERY INDEFINITE QUANTITY</a:t>
            </a:r>
            <a:br>
              <a:rPr lang="en-US" sz="4000" b="1" dirty="0">
                <a:solidFill>
                  <a:schemeClr val="bg1"/>
                </a:solidFill>
                <a:latin typeface="Arial Black" charset="0"/>
                <a:ea typeface="Arial Black" charset="0"/>
                <a:cs typeface="Arial Black" charset="0"/>
              </a:rPr>
            </a:br>
            <a:r>
              <a:rPr lang="en-US" sz="4000" b="1" dirty="0">
                <a:solidFill>
                  <a:schemeClr val="bg1"/>
                </a:solidFill>
                <a:latin typeface="Arial Black" charset="0"/>
                <a:ea typeface="Arial Black" charset="0"/>
                <a:cs typeface="Arial Black" charset="0"/>
              </a:rPr>
              <a:t>(IDIQ)</a:t>
            </a:r>
            <a:endParaRPr lang="en-US" sz="4000" b="1" dirty="0">
              <a:latin typeface="Arial Black" charset="0"/>
              <a:ea typeface="Arial Black" charset="0"/>
              <a:cs typeface="Arial Black" charset="0"/>
            </a:endParaRP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35852" y="430136"/>
            <a:ext cx="6613506" cy="6427863"/>
          </a:xfrm>
          <a:prstGeom prst="rect">
            <a:avLst/>
          </a:prstGeom>
        </p:spPr>
      </p:pic>
      <p:sp>
        <p:nvSpPr>
          <p:cNvPr id="4" name="Rectangle 3"/>
          <p:cNvSpPr/>
          <p:nvPr/>
        </p:nvSpPr>
        <p:spPr>
          <a:xfrm>
            <a:off x="304800" y="1737538"/>
            <a:ext cx="6086085" cy="4862870"/>
          </a:xfrm>
          <a:prstGeom prst="rect">
            <a:avLst/>
          </a:prstGeom>
        </p:spPr>
        <p:txBody>
          <a:bodyPr wrap="square" lIns="0" rIns="0">
            <a:spAutoFit/>
          </a:bodyPr>
          <a:lstStyle/>
          <a:p>
            <a:pPr marL="514350" lvl="1" indent="-342900" eaLnBrk="0" fontAlgn="base" hangingPunct="0">
              <a:spcBef>
                <a:spcPts val="600"/>
              </a:spcBef>
              <a:spcAft>
                <a:spcPts val="600"/>
              </a:spcAft>
              <a:buFont typeface="Courier New" charset="0"/>
              <a:buChar char="o"/>
            </a:pPr>
            <a:r>
              <a:rPr lang="en-US" sz="2400" kern="0" dirty="0" err="1">
                <a:solidFill>
                  <a:schemeClr val="bg1"/>
                </a:solidFill>
                <a:latin typeface="Arial" charset="0"/>
                <a:ea typeface="Arial" charset="0"/>
                <a:cs typeface="Arial" charset="0"/>
              </a:rPr>
              <a:t>ProTech</a:t>
            </a:r>
            <a:r>
              <a:rPr lang="en-US" sz="2400" kern="0" dirty="0">
                <a:solidFill>
                  <a:schemeClr val="bg1"/>
                </a:solidFill>
                <a:latin typeface="Arial" charset="0"/>
                <a:ea typeface="Arial" charset="0"/>
                <a:cs typeface="Arial" charset="0"/>
              </a:rPr>
              <a:t> is a suite of contracting vehicles</a:t>
            </a:r>
          </a:p>
          <a:p>
            <a:pPr marL="971550" lvl="2" indent="-342900" eaLnBrk="0" fontAlgn="base" hangingPunct="0">
              <a:spcBef>
                <a:spcPts val="600"/>
              </a:spcBef>
              <a:spcAft>
                <a:spcPts val="600"/>
              </a:spcAft>
              <a:buFont typeface="Arial" charset="0"/>
              <a:buChar char="•"/>
            </a:pPr>
            <a:r>
              <a:rPr lang="en-US" sz="2400" kern="0" dirty="0">
                <a:solidFill>
                  <a:schemeClr val="bg1"/>
                </a:solidFill>
                <a:latin typeface="Arial" charset="0"/>
                <a:ea typeface="Arial" charset="0"/>
                <a:cs typeface="Arial" charset="0"/>
              </a:rPr>
              <a:t>5 Domains</a:t>
            </a:r>
          </a:p>
          <a:p>
            <a:pPr marL="1428750" lvl="3" indent="-342900" eaLnBrk="0" fontAlgn="base" hangingPunct="0">
              <a:spcBef>
                <a:spcPts val="600"/>
              </a:spcBef>
              <a:spcAft>
                <a:spcPts val="600"/>
              </a:spcAft>
              <a:buFont typeface="Courier New" charset="0"/>
              <a:buChar char="o"/>
            </a:pPr>
            <a:r>
              <a:rPr lang="en-US" sz="2400" kern="0" dirty="0">
                <a:solidFill>
                  <a:schemeClr val="bg1"/>
                </a:solidFill>
                <a:latin typeface="Arial" charset="0"/>
                <a:ea typeface="Arial" charset="0"/>
                <a:cs typeface="Arial" charset="0"/>
              </a:rPr>
              <a:t>Oceans</a:t>
            </a:r>
          </a:p>
          <a:p>
            <a:pPr marL="1428750" lvl="3" indent="-342900" eaLnBrk="0" fontAlgn="base" hangingPunct="0">
              <a:spcBef>
                <a:spcPts val="600"/>
              </a:spcBef>
              <a:spcAft>
                <a:spcPts val="600"/>
              </a:spcAft>
              <a:buFont typeface="Courier New" charset="0"/>
              <a:buChar char="o"/>
            </a:pPr>
            <a:r>
              <a:rPr lang="en-US" sz="2400" kern="0" dirty="0">
                <a:solidFill>
                  <a:schemeClr val="bg1"/>
                </a:solidFill>
                <a:latin typeface="Arial" charset="0"/>
                <a:ea typeface="Arial" charset="0"/>
                <a:cs typeface="Arial" charset="0"/>
              </a:rPr>
              <a:t>Fisheries</a:t>
            </a:r>
          </a:p>
          <a:p>
            <a:pPr marL="1428750" lvl="3" indent="-342900" eaLnBrk="0" fontAlgn="base" hangingPunct="0">
              <a:spcBef>
                <a:spcPts val="600"/>
              </a:spcBef>
              <a:spcAft>
                <a:spcPts val="600"/>
              </a:spcAft>
              <a:buFont typeface="Courier New" charset="0"/>
              <a:buChar char="o"/>
            </a:pPr>
            <a:r>
              <a:rPr lang="en-US" sz="2400" kern="0" dirty="0">
                <a:solidFill>
                  <a:schemeClr val="bg1"/>
                </a:solidFill>
                <a:latin typeface="Arial" charset="0"/>
                <a:ea typeface="Arial" charset="0"/>
                <a:cs typeface="Arial" charset="0"/>
              </a:rPr>
              <a:t>Satellite</a:t>
            </a:r>
            <a:endParaRPr lang="en-US" sz="2400" kern="0" dirty="0">
              <a:solidFill>
                <a:srgbClr val="FF0000"/>
              </a:solidFill>
              <a:latin typeface="Arial" charset="0"/>
              <a:ea typeface="Arial" charset="0"/>
              <a:cs typeface="Arial" charset="0"/>
            </a:endParaRPr>
          </a:p>
          <a:p>
            <a:pPr marL="1428750" lvl="3" indent="-342900" eaLnBrk="0" fontAlgn="base" hangingPunct="0">
              <a:spcBef>
                <a:spcPts val="600"/>
              </a:spcBef>
              <a:spcAft>
                <a:spcPts val="600"/>
              </a:spcAft>
              <a:buFont typeface="Courier New" charset="0"/>
              <a:buChar char="o"/>
            </a:pPr>
            <a:r>
              <a:rPr lang="en-US" sz="2400" kern="0" dirty="0">
                <a:solidFill>
                  <a:schemeClr val="bg1"/>
                </a:solidFill>
                <a:latin typeface="Arial" charset="0"/>
                <a:ea typeface="Arial" charset="0"/>
                <a:cs typeface="Arial" charset="0"/>
              </a:rPr>
              <a:t>Weather</a:t>
            </a:r>
          </a:p>
          <a:p>
            <a:pPr marL="1428750" lvl="3" indent="-342900" eaLnBrk="0" fontAlgn="base" hangingPunct="0">
              <a:spcBef>
                <a:spcPts val="600"/>
              </a:spcBef>
              <a:spcAft>
                <a:spcPts val="600"/>
              </a:spcAft>
              <a:buFont typeface="Courier New" charset="0"/>
              <a:buChar char="o"/>
            </a:pPr>
            <a:r>
              <a:rPr lang="en-US" sz="2400" kern="0" dirty="0">
                <a:solidFill>
                  <a:schemeClr val="bg1"/>
                </a:solidFill>
                <a:latin typeface="Arial" charset="0"/>
                <a:ea typeface="Arial" charset="0"/>
                <a:cs typeface="Arial" charset="0"/>
              </a:rPr>
              <a:t>Enterprise Operations</a:t>
            </a:r>
          </a:p>
          <a:p>
            <a:pPr marL="971550" lvl="2" indent="-342900" eaLnBrk="0" fontAlgn="base" hangingPunct="0">
              <a:spcBef>
                <a:spcPts val="600"/>
              </a:spcBef>
              <a:spcAft>
                <a:spcPts val="600"/>
              </a:spcAft>
              <a:buFont typeface="Arial" charset="0"/>
              <a:buChar char="•"/>
            </a:pPr>
            <a:r>
              <a:rPr lang="en-US" sz="2400" kern="0" dirty="0">
                <a:solidFill>
                  <a:schemeClr val="bg1"/>
                </a:solidFill>
                <a:latin typeface="Arial" charset="0"/>
                <a:ea typeface="Arial" charset="0"/>
                <a:cs typeface="Arial" charset="0"/>
              </a:rPr>
              <a:t>Oceans, Fisheries, Satellite, and Weather has its own IDIQ contract </a:t>
            </a:r>
            <a:r>
              <a:rPr lang="en-US" sz="2400" kern="0">
                <a:solidFill>
                  <a:schemeClr val="bg1"/>
                </a:solidFill>
                <a:latin typeface="Arial" charset="0"/>
                <a:ea typeface="Arial" charset="0"/>
                <a:cs typeface="Arial" charset="0"/>
              </a:rPr>
              <a:t>with multiple awards</a:t>
            </a:r>
            <a:endParaRPr lang="en-US" sz="2400" kern="0" dirty="0">
              <a:solidFill>
                <a:schemeClr val="bg1"/>
              </a:solidFill>
              <a:latin typeface="Arial" charset="0"/>
              <a:ea typeface="Arial" charset="0"/>
              <a:cs typeface="Arial" charset="0"/>
            </a:endParaRPr>
          </a:p>
        </p:txBody>
      </p:sp>
      <p:sp>
        <p:nvSpPr>
          <p:cNvPr id="5" name="Slide Number Placeholder 4"/>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2</a:t>
            </a:fld>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349640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solidFill>
                <a:prstClr val="white"/>
              </a:solidFill>
            </a:endParaRPr>
          </a:p>
        </p:txBody>
      </p:sp>
      <p:sp>
        <p:nvSpPr>
          <p:cNvPr id="10" name="Title 4"/>
          <p:cNvSpPr txBox="1">
            <a:spLocks/>
          </p:cNvSpPr>
          <p:nvPr/>
        </p:nvSpPr>
        <p:spPr>
          <a:xfrm>
            <a:off x="0" y="14821"/>
            <a:ext cx="12192000" cy="149570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a:solidFill>
                  <a:prstClr val="white"/>
                </a:solidFill>
                <a:latin typeface="Arial Black" charset="0"/>
                <a:ea typeface="Arial Black" charset="0"/>
                <a:cs typeface="Arial Black" charset="0"/>
              </a:rPr>
              <a:t>WHAT ARE INDEFINITE DELIVERY CONTRACTS?</a:t>
            </a:r>
            <a:endParaRPr lang="en-US" b="1" baseline="30000" dirty="0">
              <a:solidFill>
                <a:prstClr val="white"/>
              </a:solidFill>
              <a:latin typeface="Arial Black" charset="0"/>
              <a:ea typeface="Arial Black" charset="0"/>
              <a:cs typeface="Arial Black" charset="0"/>
            </a:endParaRPr>
          </a:p>
        </p:txBody>
      </p:sp>
      <p:sp>
        <p:nvSpPr>
          <p:cNvPr id="9" name="Slide Number Placeholder 6"/>
          <p:cNvSpPr>
            <a:spLocks noGrp="1"/>
          </p:cNvSpPr>
          <p:nvPr>
            <p:ph type="sldNum" sz="quarter" idx="12"/>
          </p:nvPr>
        </p:nvSpPr>
        <p:spPr>
          <a:xfrm>
            <a:off x="9448800" y="6492875"/>
            <a:ext cx="2743200" cy="365125"/>
          </a:xfrm>
        </p:spPr>
        <p:txBody>
          <a:bodyPr/>
          <a:lstStyle/>
          <a:p>
            <a:r>
              <a:rPr lang="en-US" sz="2000" b="1" dirty="0">
                <a:solidFill>
                  <a:prstClr val="white"/>
                </a:solidFill>
                <a:latin typeface="Arial" charset="0"/>
                <a:ea typeface="Arial" charset="0"/>
                <a:cs typeface="Arial" charset="0"/>
              </a:rPr>
              <a:t>3</a:t>
            </a:r>
          </a:p>
        </p:txBody>
      </p:sp>
      <p:sp>
        <p:nvSpPr>
          <p:cNvPr id="4" name="Rectangle 3"/>
          <p:cNvSpPr/>
          <p:nvPr/>
        </p:nvSpPr>
        <p:spPr>
          <a:xfrm>
            <a:off x="661851" y="1720840"/>
            <a:ext cx="10868297" cy="3416320"/>
          </a:xfrm>
          <a:prstGeom prst="rect">
            <a:avLst/>
          </a:prstGeom>
        </p:spPr>
        <p:txBody>
          <a:bodyPr wrap="square">
            <a:spAutoFit/>
          </a:bodyPr>
          <a:lstStyle/>
          <a:p>
            <a:r>
              <a:rPr lang="en-US" sz="2400" dirty="0">
                <a:solidFill>
                  <a:schemeClr val="bg1"/>
                </a:solidFill>
                <a:latin typeface="Arial" charset="0"/>
                <a:ea typeface="Arial" charset="0"/>
                <a:cs typeface="Arial" charset="0"/>
              </a:rPr>
              <a:t>An Indefinite Delivery Contract (IDC) is a vehicle that has been awarded to one or more vendors to facilitate the delivery of supply and service orders.</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Governed by FAR 16.5</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There are three types of indefinite delivery contracts</a:t>
            </a:r>
          </a:p>
          <a:p>
            <a:pPr marL="457200" indent="-457200">
              <a:buFont typeface="+mj-lt"/>
              <a:buAutoNum type="arabicPeriod"/>
            </a:pPr>
            <a:r>
              <a:rPr lang="en-US" sz="2400" dirty="0">
                <a:solidFill>
                  <a:schemeClr val="bg1"/>
                </a:solidFill>
                <a:latin typeface="Arial" charset="0"/>
                <a:ea typeface="Arial" charset="0"/>
                <a:cs typeface="Arial" charset="0"/>
              </a:rPr>
              <a:t>Definite Quantity</a:t>
            </a:r>
          </a:p>
          <a:p>
            <a:pPr marL="457200" indent="-457200">
              <a:buFont typeface="+mj-lt"/>
              <a:buAutoNum type="arabicPeriod"/>
            </a:pPr>
            <a:r>
              <a:rPr lang="en-US" sz="2400" dirty="0">
                <a:solidFill>
                  <a:schemeClr val="bg1"/>
                </a:solidFill>
                <a:latin typeface="Arial" charset="0"/>
                <a:ea typeface="Arial" charset="0"/>
                <a:cs typeface="Arial" charset="0"/>
              </a:rPr>
              <a:t>Indefinite Quantity</a:t>
            </a:r>
          </a:p>
          <a:p>
            <a:pPr marL="457200" indent="-457200">
              <a:buFont typeface="+mj-lt"/>
              <a:buAutoNum type="arabicPeriod"/>
            </a:pPr>
            <a:r>
              <a:rPr lang="en-US" sz="2400" dirty="0">
                <a:solidFill>
                  <a:schemeClr val="bg1"/>
                </a:solidFill>
                <a:latin typeface="Arial" charset="0"/>
                <a:ea typeface="Arial" charset="0"/>
                <a:cs typeface="Arial" charset="0"/>
              </a:rPr>
              <a:t>Requirements</a:t>
            </a:r>
          </a:p>
        </p:txBody>
      </p:sp>
    </p:spTree>
    <p:extLst>
      <p:ext uri="{BB962C8B-B14F-4D97-AF65-F5344CB8AC3E}">
        <p14:creationId xmlns:p14="http://schemas.microsoft.com/office/powerpoint/2010/main" val="11602676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4</a:t>
            </a:fld>
            <a:endParaRPr lang="en-US" sz="2000" b="1" dirty="0">
              <a:solidFill>
                <a:schemeClr val="bg1"/>
              </a:solidFill>
              <a:latin typeface="Arial" charset="0"/>
              <a:ea typeface="Arial" charset="0"/>
              <a:cs typeface="Arial" charset="0"/>
            </a:endParaRPr>
          </a:p>
        </p:txBody>
      </p:sp>
      <p:sp>
        <p:nvSpPr>
          <p:cNvPr id="11" name="Title 4"/>
          <p:cNvSpPr txBox="1">
            <a:spLocks/>
          </p:cNvSpPr>
          <p:nvPr/>
        </p:nvSpPr>
        <p:spPr>
          <a:xfrm>
            <a:off x="0" y="14821"/>
            <a:ext cx="12192000" cy="149570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prstClr val="white"/>
                </a:solidFill>
                <a:latin typeface="Arial Black" charset="0"/>
                <a:ea typeface="Arial Black" charset="0"/>
                <a:cs typeface="Arial Black" charset="0"/>
              </a:rPr>
              <a:t>IDIQ CONTRACTING FUNDAMENTALS</a:t>
            </a:r>
            <a:endParaRPr lang="en-US" b="1" baseline="30000" dirty="0">
              <a:solidFill>
                <a:prstClr val="white"/>
              </a:solidFill>
              <a:latin typeface="Arial Black" charset="0"/>
              <a:ea typeface="Arial Black" charset="0"/>
              <a:cs typeface="Arial Black" charset="0"/>
            </a:endParaRPr>
          </a:p>
        </p:txBody>
      </p:sp>
      <p:sp>
        <p:nvSpPr>
          <p:cNvPr id="2" name="Rectangle 1"/>
          <p:cNvSpPr/>
          <p:nvPr/>
        </p:nvSpPr>
        <p:spPr>
          <a:xfrm>
            <a:off x="962297" y="2090172"/>
            <a:ext cx="10267406" cy="2677656"/>
          </a:xfrm>
          <a:prstGeom prst="rect">
            <a:avLst/>
          </a:prstGeom>
        </p:spPr>
        <p:txBody>
          <a:bodyPr wrap="square">
            <a:spAutoFit/>
          </a:bodyPr>
          <a:lstStyle/>
          <a:p>
            <a:r>
              <a:rPr lang="en-US" sz="2400" dirty="0">
                <a:solidFill>
                  <a:schemeClr val="bg1"/>
                </a:solidFill>
                <a:latin typeface="Arial" charset="0"/>
                <a:ea typeface="Arial" charset="0"/>
                <a:cs typeface="Arial" charset="0"/>
              </a:rPr>
              <a:t>IDIQ is not a type of contract, it is a contracting vehicle</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IDIQ is a frame agreement or multiple award schedule with defined terms and conditions</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An IDIQ does not become a contract until a Task Order or Delivery Order is placed under the IDIQ</a:t>
            </a:r>
          </a:p>
        </p:txBody>
      </p:sp>
    </p:spTree>
    <p:extLst>
      <p:ext uri="{BB962C8B-B14F-4D97-AF65-F5344CB8AC3E}">
        <p14:creationId xmlns:p14="http://schemas.microsoft.com/office/powerpoint/2010/main" val="10412659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9448800" y="6492874"/>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5</a:t>
            </a:fld>
            <a:endParaRPr lang="en-US" sz="2000" b="1" dirty="0">
              <a:solidFill>
                <a:schemeClr val="bg1"/>
              </a:solidFill>
              <a:latin typeface="Arial" charset="0"/>
              <a:ea typeface="Arial" charset="0"/>
              <a:cs typeface="Arial" charset="0"/>
            </a:endParaRPr>
          </a:p>
        </p:txBody>
      </p:sp>
      <p:sp>
        <p:nvSpPr>
          <p:cNvPr id="11" name="Title 4"/>
          <p:cNvSpPr txBox="1">
            <a:spLocks/>
          </p:cNvSpPr>
          <p:nvPr/>
        </p:nvSpPr>
        <p:spPr>
          <a:xfrm>
            <a:off x="0" y="14821"/>
            <a:ext cx="12192000" cy="149570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a:solidFill>
                  <a:prstClr val="white"/>
                </a:solidFill>
                <a:latin typeface="Arial Black" charset="0"/>
                <a:ea typeface="Arial Black" charset="0"/>
                <a:cs typeface="Arial Black" charset="0"/>
              </a:rPr>
              <a:t>IDIQ BENEFITS</a:t>
            </a:r>
            <a:endParaRPr lang="en-US" sz="6000" b="1" baseline="30000" dirty="0">
              <a:solidFill>
                <a:prstClr val="white"/>
              </a:solidFill>
              <a:latin typeface="Arial Black" charset="0"/>
              <a:ea typeface="Arial Black" charset="0"/>
              <a:cs typeface="Arial Black" charset="0"/>
            </a:endParaRPr>
          </a:p>
        </p:txBody>
      </p:sp>
      <p:sp>
        <p:nvSpPr>
          <p:cNvPr id="2" name="Rectangle 1"/>
          <p:cNvSpPr/>
          <p:nvPr/>
        </p:nvSpPr>
        <p:spPr>
          <a:xfrm>
            <a:off x="962297" y="1733520"/>
            <a:ext cx="10267406" cy="3416320"/>
          </a:xfrm>
          <a:prstGeom prst="rect">
            <a:avLst/>
          </a:prstGeom>
        </p:spPr>
        <p:txBody>
          <a:bodyPr wrap="square">
            <a:spAutoFit/>
          </a:bodyPr>
          <a:lstStyle/>
          <a:p>
            <a:r>
              <a:rPr lang="en-US" sz="2400" dirty="0">
                <a:solidFill>
                  <a:schemeClr val="bg1"/>
                </a:solidFill>
                <a:latin typeface="Arial" charset="0"/>
                <a:ea typeface="Arial" charset="0"/>
                <a:cs typeface="Arial" charset="0"/>
              </a:rPr>
              <a:t>Task Orders can be developed and awarded quickly under IDIQ contracting vehicles</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IDIQ contracting allows great flexibility</a:t>
            </a:r>
          </a:p>
          <a:p>
            <a:pPr marL="342900" indent="-342900">
              <a:buFont typeface="Courier New" charset="0"/>
              <a:buChar char="o"/>
            </a:pPr>
            <a:r>
              <a:rPr lang="en-US" sz="2400" dirty="0">
                <a:solidFill>
                  <a:schemeClr val="bg1"/>
                </a:solidFill>
                <a:latin typeface="Arial" charset="0"/>
                <a:ea typeface="Arial" charset="0"/>
                <a:cs typeface="Arial" charset="0"/>
              </a:rPr>
              <a:t>Different Types of contracts on same vehicle </a:t>
            </a:r>
            <a:br>
              <a:rPr lang="en-US" sz="2400" dirty="0">
                <a:solidFill>
                  <a:schemeClr val="bg1"/>
                </a:solidFill>
                <a:latin typeface="Arial" charset="0"/>
                <a:ea typeface="Arial" charset="0"/>
                <a:cs typeface="Arial" charset="0"/>
              </a:rPr>
            </a:br>
            <a:r>
              <a:rPr lang="en-US" sz="2400" dirty="0">
                <a:solidFill>
                  <a:schemeClr val="bg1"/>
                </a:solidFill>
                <a:latin typeface="Arial" charset="0"/>
                <a:ea typeface="Arial" charset="0"/>
                <a:cs typeface="Arial" charset="0"/>
              </a:rPr>
              <a:t>(Fixed Price, Cost-Reimbursement, Time-and-Material)</a:t>
            </a:r>
          </a:p>
          <a:p>
            <a:pPr marL="342900" indent="-342900">
              <a:buFont typeface="Courier New" charset="0"/>
              <a:buChar char="o"/>
            </a:pPr>
            <a:r>
              <a:rPr lang="en-US" sz="2400" dirty="0">
                <a:solidFill>
                  <a:schemeClr val="bg1"/>
                </a:solidFill>
                <a:latin typeface="Arial" charset="0"/>
                <a:ea typeface="Arial" charset="0"/>
                <a:cs typeface="Arial" charset="0"/>
              </a:rPr>
              <a:t>Variable quantity</a:t>
            </a:r>
          </a:p>
          <a:p>
            <a:pPr marL="342900" indent="-342900">
              <a:buFont typeface="Courier New" charset="0"/>
              <a:buChar char="o"/>
            </a:pPr>
            <a:r>
              <a:rPr lang="en-US" sz="2400" dirty="0">
                <a:solidFill>
                  <a:schemeClr val="bg1"/>
                </a:solidFill>
                <a:latin typeface="Arial" charset="0"/>
                <a:ea typeface="Arial" charset="0"/>
                <a:cs typeface="Arial" charset="0"/>
              </a:rPr>
              <a:t>Variable delivery dates</a:t>
            </a:r>
          </a:p>
          <a:p>
            <a:pPr marL="342900" indent="-342900">
              <a:buFont typeface="Courier New" charset="0"/>
              <a:buChar char="o"/>
            </a:pPr>
            <a:r>
              <a:rPr lang="en-US" sz="2400" dirty="0">
                <a:solidFill>
                  <a:schemeClr val="bg1"/>
                </a:solidFill>
                <a:latin typeface="Arial" charset="0"/>
                <a:ea typeface="Arial" charset="0"/>
                <a:cs typeface="Arial" charset="0"/>
              </a:rPr>
              <a:t>Multiple year contracts</a:t>
            </a:r>
          </a:p>
        </p:txBody>
      </p:sp>
    </p:spTree>
    <p:extLst>
      <p:ext uri="{BB962C8B-B14F-4D97-AF65-F5344CB8AC3E}">
        <p14:creationId xmlns:p14="http://schemas.microsoft.com/office/powerpoint/2010/main" val="1614676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6" name="Rectangle 5"/>
          <p:cNvSpPr/>
          <p:nvPr/>
        </p:nvSpPr>
        <p:spPr>
          <a:xfrm>
            <a:off x="0" y="0"/>
            <a:ext cx="6096000" cy="6858000"/>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096000" y="0"/>
            <a:ext cx="6096000" cy="6858000"/>
          </a:xfrm>
          <a:prstGeom prst="rect">
            <a:avLst/>
          </a:prstGeom>
          <a:solidFill>
            <a:srgbClr val="00D2A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4"/>
          <p:cNvSpPr txBox="1">
            <a:spLocks/>
          </p:cNvSpPr>
          <p:nvPr/>
        </p:nvSpPr>
        <p:spPr>
          <a:xfrm>
            <a:off x="0" y="48835"/>
            <a:ext cx="6096001" cy="1325563"/>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a:solidFill>
                  <a:schemeClr val="bg1"/>
                </a:solidFill>
                <a:latin typeface="Arial Black" charset="0"/>
                <a:ea typeface="Arial Black" charset="0"/>
                <a:cs typeface="Arial Black" charset="0"/>
              </a:rPr>
              <a:t>DEFINITE QUANTITY</a:t>
            </a:r>
            <a:endParaRPr lang="en-US" b="1" dirty="0">
              <a:solidFill>
                <a:schemeClr val="bg1"/>
              </a:solidFill>
              <a:latin typeface="Arial Black" charset="0"/>
              <a:ea typeface="Arial Black" charset="0"/>
              <a:cs typeface="Arial Black" charset="0"/>
            </a:endParaRPr>
          </a:p>
        </p:txBody>
      </p:sp>
      <p:sp>
        <p:nvSpPr>
          <p:cNvPr id="4" name="Slide Number Placeholder 3"/>
          <p:cNvSpPr>
            <a:spLocks noGrp="1"/>
          </p:cNvSpPr>
          <p:nvPr>
            <p:ph type="sldNum" sz="quarter" idx="12"/>
          </p:nvPr>
        </p:nvSpPr>
        <p:spPr>
          <a:xfrm>
            <a:off x="9448801"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6</a:t>
            </a:fld>
            <a:endParaRPr lang="en-US" sz="2000" b="1" dirty="0">
              <a:solidFill>
                <a:schemeClr val="bg1"/>
              </a:solidFill>
              <a:latin typeface="Arial" charset="0"/>
              <a:ea typeface="Arial" charset="0"/>
              <a:cs typeface="Arial" charset="0"/>
            </a:endParaRPr>
          </a:p>
        </p:txBody>
      </p:sp>
      <p:sp>
        <p:nvSpPr>
          <p:cNvPr id="8" name="Title 4"/>
          <p:cNvSpPr txBox="1">
            <a:spLocks/>
          </p:cNvSpPr>
          <p:nvPr/>
        </p:nvSpPr>
        <p:spPr>
          <a:xfrm>
            <a:off x="6091644" y="48835"/>
            <a:ext cx="6096001" cy="1325563"/>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latin typeface="Arial Black" charset="0"/>
                <a:ea typeface="Arial Black" charset="0"/>
                <a:cs typeface="Arial Black" charset="0"/>
              </a:rPr>
              <a:t>INDEFINITE QUANTITY</a:t>
            </a:r>
          </a:p>
        </p:txBody>
      </p:sp>
      <p:sp>
        <p:nvSpPr>
          <p:cNvPr id="3" name="Rectangle 2"/>
          <p:cNvSpPr/>
          <p:nvPr/>
        </p:nvSpPr>
        <p:spPr>
          <a:xfrm>
            <a:off x="-4356" y="2302420"/>
            <a:ext cx="6091644" cy="1631216"/>
          </a:xfrm>
          <a:prstGeom prst="rect">
            <a:avLst/>
          </a:prstGeom>
        </p:spPr>
        <p:txBody>
          <a:bodyPr wrap="square">
            <a:spAutoFit/>
          </a:bodyPr>
          <a:lstStyle/>
          <a:p>
            <a:pPr algn="ctr"/>
            <a:r>
              <a:rPr lang="en-US" sz="2000">
                <a:solidFill>
                  <a:schemeClr val="bg1"/>
                </a:solidFill>
                <a:latin typeface="Arial" charset="0"/>
                <a:ea typeface="Arial" charset="0"/>
                <a:cs typeface="Arial" charset="0"/>
              </a:rPr>
              <a:t>Provides for delivery of a definite quantity of specific supplies or services for a fixed period, with deliveries or performance to be scheduled at designated locations upon order (task order or delivery order).</a:t>
            </a:r>
          </a:p>
        </p:txBody>
      </p:sp>
      <p:sp>
        <p:nvSpPr>
          <p:cNvPr id="10" name="Rectangle 9"/>
          <p:cNvSpPr/>
          <p:nvPr/>
        </p:nvSpPr>
        <p:spPr>
          <a:xfrm>
            <a:off x="6091644" y="1536174"/>
            <a:ext cx="6096000" cy="3785652"/>
          </a:xfrm>
          <a:prstGeom prst="rect">
            <a:avLst/>
          </a:prstGeom>
        </p:spPr>
        <p:txBody>
          <a:bodyPr>
            <a:spAutoFit/>
          </a:bodyPr>
          <a:lstStyle/>
          <a:p>
            <a:pPr algn="ctr"/>
            <a:r>
              <a:rPr lang="en-US" sz="2000" dirty="0">
                <a:solidFill>
                  <a:schemeClr val="bg1"/>
                </a:solidFill>
                <a:latin typeface="Arial" charset="0"/>
                <a:ea typeface="Arial" charset="0"/>
                <a:cs typeface="Arial" charset="0"/>
              </a:rPr>
              <a:t>Provides for delivery of a definite quantity, within stated limits, of supplies or services for which the government places orders for individual requirements during a fixed period. </a:t>
            </a:r>
            <a:br>
              <a:rPr lang="en-US" sz="2000" dirty="0">
                <a:solidFill>
                  <a:schemeClr val="bg1"/>
                </a:solidFill>
                <a:latin typeface="Arial" charset="0"/>
                <a:ea typeface="Arial" charset="0"/>
                <a:cs typeface="Arial" charset="0"/>
              </a:rPr>
            </a:br>
            <a:endParaRPr lang="en-US" sz="2000" dirty="0">
              <a:solidFill>
                <a:schemeClr val="bg1"/>
              </a:solidFill>
              <a:latin typeface="Arial" charset="0"/>
              <a:ea typeface="Arial" charset="0"/>
              <a:cs typeface="Arial" charset="0"/>
            </a:endParaRPr>
          </a:p>
          <a:p>
            <a:pPr algn="ctr"/>
            <a:r>
              <a:rPr lang="en-US" sz="2000" dirty="0">
                <a:solidFill>
                  <a:schemeClr val="bg1"/>
                </a:solidFill>
                <a:latin typeface="Arial" charset="0"/>
                <a:ea typeface="Arial" charset="0"/>
                <a:cs typeface="Arial" charset="0"/>
              </a:rPr>
              <a:t>Quantity limits (a minimum and a maximum) may be states as number of units or as dollar values.</a:t>
            </a:r>
            <a:br>
              <a:rPr lang="en-US" sz="2000" dirty="0">
                <a:solidFill>
                  <a:schemeClr val="bg1"/>
                </a:solidFill>
                <a:latin typeface="Arial" charset="0"/>
                <a:ea typeface="Arial" charset="0"/>
                <a:cs typeface="Arial" charset="0"/>
              </a:rPr>
            </a:br>
            <a:endParaRPr lang="en-US" sz="2000" dirty="0">
              <a:solidFill>
                <a:schemeClr val="bg1"/>
              </a:solidFill>
              <a:latin typeface="Arial" charset="0"/>
              <a:ea typeface="Arial" charset="0"/>
              <a:cs typeface="Arial" charset="0"/>
            </a:endParaRPr>
          </a:p>
          <a:p>
            <a:pPr algn="ctr"/>
            <a:r>
              <a:rPr lang="en-US" sz="2000" dirty="0">
                <a:solidFill>
                  <a:schemeClr val="bg1"/>
                </a:solidFill>
                <a:latin typeface="Arial" charset="0"/>
                <a:ea typeface="Arial" charset="0"/>
                <a:cs typeface="Arial" charset="0"/>
              </a:rPr>
              <a:t>The contract requires the government to order (and the contractor to furnish) at least  a stated minimum quantity of supplies or services, but not to exceed the stated maximum.</a:t>
            </a:r>
          </a:p>
        </p:txBody>
      </p:sp>
    </p:spTree>
    <p:extLst>
      <p:ext uri="{BB962C8B-B14F-4D97-AF65-F5344CB8AC3E}">
        <p14:creationId xmlns:p14="http://schemas.microsoft.com/office/powerpoint/2010/main" val="8345096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9" name="Title 4"/>
          <p:cNvSpPr txBox="1">
            <a:spLocks/>
          </p:cNvSpPr>
          <p:nvPr/>
        </p:nvSpPr>
        <p:spPr>
          <a:xfrm>
            <a:off x="553188" y="48835"/>
            <a:ext cx="11085623" cy="1325563"/>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a:solidFill>
                  <a:schemeClr val="bg1"/>
                </a:solidFill>
                <a:latin typeface="Arial Black" charset="0"/>
                <a:ea typeface="Arial Black" charset="0"/>
                <a:cs typeface="Arial Black" charset="0"/>
              </a:rPr>
              <a:t>REQUIREMENTS</a:t>
            </a:r>
          </a:p>
        </p:txBody>
      </p:sp>
      <p:sp>
        <p:nvSpPr>
          <p:cNvPr id="4" name="Slide Number Placeholder 3"/>
          <p:cNvSpPr>
            <a:spLocks noGrp="1"/>
          </p:cNvSpPr>
          <p:nvPr>
            <p:ph type="sldNum" sz="quarter" idx="12"/>
          </p:nvPr>
        </p:nvSpPr>
        <p:spPr>
          <a:xfrm>
            <a:off x="9448801"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7</a:t>
            </a:fld>
            <a:endParaRPr lang="en-US" sz="2000" b="1" dirty="0">
              <a:solidFill>
                <a:schemeClr val="bg1"/>
              </a:solidFill>
              <a:latin typeface="Arial" charset="0"/>
              <a:ea typeface="Arial" charset="0"/>
              <a:cs typeface="Arial" charset="0"/>
            </a:endParaRPr>
          </a:p>
        </p:txBody>
      </p:sp>
      <p:sp>
        <p:nvSpPr>
          <p:cNvPr id="3" name="Rectangle 2"/>
          <p:cNvSpPr/>
          <p:nvPr/>
        </p:nvSpPr>
        <p:spPr>
          <a:xfrm>
            <a:off x="407222" y="2459504"/>
            <a:ext cx="11377553" cy="1938992"/>
          </a:xfrm>
          <a:prstGeom prst="rect">
            <a:avLst/>
          </a:prstGeom>
        </p:spPr>
        <p:txBody>
          <a:bodyPr wrap="square">
            <a:spAutoFit/>
          </a:bodyPr>
          <a:lstStyle/>
          <a:p>
            <a:r>
              <a:rPr lang="en-US" sz="2400" dirty="0">
                <a:solidFill>
                  <a:schemeClr val="bg1"/>
                </a:solidFill>
                <a:latin typeface="Arial" charset="0"/>
                <a:ea typeface="Arial" charset="0"/>
                <a:cs typeface="Arial" charset="0"/>
              </a:rPr>
              <a:t>A contract that establishes what goods and services will be bought </a:t>
            </a:r>
            <a:r>
              <a:rPr lang="en-US" sz="2400" b="1" i="1" dirty="0">
                <a:solidFill>
                  <a:schemeClr val="bg1"/>
                </a:solidFill>
                <a:latin typeface="Arial" charset="0"/>
                <a:ea typeface="Arial" charset="0"/>
                <a:cs typeface="Arial" charset="0"/>
              </a:rPr>
              <a:t>if and when </a:t>
            </a:r>
            <a:r>
              <a:rPr lang="en-US" sz="2400" dirty="0">
                <a:solidFill>
                  <a:schemeClr val="bg1"/>
                </a:solidFill>
                <a:latin typeface="Arial" charset="0"/>
                <a:ea typeface="Arial" charset="0"/>
                <a:cs typeface="Arial" charset="0"/>
              </a:rPr>
              <a:t>they are needed by the government</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The government </a:t>
            </a:r>
            <a:r>
              <a:rPr lang="en-US" sz="2400" u="sng" dirty="0">
                <a:solidFill>
                  <a:schemeClr val="bg1"/>
                </a:solidFill>
                <a:latin typeface="Arial" charset="0"/>
                <a:ea typeface="Arial" charset="0"/>
                <a:cs typeface="Arial" charset="0"/>
              </a:rPr>
              <a:t>must use exclusively</a:t>
            </a:r>
            <a:r>
              <a:rPr lang="en-US" sz="2400" dirty="0">
                <a:solidFill>
                  <a:schemeClr val="bg1"/>
                </a:solidFill>
                <a:latin typeface="Arial" charset="0"/>
                <a:ea typeface="Arial" charset="0"/>
                <a:cs typeface="Arial" charset="0"/>
              </a:rPr>
              <a:t> a requirements contract if it has a need that can be satisfied by using it.</a:t>
            </a:r>
          </a:p>
        </p:txBody>
      </p:sp>
    </p:spTree>
    <p:extLst>
      <p:ext uri="{BB962C8B-B14F-4D97-AF65-F5344CB8AC3E}">
        <p14:creationId xmlns:p14="http://schemas.microsoft.com/office/powerpoint/2010/main" val="1554026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3" name="Rectangle 2"/>
          <p:cNvSpPr/>
          <p:nvPr/>
        </p:nvSpPr>
        <p:spPr>
          <a:xfrm>
            <a:off x="0" y="-3902"/>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3" name="TextBox 12"/>
          <p:cNvSpPr txBox="1"/>
          <p:nvPr/>
        </p:nvSpPr>
        <p:spPr>
          <a:xfrm>
            <a:off x="6096000" y="1813922"/>
            <a:ext cx="6096000" cy="3170099"/>
          </a:xfrm>
          <a:prstGeom prst="rect">
            <a:avLst/>
          </a:prstGeom>
          <a:noFill/>
        </p:spPr>
        <p:txBody>
          <a:bodyPr wrap="square" rtlCol="0">
            <a:spAutoFit/>
          </a:bodyPr>
          <a:lstStyle/>
          <a:p>
            <a:pPr algn="ctr"/>
            <a:r>
              <a:rPr lang="en-US" sz="20000" b="1">
                <a:solidFill>
                  <a:schemeClr val="bg1">
                    <a:alpha val="30000"/>
                  </a:schemeClr>
                </a:solidFill>
                <a:latin typeface="Arial Black" charset="0"/>
                <a:ea typeface="Arial Black" charset="0"/>
                <a:cs typeface="Arial Black" charset="0"/>
              </a:rPr>
              <a:t>TO</a:t>
            </a:r>
            <a:endParaRPr lang="en-US" sz="20000" b="1" dirty="0">
              <a:solidFill>
                <a:schemeClr val="bg1">
                  <a:alpha val="30000"/>
                </a:schemeClr>
              </a:solidFill>
              <a:latin typeface="Arial Black" charset="0"/>
              <a:ea typeface="Arial Black" charset="0"/>
              <a:cs typeface="Arial Black" charset="0"/>
            </a:endParaRPr>
          </a:p>
        </p:txBody>
      </p:sp>
      <p:sp>
        <p:nvSpPr>
          <p:cNvPr id="2" name="TextBox 1"/>
          <p:cNvSpPr txBox="1"/>
          <p:nvPr/>
        </p:nvSpPr>
        <p:spPr>
          <a:xfrm>
            <a:off x="0" y="1843950"/>
            <a:ext cx="6096000" cy="3170099"/>
          </a:xfrm>
          <a:prstGeom prst="rect">
            <a:avLst/>
          </a:prstGeom>
          <a:noFill/>
        </p:spPr>
        <p:txBody>
          <a:bodyPr wrap="square" rtlCol="0">
            <a:spAutoFit/>
          </a:bodyPr>
          <a:lstStyle/>
          <a:p>
            <a:pPr algn="ctr"/>
            <a:r>
              <a:rPr lang="en-US" sz="20000" b="1">
                <a:solidFill>
                  <a:schemeClr val="bg1">
                    <a:alpha val="31000"/>
                  </a:schemeClr>
                </a:solidFill>
                <a:latin typeface="Arial Black" charset="0"/>
                <a:ea typeface="Arial Black" charset="0"/>
                <a:cs typeface="Arial Black" charset="0"/>
              </a:rPr>
              <a:t>DO</a:t>
            </a:r>
            <a:endParaRPr lang="en-US" sz="20000" b="1" dirty="0">
              <a:solidFill>
                <a:schemeClr val="bg1">
                  <a:alpha val="31000"/>
                </a:schemeClr>
              </a:solidFill>
              <a:latin typeface="Arial Black" charset="0"/>
              <a:ea typeface="Arial Black" charset="0"/>
              <a:cs typeface="Arial Black" charset="0"/>
            </a:endParaRPr>
          </a:p>
        </p:txBody>
      </p:sp>
      <p:sp>
        <p:nvSpPr>
          <p:cNvPr id="12" name="Rectangle 11"/>
          <p:cNvSpPr/>
          <p:nvPr/>
        </p:nvSpPr>
        <p:spPr>
          <a:xfrm>
            <a:off x="0" y="-3902"/>
            <a:ext cx="6096000" cy="6858000"/>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096000" y="0"/>
            <a:ext cx="6096000" cy="6858000"/>
          </a:xfrm>
          <a:prstGeom prst="rect">
            <a:avLst/>
          </a:prstGeom>
          <a:solidFill>
            <a:srgbClr val="00D2A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21758" y="2921168"/>
            <a:ext cx="5252484" cy="1569660"/>
          </a:xfrm>
          <a:prstGeom prst="rect">
            <a:avLst/>
          </a:prstGeom>
          <a:noFill/>
        </p:spPr>
        <p:txBody>
          <a:bodyPr wrap="square" rtlCol="0">
            <a:spAutoFit/>
          </a:bodyPr>
          <a:lstStyle/>
          <a:p>
            <a:pPr marL="0" lvl="2" algn="ctr"/>
            <a:r>
              <a:rPr lang="en-US" sz="4800" b="1" dirty="0">
                <a:solidFill>
                  <a:schemeClr val="bg1"/>
                </a:solidFill>
                <a:latin typeface="Arial Black" charset="0"/>
                <a:ea typeface="Arial Black" charset="0"/>
                <a:cs typeface="Arial Black" charset="0"/>
              </a:rPr>
              <a:t>DELIVERY ORDER</a:t>
            </a:r>
          </a:p>
        </p:txBody>
      </p:sp>
      <p:sp>
        <p:nvSpPr>
          <p:cNvPr id="15" name="TextBox 14"/>
          <p:cNvSpPr txBox="1"/>
          <p:nvPr/>
        </p:nvSpPr>
        <p:spPr>
          <a:xfrm>
            <a:off x="6517758" y="3011541"/>
            <a:ext cx="5252484" cy="830997"/>
          </a:xfrm>
          <a:prstGeom prst="rect">
            <a:avLst/>
          </a:prstGeom>
          <a:noFill/>
        </p:spPr>
        <p:txBody>
          <a:bodyPr wrap="square" rtlCol="0">
            <a:spAutoFit/>
          </a:bodyPr>
          <a:lstStyle/>
          <a:p>
            <a:pPr marL="0" lvl="2" algn="ctr"/>
            <a:r>
              <a:rPr lang="en-US" sz="4800" b="1" dirty="0">
                <a:solidFill>
                  <a:schemeClr val="bg1"/>
                </a:solidFill>
                <a:latin typeface="Arial Black" charset="0"/>
                <a:ea typeface="Arial Black" charset="0"/>
                <a:cs typeface="Arial Black" charset="0"/>
              </a:rPr>
              <a:t>TASK ORDER</a:t>
            </a:r>
          </a:p>
        </p:txBody>
      </p:sp>
      <p:sp>
        <p:nvSpPr>
          <p:cNvPr id="4" name="TextBox 3"/>
          <p:cNvSpPr txBox="1"/>
          <p:nvPr/>
        </p:nvSpPr>
        <p:spPr>
          <a:xfrm>
            <a:off x="1233715" y="181956"/>
            <a:ext cx="9724570" cy="1015663"/>
          </a:xfrm>
          <a:prstGeom prst="rect">
            <a:avLst/>
          </a:prstGeom>
          <a:noFill/>
        </p:spPr>
        <p:txBody>
          <a:bodyPr wrap="square" rtlCol="0">
            <a:spAutoFit/>
          </a:bodyPr>
          <a:lstStyle/>
          <a:p>
            <a:pPr algn="ctr"/>
            <a:r>
              <a:rPr lang="en-US" sz="6000" b="1">
                <a:solidFill>
                  <a:schemeClr val="bg1"/>
                </a:solidFill>
                <a:latin typeface="Arial Black" charset="0"/>
                <a:ea typeface="Arial Black" charset="0"/>
                <a:cs typeface="Arial Black" charset="0"/>
              </a:rPr>
              <a:t>ORDERS</a:t>
            </a:r>
            <a:endParaRPr lang="en-US" sz="6000" b="1" dirty="0">
              <a:solidFill>
                <a:schemeClr val="bg1"/>
              </a:solidFill>
              <a:latin typeface="Arial Black" charset="0"/>
              <a:ea typeface="Arial Black" charset="0"/>
              <a:cs typeface="Arial Black" charset="0"/>
            </a:endParaRPr>
          </a:p>
        </p:txBody>
      </p:sp>
      <p:sp>
        <p:nvSpPr>
          <p:cNvPr id="7" name="Slide Number Placeholder 6"/>
          <p:cNvSpPr>
            <a:spLocks noGrp="1"/>
          </p:cNvSpPr>
          <p:nvPr>
            <p:ph type="sldNum" sz="quarter" idx="12"/>
          </p:nvPr>
        </p:nvSpPr>
        <p:spPr>
          <a:xfrm>
            <a:off x="9448800" y="6462847"/>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8</a:t>
            </a:fld>
            <a:endParaRPr lang="en-US" sz="2000" b="1" dirty="0">
              <a:solidFill>
                <a:schemeClr val="bg1"/>
              </a:solidFill>
              <a:latin typeface="Arial" charset="0"/>
              <a:ea typeface="Arial" charset="0"/>
              <a:cs typeface="Arial" charset="0"/>
            </a:endParaRPr>
          </a:p>
        </p:txBody>
      </p:sp>
      <p:sp>
        <p:nvSpPr>
          <p:cNvPr id="16" name="TextBox 15"/>
          <p:cNvSpPr txBox="1"/>
          <p:nvPr/>
        </p:nvSpPr>
        <p:spPr>
          <a:xfrm>
            <a:off x="421758" y="4520857"/>
            <a:ext cx="5252484" cy="523220"/>
          </a:xfrm>
          <a:prstGeom prst="rect">
            <a:avLst/>
          </a:prstGeom>
          <a:noFill/>
        </p:spPr>
        <p:txBody>
          <a:bodyPr wrap="square" rtlCol="0">
            <a:spAutoFit/>
          </a:bodyPr>
          <a:lstStyle/>
          <a:p>
            <a:pPr marL="0" lvl="2" algn="ctr"/>
            <a:r>
              <a:rPr lang="en-US" sz="2800">
                <a:solidFill>
                  <a:schemeClr val="bg1"/>
                </a:solidFill>
                <a:latin typeface="Arial" charset="0"/>
                <a:ea typeface="Arial" charset="0"/>
                <a:cs typeface="Arial" charset="0"/>
              </a:rPr>
              <a:t>Supplies</a:t>
            </a:r>
            <a:endParaRPr lang="en-US" sz="2800" dirty="0">
              <a:solidFill>
                <a:schemeClr val="bg1"/>
              </a:solidFill>
              <a:latin typeface="Arial" charset="0"/>
              <a:ea typeface="Arial" charset="0"/>
              <a:cs typeface="Arial" charset="0"/>
            </a:endParaRPr>
          </a:p>
        </p:txBody>
      </p:sp>
      <p:sp>
        <p:nvSpPr>
          <p:cNvPr id="17" name="TextBox 16"/>
          <p:cNvSpPr txBox="1"/>
          <p:nvPr/>
        </p:nvSpPr>
        <p:spPr>
          <a:xfrm>
            <a:off x="6517758" y="4516937"/>
            <a:ext cx="5252484" cy="523220"/>
          </a:xfrm>
          <a:prstGeom prst="rect">
            <a:avLst/>
          </a:prstGeom>
          <a:noFill/>
        </p:spPr>
        <p:txBody>
          <a:bodyPr wrap="square" rtlCol="0">
            <a:spAutoFit/>
          </a:bodyPr>
          <a:lstStyle/>
          <a:p>
            <a:pPr marL="0" lvl="2" algn="ctr"/>
            <a:r>
              <a:rPr lang="en-US" sz="2800" dirty="0">
                <a:solidFill>
                  <a:schemeClr val="bg1"/>
                </a:solidFill>
                <a:latin typeface="Arial" charset="0"/>
                <a:ea typeface="Arial" charset="0"/>
                <a:cs typeface="Arial" charset="0"/>
              </a:rPr>
              <a:t>Services</a:t>
            </a:r>
          </a:p>
        </p:txBody>
      </p:sp>
    </p:spTree>
    <p:extLst>
      <p:ext uri="{BB962C8B-B14F-4D97-AF65-F5344CB8AC3E}">
        <p14:creationId xmlns:p14="http://schemas.microsoft.com/office/powerpoint/2010/main" val="17844571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itle 4"/>
          <p:cNvSpPr txBox="1">
            <a:spLocks/>
          </p:cNvSpPr>
          <p:nvPr/>
        </p:nvSpPr>
        <p:spPr>
          <a:xfrm>
            <a:off x="0" y="14821"/>
            <a:ext cx="12192000" cy="1495705"/>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a:solidFill>
                  <a:schemeClr val="bg1"/>
                </a:solidFill>
                <a:latin typeface="Arial Black" charset="0"/>
                <a:ea typeface="Arial Black" charset="0"/>
                <a:cs typeface="Arial Black" charset="0"/>
              </a:rPr>
              <a:t>MULTIPLE AWARD ORDERING</a:t>
            </a:r>
            <a:endParaRPr lang="en-US" sz="5400" b="1" baseline="30000" dirty="0">
              <a:solidFill>
                <a:schemeClr val="bg1"/>
              </a:solidFill>
              <a:latin typeface="Arial Black" charset="0"/>
              <a:ea typeface="Arial Black" charset="0"/>
              <a:cs typeface="Arial Black" charset="0"/>
            </a:endParaRPr>
          </a:p>
        </p:txBody>
      </p:sp>
      <p:sp>
        <p:nvSpPr>
          <p:cNvPr id="7" name="Slide Number Placeholder 6"/>
          <p:cNvSpPr>
            <a:spLocks noGrp="1"/>
          </p:cNvSpPr>
          <p:nvPr>
            <p:ph type="sldNum" sz="quarter" idx="12"/>
          </p:nvPr>
        </p:nvSpPr>
        <p:spPr>
          <a:xfrm>
            <a:off x="9448800" y="6490143"/>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9</a:t>
            </a:fld>
            <a:endParaRPr lang="en-US" sz="2000" b="1" dirty="0">
              <a:solidFill>
                <a:schemeClr val="bg1"/>
              </a:solidFill>
              <a:latin typeface="Arial" charset="0"/>
              <a:ea typeface="Arial" charset="0"/>
              <a:cs typeface="Arial" charset="0"/>
            </a:endParaRPr>
          </a:p>
        </p:txBody>
      </p:sp>
      <p:sp>
        <p:nvSpPr>
          <p:cNvPr id="6" name="Rectangle 5"/>
          <p:cNvSpPr/>
          <p:nvPr/>
        </p:nvSpPr>
        <p:spPr>
          <a:xfrm>
            <a:off x="857794" y="2107508"/>
            <a:ext cx="10476412" cy="3785652"/>
          </a:xfrm>
          <a:prstGeom prst="rect">
            <a:avLst/>
          </a:prstGeom>
        </p:spPr>
        <p:txBody>
          <a:bodyPr wrap="square">
            <a:spAutoFit/>
          </a:bodyPr>
          <a:lstStyle/>
          <a:p>
            <a:r>
              <a:rPr lang="en-US" sz="2400" dirty="0" err="1">
                <a:solidFill>
                  <a:schemeClr val="bg1"/>
                </a:solidFill>
                <a:latin typeface="Arial" charset="0"/>
                <a:ea typeface="Arial" charset="0"/>
                <a:cs typeface="Arial" charset="0"/>
              </a:rPr>
              <a:t>Govt</a:t>
            </a:r>
            <a:r>
              <a:rPr lang="en-US" sz="2400" dirty="0">
                <a:solidFill>
                  <a:schemeClr val="bg1"/>
                </a:solidFill>
                <a:latin typeface="Arial" charset="0"/>
                <a:ea typeface="Arial" charset="0"/>
                <a:cs typeface="Arial" charset="0"/>
              </a:rPr>
              <a:t> must provide fair opportunity for each awardee to be considered unless an exception applies.</a:t>
            </a:r>
            <a:br>
              <a:rPr lang="en-US" sz="2400" dirty="0">
                <a:solidFill>
                  <a:schemeClr val="bg1"/>
                </a:solidFill>
                <a:latin typeface="Arial" charset="0"/>
                <a:ea typeface="Arial" charset="0"/>
                <a:cs typeface="Arial" charset="0"/>
              </a:rPr>
            </a:br>
            <a:r>
              <a:rPr lang="en-US" sz="2400" dirty="0">
                <a:solidFill>
                  <a:schemeClr val="bg1"/>
                </a:solidFill>
                <a:latin typeface="Arial" charset="0"/>
                <a:ea typeface="Arial" charset="0"/>
                <a:cs typeface="Arial" charset="0"/>
              </a:rPr>
              <a:t> </a:t>
            </a:r>
          </a:p>
          <a:p>
            <a:r>
              <a:rPr lang="en-US" sz="2400" dirty="0">
                <a:solidFill>
                  <a:schemeClr val="bg1"/>
                </a:solidFill>
                <a:latin typeface="Arial" charset="0"/>
                <a:ea typeface="Arial" charset="0"/>
                <a:cs typeface="Arial" charset="0"/>
              </a:rPr>
              <a:t>Streamlined procedures/evaluation </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Orders not protest-able, except:</a:t>
            </a:r>
          </a:p>
          <a:p>
            <a:pPr marL="342900" indent="-342900">
              <a:buFont typeface="Courier New" charset="0"/>
              <a:buChar char="o"/>
            </a:pPr>
            <a:r>
              <a:rPr lang="en-US" sz="2400" dirty="0">
                <a:solidFill>
                  <a:schemeClr val="bg1"/>
                </a:solidFill>
                <a:latin typeface="Arial" charset="0"/>
                <a:ea typeface="Arial" charset="0"/>
                <a:cs typeface="Arial" charset="0"/>
              </a:rPr>
              <a:t>increases in scope, period, or maximum value </a:t>
            </a:r>
          </a:p>
          <a:p>
            <a:pPr marL="342900" indent="-342900">
              <a:buFont typeface="Courier New" charset="0"/>
              <a:buChar char="o"/>
            </a:pPr>
            <a:r>
              <a:rPr lang="en-US" sz="2400" dirty="0">
                <a:solidFill>
                  <a:schemeClr val="bg1"/>
                </a:solidFill>
                <a:latin typeface="Arial" charset="0"/>
                <a:ea typeface="Arial" charset="0"/>
                <a:cs typeface="Arial" charset="0"/>
              </a:rPr>
              <a:t>GAO &gt; $10M </a:t>
            </a:r>
            <a:br>
              <a:rPr lang="en-US" sz="2400" dirty="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Ombudsman</a:t>
            </a:r>
          </a:p>
        </p:txBody>
      </p:sp>
    </p:spTree>
    <p:extLst>
      <p:ext uri="{BB962C8B-B14F-4D97-AF65-F5344CB8AC3E}">
        <p14:creationId xmlns:p14="http://schemas.microsoft.com/office/powerpoint/2010/main" val="16583087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5334</TotalTime>
  <Words>3262</Words>
  <Application>Microsoft Macintosh PowerPoint</Application>
  <PresentationFormat>Widescreen</PresentationFormat>
  <Paragraphs>176</Paragraphs>
  <Slides>12</Slides>
  <Notes>11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12</vt:i4>
      </vt:variant>
    </vt:vector>
  </HeadingPairs>
  <TitlesOfParts>
    <vt:vector size="19" baseType="lpstr">
      <vt:lpstr>Arial</vt:lpstr>
      <vt:lpstr>Arial Black</vt:lpstr>
      <vt:lpstr>Calibri</vt:lpstr>
      <vt:lpstr>Calibri Light</vt:lpstr>
      <vt:lpstr>Courier New</vt:lpstr>
      <vt:lpstr>Office Theme</vt:lpstr>
      <vt:lpstr>3_Office Theme</vt:lpstr>
      <vt:lpstr>PowerPoint Presentation</vt:lpstr>
      <vt:lpstr>PROTECH – INDEFINITE DELIVERY INDEFINITE QUANTITY (IDIQ)</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AGENDA</dc:title>
  <dc:creator>Giselle Duran</dc:creator>
  <cp:lastModifiedBy>Giselle Duran</cp:lastModifiedBy>
  <cp:revision>132</cp:revision>
  <dcterms:created xsi:type="dcterms:W3CDTF">2017-05-25T21:59:07Z</dcterms:created>
  <dcterms:modified xsi:type="dcterms:W3CDTF">2018-08-28T21:24:00Z</dcterms:modified>
</cp:coreProperties>
</file>