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305" r:id="rId2"/>
    <p:sldId id="312" r:id="rId3"/>
    <p:sldId id="283" r:id="rId4"/>
    <p:sldId id="313" r:id="rId5"/>
    <p:sldId id="336" r:id="rId6"/>
    <p:sldId id="314" r:id="rId7"/>
    <p:sldId id="309" r:id="rId8"/>
    <p:sldId id="285" r:id="rId9"/>
    <p:sldId id="340" r:id="rId10"/>
    <p:sldId id="315" r:id="rId11"/>
    <p:sldId id="316" r:id="rId12"/>
    <p:sldId id="317" r:id="rId13"/>
    <p:sldId id="337" r:id="rId14"/>
    <p:sldId id="256" r:id="rId15"/>
    <p:sldId id="318" r:id="rId16"/>
    <p:sldId id="290" r:id="rId17"/>
    <p:sldId id="319" r:id="rId18"/>
    <p:sldId id="320" r:id="rId19"/>
    <p:sldId id="342" r:id="rId20"/>
    <p:sldId id="321" r:id="rId21"/>
    <p:sldId id="338" r:id="rId22"/>
    <p:sldId id="298" r:id="rId23"/>
    <p:sldId id="322" r:id="rId24"/>
    <p:sldId id="323" r:id="rId25"/>
    <p:sldId id="324" r:id="rId26"/>
    <p:sldId id="325" r:id="rId27"/>
    <p:sldId id="326" r:id="rId28"/>
    <p:sldId id="327" r:id="rId29"/>
    <p:sldId id="328" r:id="rId30"/>
    <p:sldId id="339" r:id="rId31"/>
    <p:sldId id="329" r:id="rId32"/>
    <p:sldId id="330" r:id="rId33"/>
    <p:sldId id="331" r:id="rId34"/>
    <p:sldId id="332" r:id="rId35"/>
    <p:sldId id="333" r:id="rId36"/>
    <p:sldId id="341" r:id="rId37"/>
    <p:sldId id="334"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8E2"/>
    <a:srgbClr val="00D2AB"/>
    <a:srgbClr val="094495"/>
    <a:srgbClr val="0082D2"/>
    <a:srgbClr val="00A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37"/>
    <p:restoredTop sz="57726" autoAdjust="0"/>
  </p:normalViewPr>
  <p:slideViewPr>
    <p:cSldViewPr snapToGrid="0" snapToObjects="1">
      <p:cViewPr varScale="1">
        <p:scale>
          <a:sx n="66" d="100"/>
          <a:sy n="66" d="100"/>
        </p:scale>
        <p:origin x="-2064"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81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dgm:spPr>
      <dgm:t>
        <a:bodyPr/>
        <a:lstStyle/>
        <a:p>
          <a:r>
            <a:rPr lang="en-US" sz="1400" b="1" i="0" dirty="0">
              <a:latin typeface="Arial" charset="0"/>
              <a:ea typeface="Arial" charset="0"/>
              <a:cs typeface="Arial"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4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dgm:spPr>
      <dgm:t>
        <a:bodyPr/>
        <a:lstStyle/>
        <a:p>
          <a:r>
            <a:rPr lang="en-US" sz="1400" b="1" i="0" dirty="0">
              <a:latin typeface="Arial" charset="0"/>
              <a:ea typeface="Arial" charset="0"/>
              <a:cs typeface="Arial"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dgm:spPr>
      <dgm:t>
        <a:bodyPr/>
        <a:lstStyle/>
        <a:p>
          <a:r>
            <a:rPr lang="en-US" sz="1400" b="1" i="0" dirty="0" smtClean="0">
              <a:latin typeface="Arial" charset="0"/>
              <a:ea typeface="Arial" charset="0"/>
              <a:cs typeface="Arial" charset="0"/>
            </a:rPr>
            <a:t>“DOs </a:t>
          </a:r>
          <a:r>
            <a:rPr lang="en-US" sz="1400" b="1" i="0" dirty="0">
              <a:latin typeface="Arial" charset="0"/>
              <a:ea typeface="Arial" charset="0"/>
              <a:cs typeface="Arial" charset="0"/>
            </a:rPr>
            <a:t>&amp; </a:t>
          </a:r>
          <a:r>
            <a:rPr lang="en-US" sz="1400" b="1" i="0" dirty="0" smtClean="0">
              <a:latin typeface="Arial" charset="0"/>
              <a:ea typeface="Arial" charset="0"/>
              <a:cs typeface="Arial" charset="0"/>
            </a:rPr>
            <a:t>DON'Ts”</a:t>
          </a:r>
          <a:endParaRPr lang="en-US" sz="1400" b="1" i="0" dirty="0">
            <a:latin typeface="Arial" charset="0"/>
            <a:ea typeface="Arial" charset="0"/>
            <a:cs typeface="Arial" charset="0"/>
          </a:endParaRP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88494D9B-F3A0-C14B-8FAB-9FF812A44A43}" type="presOf" srcId="{31C34053-A889-F941-A266-948A41BBC4D9}" destId="{060991D0-FCFD-AE40-9D7F-E3F9314262B3}" srcOrd="0" destOrd="0" presId="urn:microsoft.com/office/officeart/2005/8/layout/cycle8"/>
    <dgm:cxn modelId="{180E20F4-F0B8-5C48-A21D-64105A3AFC8A}" type="presOf" srcId="{85E7842F-4F84-F441-82CB-CE3A534AF8F4}" destId="{BB88EDF6-4AE9-BB48-A383-075F37B9B4FA}" srcOrd="1" destOrd="0" presId="urn:microsoft.com/office/officeart/2005/8/layout/cycle8"/>
    <dgm:cxn modelId="{10402395-12C4-024A-AAF4-FDDC46891952}" type="presOf" srcId="{85E7842F-4F84-F441-82CB-CE3A534AF8F4}" destId="{2B185BF1-B5A2-4244-8073-BA24D344F8C8}" srcOrd="0" destOrd="0" presId="urn:microsoft.com/office/officeart/2005/8/layout/cycle8"/>
    <dgm:cxn modelId="{0DC4CC2F-49C4-1F48-8A7D-340A4660F828}" srcId="{E609FB9F-715E-9842-A6FA-6AAEEE980DA1}" destId="{31C34053-A889-F941-A266-948A41BBC4D9}" srcOrd="3" destOrd="0" parTransId="{082A4D12-DB4E-7B40-9721-EF09FAC7004A}" sibTransId="{0D16EE93-26E1-984E-8156-4A4752988215}"/>
    <dgm:cxn modelId="{051D8AA5-A0E3-9448-90C4-E7CF62CF6F5A}" type="presOf" srcId="{D3B00153-DB81-C74C-B37A-660CD7345A47}" destId="{B6B78243-F09E-FF46-A82B-2EEC247959FF}" srcOrd="0" destOrd="0" presId="urn:microsoft.com/office/officeart/2005/8/layout/cycle8"/>
    <dgm:cxn modelId="{EDE409C1-EF52-E54C-9559-4967CBA5AA6E}" type="presOf" srcId="{E609FB9F-715E-9842-A6FA-6AAEEE980DA1}" destId="{BE9835C5-CAFA-C44D-87F7-64ADD7EE9E4C}" srcOrd="0" destOrd="0" presId="urn:microsoft.com/office/officeart/2005/8/layout/cycle8"/>
    <dgm:cxn modelId="{C1EB8824-EDD8-A941-88C0-29084B563E30}" srcId="{E609FB9F-715E-9842-A6FA-6AAEEE980DA1}" destId="{85E7842F-4F84-F441-82CB-CE3A534AF8F4}" srcOrd="2" destOrd="0" parTransId="{F21BD8AB-76C8-2740-A24C-90F467700717}" sibTransId="{EF53198A-D7DD-C44F-8EFD-AA6526F7D476}"/>
    <dgm:cxn modelId="{9BA35BCD-6405-5E49-AA09-3E3E836F3C33}" type="presOf" srcId="{D3B00153-DB81-C74C-B37A-660CD7345A47}" destId="{51143573-17EF-AD4A-8D3F-FF8E5153F5A1}" srcOrd="1" destOrd="0" presId="urn:microsoft.com/office/officeart/2005/8/layout/cycle8"/>
    <dgm:cxn modelId="{5C7A8CAC-46DF-DA4E-BA4D-E8371CE34F6F}" type="presOf" srcId="{31C34053-A889-F941-A266-948A41BBC4D9}" destId="{7AF32BEC-54E8-EB42-A9E2-E8FB62B7055E}" srcOrd="1" destOrd="0" presId="urn:microsoft.com/office/officeart/2005/8/layout/cycle8"/>
    <dgm:cxn modelId="{07B18083-8DA7-EC46-996F-4869F7D906D3}" type="presOf" srcId="{8729A904-7938-3144-938C-D0D9B8D3CA88}" destId="{6B99C2BC-D8D3-F844-8C1E-887B926F9589}" srcOrd="1" destOrd="0" presId="urn:microsoft.com/office/officeart/2005/8/layout/cycle8"/>
    <dgm:cxn modelId="{1B0BC4F1-1B8D-694B-9134-5186FA3CAF31}" srcId="{E609FB9F-715E-9842-A6FA-6AAEEE980DA1}" destId="{06018C59-1529-C948-8E0D-874007DD7A44}" srcOrd="1" destOrd="0" parTransId="{844E651F-4E8E-384A-8433-8E3F3ACDD099}" sibTransId="{D42093B5-AD35-4547-BB97-466842CD077A}"/>
    <dgm:cxn modelId="{7F0001A3-A7C9-E949-9596-99BFE3F1A462}" type="presOf" srcId="{06018C59-1529-C948-8E0D-874007DD7A44}" destId="{4D45FB37-0A38-534D-BB8A-2F6630160BBE}" srcOrd="0" destOrd="0" presId="urn:microsoft.com/office/officeart/2005/8/layout/cycle8"/>
    <dgm:cxn modelId="{3FB39902-998C-804F-876D-A2E1E550682E}" srcId="{E609FB9F-715E-9842-A6FA-6AAEEE980DA1}" destId="{8729A904-7938-3144-938C-D0D9B8D3CA88}" srcOrd="0" destOrd="0" parTransId="{0C93DC32-4CC4-EF47-87F0-C5EA8174E4DE}" sibTransId="{8A12C992-8324-E04B-A64C-BB807C6F3103}"/>
    <dgm:cxn modelId="{4E4AF44F-7135-E141-94B7-7CC1416ED106}" type="presOf" srcId="{8729A904-7938-3144-938C-D0D9B8D3CA88}" destId="{C9978838-59BF-0342-8A2F-DF25821E3248}" srcOrd="0"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9BFF1C72-DDB5-F646-B86A-0FDAFB804838}" type="presOf" srcId="{06018C59-1529-C948-8E0D-874007DD7A44}" destId="{D1E47CB1-750D-FD44-A86B-032DB16E5D49}" srcOrd="1" destOrd="0" presId="urn:microsoft.com/office/officeart/2005/8/layout/cycle8"/>
    <dgm:cxn modelId="{06EE5115-1B04-7D40-99EF-86312FC88FE0}" type="presParOf" srcId="{BE9835C5-CAFA-C44D-87F7-64ADD7EE9E4C}" destId="{C9978838-59BF-0342-8A2F-DF25821E3248}" srcOrd="0" destOrd="0" presId="urn:microsoft.com/office/officeart/2005/8/layout/cycle8"/>
    <dgm:cxn modelId="{3BB1DB3C-7FA9-984F-8F73-9AC261A119A0}" type="presParOf" srcId="{BE9835C5-CAFA-C44D-87F7-64ADD7EE9E4C}" destId="{ABC42A6F-6851-7E4B-8EA1-B8BB8B289242}" srcOrd="1" destOrd="0" presId="urn:microsoft.com/office/officeart/2005/8/layout/cycle8"/>
    <dgm:cxn modelId="{7EB8973D-F807-2549-8DBD-6C99E67CA2C6}" type="presParOf" srcId="{BE9835C5-CAFA-C44D-87F7-64ADD7EE9E4C}" destId="{A1290DE2-B79F-8043-953C-6A1B835CCB78}" srcOrd="2" destOrd="0" presId="urn:microsoft.com/office/officeart/2005/8/layout/cycle8"/>
    <dgm:cxn modelId="{EB949FD8-D90A-5D4C-BD2A-DD87EEFD4474}" type="presParOf" srcId="{BE9835C5-CAFA-C44D-87F7-64ADD7EE9E4C}" destId="{6B99C2BC-D8D3-F844-8C1E-887B926F9589}" srcOrd="3" destOrd="0" presId="urn:microsoft.com/office/officeart/2005/8/layout/cycle8"/>
    <dgm:cxn modelId="{B58EB9DC-A814-3C4E-9978-ABE03DF1E032}" type="presParOf" srcId="{BE9835C5-CAFA-C44D-87F7-64ADD7EE9E4C}" destId="{4D45FB37-0A38-534D-BB8A-2F6630160BBE}" srcOrd="4" destOrd="0" presId="urn:microsoft.com/office/officeart/2005/8/layout/cycle8"/>
    <dgm:cxn modelId="{0655AECE-5143-E446-8811-9F9D08B3D94B}" type="presParOf" srcId="{BE9835C5-CAFA-C44D-87F7-64ADD7EE9E4C}" destId="{BBAA3BAF-C63A-774B-984A-1497272CBB75}" srcOrd="5" destOrd="0" presId="urn:microsoft.com/office/officeart/2005/8/layout/cycle8"/>
    <dgm:cxn modelId="{A901FB49-0BBA-E344-A523-5EA616F4589E}" type="presParOf" srcId="{BE9835C5-CAFA-C44D-87F7-64ADD7EE9E4C}" destId="{95F94E17-8FB8-F14F-A83E-DFCEBAFFDE7B}" srcOrd="6" destOrd="0" presId="urn:microsoft.com/office/officeart/2005/8/layout/cycle8"/>
    <dgm:cxn modelId="{40FFE297-C542-984A-A6EA-1F60D12C4D14}" type="presParOf" srcId="{BE9835C5-CAFA-C44D-87F7-64ADD7EE9E4C}" destId="{D1E47CB1-750D-FD44-A86B-032DB16E5D49}" srcOrd="7" destOrd="0" presId="urn:microsoft.com/office/officeart/2005/8/layout/cycle8"/>
    <dgm:cxn modelId="{D53C9767-77B8-8B4B-A368-CFBAF8587B0E}" type="presParOf" srcId="{BE9835C5-CAFA-C44D-87F7-64ADD7EE9E4C}" destId="{2B185BF1-B5A2-4244-8073-BA24D344F8C8}" srcOrd="8" destOrd="0" presId="urn:microsoft.com/office/officeart/2005/8/layout/cycle8"/>
    <dgm:cxn modelId="{85DBB094-FF06-2044-87BE-FF471D124DE7}" type="presParOf" srcId="{BE9835C5-CAFA-C44D-87F7-64ADD7EE9E4C}" destId="{B781DA0C-42EE-CF45-A861-8A91BB4A1185}" srcOrd="9" destOrd="0" presId="urn:microsoft.com/office/officeart/2005/8/layout/cycle8"/>
    <dgm:cxn modelId="{9D9304CE-6E63-B04D-A753-D382F8266367}" type="presParOf" srcId="{BE9835C5-CAFA-C44D-87F7-64ADD7EE9E4C}" destId="{EC621F8F-F056-BA4F-BE3E-9E234F6196DD}" srcOrd="10" destOrd="0" presId="urn:microsoft.com/office/officeart/2005/8/layout/cycle8"/>
    <dgm:cxn modelId="{5400912F-AF68-9342-8912-25D20ABC770F}" type="presParOf" srcId="{BE9835C5-CAFA-C44D-87F7-64ADD7EE9E4C}" destId="{BB88EDF6-4AE9-BB48-A383-075F37B9B4FA}" srcOrd="11" destOrd="0" presId="urn:microsoft.com/office/officeart/2005/8/layout/cycle8"/>
    <dgm:cxn modelId="{42E89FDC-6346-AB43-B54C-0AD79D5AB350}" type="presParOf" srcId="{BE9835C5-CAFA-C44D-87F7-64ADD7EE9E4C}" destId="{060991D0-FCFD-AE40-9D7F-E3F9314262B3}" srcOrd="12" destOrd="0" presId="urn:microsoft.com/office/officeart/2005/8/layout/cycle8"/>
    <dgm:cxn modelId="{678C178F-D673-224A-9938-546F28987C2E}" type="presParOf" srcId="{BE9835C5-CAFA-C44D-87F7-64ADD7EE9E4C}" destId="{92A13DB9-A980-B24E-8E37-73403A5F5099}" srcOrd="13" destOrd="0" presId="urn:microsoft.com/office/officeart/2005/8/layout/cycle8"/>
    <dgm:cxn modelId="{48314475-EF23-3846-9760-B42BB38CBB74}" type="presParOf" srcId="{BE9835C5-CAFA-C44D-87F7-64ADD7EE9E4C}" destId="{47D54BC2-84A9-5342-A3F5-62CB7517D8E6}" srcOrd="14" destOrd="0" presId="urn:microsoft.com/office/officeart/2005/8/layout/cycle8"/>
    <dgm:cxn modelId="{DC3EEA06-D485-634F-9C01-91B75D0DC210}" type="presParOf" srcId="{BE9835C5-CAFA-C44D-87F7-64ADD7EE9E4C}" destId="{7AF32BEC-54E8-EB42-A9E2-E8FB62B7055E}" srcOrd="15" destOrd="0" presId="urn:microsoft.com/office/officeart/2005/8/layout/cycle8"/>
    <dgm:cxn modelId="{DF0557DA-5080-1842-BDF4-B6327C19B0F4}" type="presParOf" srcId="{BE9835C5-CAFA-C44D-87F7-64ADD7EE9E4C}" destId="{B6B78243-F09E-FF46-A82B-2EEC247959FF}" srcOrd="16" destOrd="0" presId="urn:microsoft.com/office/officeart/2005/8/layout/cycle8"/>
    <dgm:cxn modelId="{5C31C955-01D7-9441-B5BC-BCC9FC7E0941}" type="presParOf" srcId="{BE9835C5-CAFA-C44D-87F7-64ADD7EE9E4C}" destId="{7E3AAD26-195D-8446-AC54-7EF3398D862C}" srcOrd="17" destOrd="0" presId="urn:microsoft.com/office/officeart/2005/8/layout/cycle8"/>
    <dgm:cxn modelId="{6B4A9632-B0E7-9040-BB5C-17C324CF475B}" type="presParOf" srcId="{BE9835C5-CAFA-C44D-87F7-64ADD7EE9E4C}" destId="{CCC2ABD4-D4A3-204F-A3FA-E7867FC010A4}" srcOrd="18" destOrd="0" presId="urn:microsoft.com/office/officeart/2005/8/layout/cycle8"/>
    <dgm:cxn modelId="{DAAF6647-BDB0-4D47-B570-96E40F0D07D8}" type="presParOf" srcId="{BE9835C5-CAFA-C44D-87F7-64ADD7EE9E4C}" destId="{51143573-17EF-AD4A-8D3F-FF8E5153F5A1}" srcOrd="19" destOrd="0" presId="urn:microsoft.com/office/officeart/2005/8/layout/cycle8"/>
    <dgm:cxn modelId="{7A323B93-FCDE-6B44-9D95-9D47DA19C34E}" type="presParOf" srcId="{BE9835C5-CAFA-C44D-87F7-64ADD7EE9E4C}" destId="{823E096E-D9E0-7841-9265-7B70BDC7A19D}" srcOrd="20" destOrd="0" presId="urn:microsoft.com/office/officeart/2005/8/layout/cycle8"/>
    <dgm:cxn modelId="{1ED5EB43-E505-024C-A9A8-B97442041300}" type="presParOf" srcId="{BE9835C5-CAFA-C44D-87F7-64ADD7EE9E4C}" destId="{C3B52D5C-39CD-A845-AF34-091665B4304B}" srcOrd="21" destOrd="0" presId="urn:microsoft.com/office/officeart/2005/8/layout/cycle8"/>
    <dgm:cxn modelId="{CC6FDDCD-71DB-6044-B6C4-338885BB45A1}" type="presParOf" srcId="{BE9835C5-CAFA-C44D-87F7-64ADD7EE9E4C}" destId="{B5E2D8F6-A8CD-AA42-A357-2B37A3D8EB9C}" srcOrd="22" destOrd="0" presId="urn:microsoft.com/office/officeart/2005/8/layout/cycle8"/>
    <dgm:cxn modelId="{C1B50A30-4433-ED49-9093-71323456A79A}" type="presParOf" srcId="{BE9835C5-CAFA-C44D-87F7-64ADD7EE9E4C}" destId="{9F4135F7-E1EF-9E4F-81F4-66A1C0E2721F}" srcOrd="23" destOrd="0" presId="urn:microsoft.com/office/officeart/2005/8/layout/cycle8"/>
    <dgm:cxn modelId="{24B26ADF-7086-B546-AAD5-14B3810A2F38}"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a:effectLst>
          <a:glow rad="101600">
            <a:schemeClr val="bg1">
              <a:alpha val="50000"/>
            </a:schemeClr>
          </a:glow>
          <a:softEdge rad="31750"/>
        </a:effectLst>
      </dgm:spPr>
      <dgm:t>
        <a:bodyPr/>
        <a:lstStyle/>
        <a:p>
          <a:r>
            <a:rPr lang="en-US" sz="1600" b="1" i="0" dirty="0">
              <a:latin typeface="Arial Black" charset="0"/>
              <a:ea typeface="Arial Black" charset="0"/>
              <a:cs typeface="Arial Black"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4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dgm:spPr>
      <dgm:t>
        <a:bodyPr/>
        <a:lstStyle/>
        <a:p>
          <a:r>
            <a:rPr lang="en-US" sz="1400" b="1" i="0" dirty="0">
              <a:latin typeface="Arial" charset="0"/>
              <a:ea typeface="Arial" charset="0"/>
              <a:cs typeface="Arial"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dgm:spPr>
      <dgm:t>
        <a:bodyPr/>
        <a:lstStyle/>
        <a:p>
          <a:r>
            <a:rPr lang="en-US" sz="1400" b="1" i="0" dirty="0" smtClean="0">
              <a:latin typeface="Arial" charset="0"/>
              <a:ea typeface="Arial" charset="0"/>
              <a:cs typeface="Arial" charset="0"/>
            </a:rPr>
            <a:t>“DOs </a:t>
          </a:r>
          <a:r>
            <a:rPr lang="en-US" sz="1400" b="1" i="0" dirty="0">
              <a:latin typeface="Arial" charset="0"/>
              <a:ea typeface="Arial" charset="0"/>
              <a:cs typeface="Arial" charset="0"/>
            </a:rPr>
            <a:t>&amp; </a:t>
          </a:r>
          <a:r>
            <a:rPr lang="en-US" sz="1400" b="1" i="0" dirty="0" smtClean="0">
              <a:latin typeface="Arial" charset="0"/>
              <a:ea typeface="Arial" charset="0"/>
              <a:cs typeface="Arial" charset="0"/>
            </a:rPr>
            <a:t>DON'Ts”</a:t>
          </a:r>
          <a:endParaRPr lang="en-US" sz="1400" b="1" i="0" dirty="0">
            <a:latin typeface="Arial" charset="0"/>
            <a:ea typeface="Arial" charset="0"/>
            <a:cs typeface="Arial" charset="0"/>
          </a:endParaRP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a:effectLst/>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AE84D3D5-93EC-5941-87FE-09CF5DB27EED}" type="presOf" srcId="{06018C59-1529-C948-8E0D-874007DD7A44}" destId="{4D45FB37-0A38-534D-BB8A-2F6630160BBE}" srcOrd="0" destOrd="0" presId="urn:microsoft.com/office/officeart/2005/8/layout/cycle8"/>
    <dgm:cxn modelId="{B3F5D0E9-3038-1E40-8F4E-BD1582A93411}" type="presOf" srcId="{8729A904-7938-3144-938C-D0D9B8D3CA88}" destId="{C9978838-59BF-0342-8A2F-DF25821E3248}" srcOrd="0" destOrd="0" presId="urn:microsoft.com/office/officeart/2005/8/layout/cycle8"/>
    <dgm:cxn modelId="{99A4A5DE-6FD5-7D46-BA26-79FD651381C2}" type="presOf" srcId="{85E7842F-4F84-F441-82CB-CE3A534AF8F4}" destId="{2B185BF1-B5A2-4244-8073-BA24D344F8C8}" srcOrd="0" destOrd="0" presId="urn:microsoft.com/office/officeart/2005/8/layout/cycle8"/>
    <dgm:cxn modelId="{92353E12-56C7-5448-992E-177E03DAF924}" type="presOf" srcId="{8729A904-7938-3144-938C-D0D9B8D3CA88}" destId="{6B99C2BC-D8D3-F844-8C1E-887B926F9589}" srcOrd="1" destOrd="0" presId="urn:microsoft.com/office/officeart/2005/8/layout/cycle8"/>
    <dgm:cxn modelId="{EF4BA745-B2A7-944C-8E94-B7C716226563}" type="presOf" srcId="{31C34053-A889-F941-A266-948A41BBC4D9}" destId="{060991D0-FCFD-AE40-9D7F-E3F9314262B3}" srcOrd="0" destOrd="0" presId="urn:microsoft.com/office/officeart/2005/8/layout/cycle8"/>
    <dgm:cxn modelId="{4C5CDE37-3267-5D4E-80D8-4FB76ABB7507}" type="presOf" srcId="{06018C59-1529-C948-8E0D-874007DD7A44}" destId="{D1E47CB1-750D-FD44-A86B-032DB16E5D49}" srcOrd="1" destOrd="0" presId="urn:microsoft.com/office/officeart/2005/8/layout/cycle8"/>
    <dgm:cxn modelId="{7930540E-0856-1849-86A4-BB61B67D6393}" type="presOf" srcId="{E609FB9F-715E-9842-A6FA-6AAEEE980DA1}" destId="{BE9835C5-CAFA-C44D-87F7-64ADD7EE9E4C}" srcOrd="0"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0DC4CC2F-49C4-1F48-8A7D-340A4660F828}" srcId="{E609FB9F-715E-9842-A6FA-6AAEEE980DA1}" destId="{31C34053-A889-F941-A266-948A41BBC4D9}" srcOrd="3" destOrd="0" parTransId="{082A4D12-DB4E-7B40-9721-EF09FAC7004A}" sibTransId="{0D16EE93-26E1-984E-8156-4A4752988215}"/>
    <dgm:cxn modelId="{C1EB8824-EDD8-A941-88C0-29084B563E30}" srcId="{E609FB9F-715E-9842-A6FA-6AAEEE980DA1}" destId="{85E7842F-4F84-F441-82CB-CE3A534AF8F4}" srcOrd="2" destOrd="0" parTransId="{F21BD8AB-76C8-2740-A24C-90F467700717}" sibTransId="{EF53198A-D7DD-C44F-8EFD-AA6526F7D476}"/>
    <dgm:cxn modelId="{735F1C90-C624-8B4F-9A05-E04A63B68AC7}" type="presOf" srcId="{D3B00153-DB81-C74C-B37A-660CD7345A47}" destId="{B6B78243-F09E-FF46-A82B-2EEC247959FF}" srcOrd="0" destOrd="0" presId="urn:microsoft.com/office/officeart/2005/8/layout/cycle8"/>
    <dgm:cxn modelId="{1B0BC4F1-1B8D-694B-9134-5186FA3CAF31}" srcId="{E609FB9F-715E-9842-A6FA-6AAEEE980DA1}" destId="{06018C59-1529-C948-8E0D-874007DD7A44}" srcOrd="1" destOrd="0" parTransId="{844E651F-4E8E-384A-8433-8E3F3ACDD099}" sibTransId="{D42093B5-AD35-4547-BB97-466842CD077A}"/>
    <dgm:cxn modelId="{BF4EC5D7-F330-3A40-9E38-8B7EE66A2B94}" type="presOf" srcId="{31C34053-A889-F941-A266-948A41BBC4D9}" destId="{7AF32BEC-54E8-EB42-A9E2-E8FB62B7055E}" srcOrd="1" destOrd="0" presId="urn:microsoft.com/office/officeart/2005/8/layout/cycle8"/>
    <dgm:cxn modelId="{399D6790-9E8C-6A4C-82AD-B0F3DCC56803}" type="presOf" srcId="{85E7842F-4F84-F441-82CB-CE3A534AF8F4}" destId="{BB88EDF6-4AE9-BB48-A383-075F37B9B4FA}" srcOrd="1" destOrd="0" presId="urn:microsoft.com/office/officeart/2005/8/layout/cycle8"/>
    <dgm:cxn modelId="{6D67BCB7-F7F2-7E4A-AEB0-47838A7ABDC2}" type="presOf" srcId="{D3B00153-DB81-C74C-B37A-660CD7345A47}" destId="{51143573-17EF-AD4A-8D3F-FF8E5153F5A1}" srcOrd="1" destOrd="0" presId="urn:microsoft.com/office/officeart/2005/8/layout/cycle8"/>
    <dgm:cxn modelId="{3FB39902-998C-804F-876D-A2E1E550682E}" srcId="{E609FB9F-715E-9842-A6FA-6AAEEE980DA1}" destId="{8729A904-7938-3144-938C-D0D9B8D3CA88}" srcOrd="0" destOrd="0" parTransId="{0C93DC32-4CC4-EF47-87F0-C5EA8174E4DE}" sibTransId="{8A12C992-8324-E04B-A64C-BB807C6F3103}"/>
    <dgm:cxn modelId="{DD70BDF6-DD8E-5A41-AADA-ED9832BC51CF}" type="presParOf" srcId="{BE9835C5-CAFA-C44D-87F7-64ADD7EE9E4C}" destId="{C9978838-59BF-0342-8A2F-DF25821E3248}" srcOrd="0" destOrd="0" presId="urn:microsoft.com/office/officeart/2005/8/layout/cycle8"/>
    <dgm:cxn modelId="{08341624-99EB-8740-BC52-323E248B92F1}" type="presParOf" srcId="{BE9835C5-CAFA-C44D-87F7-64ADD7EE9E4C}" destId="{ABC42A6F-6851-7E4B-8EA1-B8BB8B289242}" srcOrd="1" destOrd="0" presId="urn:microsoft.com/office/officeart/2005/8/layout/cycle8"/>
    <dgm:cxn modelId="{C46C1DC9-2192-484E-99BB-2292EB07035E}" type="presParOf" srcId="{BE9835C5-CAFA-C44D-87F7-64ADD7EE9E4C}" destId="{A1290DE2-B79F-8043-953C-6A1B835CCB78}" srcOrd="2" destOrd="0" presId="urn:microsoft.com/office/officeart/2005/8/layout/cycle8"/>
    <dgm:cxn modelId="{AF4F1F72-D5FA-9A4B-99EC-1411D0AC3606}" type="presParOf" srcId="{BE9835C5-CAFA-C44D-87F7-64ADD7EE9E4C}" destId="{6B99C2BC-D8D3-F844-8C1E-887B926F9589}" srcOrd="3" destOrd="0" presId="urn:microsoft.com/office/officeart/2005/8/layout/cycle8"/>
    <dgm:cxn modelId="{39D68BFA-56A5-DA40-9BE0-F40BA383F602}" type="presParOf" srcId="{BE9835C5-CAFA-C44D-87F7-64ADD7EE9E4C}" destId="{4D45FB37-0A38-534D-BB8A-2F6630160BBE}" srcOrd="4" destOrd="0" presId="urn:microsoft.com/office/officeart/2005/8/layout/cycle8"/>
    <dgm:cxn modelId="{D6E18B58-A4B8-AA42-B896-76207E01C553}" type="presParOf" srcId="{BE9835C5-CAFA-C44D-87F7-64ADD7EE9E4C}" destId="{BBAA3BAF-C63A-774B-984A-1497272CBB75}" srcOrd="5" destOrd="0" presId="urn:microsoft.com/office/officeart/2005/8/layout/cycle8"/>
    <dgm:cxn modelId="{C9902345-6FD7-8741-ACB5-1D9AF132F597}" type="presParOf" srcId="{BE9835C5-CAFA-C44D-87F7-64ADD7EE9E4C}" destId="{95F94E17-8FB8-F14F-A83E-DFCEBAFFDE7B}" srcOrd="6" destOrd="0" presId="urn:microsoft.com/office/officeart/2005/8/layout/cycle8"/>
    <dgm:cxn modelId="{82901B24-C41E-DE4D-B7BD-C3EF27A9A83C}" type="presParOf" srcId="{BE9835C5-CAFA-C44D-87F7-64ADD7EE9E4C}" destId="{D1E47CB1-750D-FD44-A86B-032DB16E5D49}" srcOrd="7" destOrd="0" presId="urn:microsoft.com/office/officeart/2005/8/layout/cycle8"/>
    <dgm:cxn modelId="{242EA75A-78D4-0B48-A2ED-3F6DAF64D53A}" type="presParOf" srcId="{BE9835C5-CAFA-C44D-87F7-64ADD7EE9E4C}" destId="{2B185BF1-B5A2-4244-8073-BA24D344F8C8}" srcOrd="8" destOrd="0" presId="urn:microsoft.com/office/officeart/2005/8/layout/cycle8"/>
    <dgm:cxn modelId="{3966B1E2-33B8-4848-9D89-B6751CD6B2A8}" type="presParOf" srcId="{BE9835C5-CAFA-C44D-87F7-64ADD7EE9E4C}" destId="{B781DA0C-42EE-CF45-A861-8A91BB4A1185}" srcOrd="9" destOrd="0" presId="urn:microsoft.com/office/officeart/2005/8/layout/cycle8"/>
    <dgm:cxn modelId="{82952187-858B-D041-8179-63E7EDE35E4E}" type="presParOf" srcId="{BE9835C5-CAFA-C44D-87F7-64ADD7EE9E4C}" destId="{EC621F8F-F056-BA4F-BE3E-9E234F6196DD}" srcOrd="10" destOrd="0" presId="urn:microsoft.com/office/officeart/2005/8/layout/cycle8"/>
    <dgm:cxn modelId="{4F13DE91-2F0C-C04E-969D-D9790B88F812}" type="presParOf" srcId="{BE9835C5-CAFA-C44D-87F7-64ADD7EE9E4C}" destId="{BB88EDF6-4AE9-BB48-A383-075F37B9B4FA}" srcOrd="11" destOrd="0" presId="urn:microsoft.com/office/officeart/2005/8/layout/cycle8"/>
    <dgm:cxn modelId="{5CFCF6E6-B4F8-564B-90D0-85892537063A}" type="presParOf" srcId="{BE9835C5-CAFA-C44D-87F7-64ADD7EE9E4C}" destId="{060991D0-FCFD-AE40-9D7F-E3F9314262B3}" srcOrd="12" destOrd="0" presId="urn:microsoft.com/office/officeart/2005/8/layout/cycle8"/>
    <dgm:cxn modelId="{32B03968-8D61-544E-807C-DCB07605E139}" type="presParOf" srcId="{BE9835C5-CAFA-C44D-87F7-64ADD7EE9E4C}" destId="{92A13DB9-A980-B24E-8E37-73403A5F5099}" srcOrd="13" destOrd="0" presId="urn:microsoft.com/office/officeart/2005/8/layout/cycle8"/>
    <dgm:cxn modelId="{87834687-7896-D54B-9F7B-3C44C496E9B1}" type="presParOf" srcId="{BE9835C5-CAFA-C44D-87F7-64ADD7EE9E4C}" destId="{47D54BC2-84A9-5342-A3F5-62CB7517D8E6}" srcOrd="14" destOrd="0" presId="urn:microsoft.com/office/officeart/2005/8/layout/cycle8"/>
    <dgm:cxn modelId="{5522D961-F53F-9F43-BA00-82BD530C2FB0}" type="presParOf" srcId="{BE9835C5-CAFA-C44D-87F7-64ADD7EE9E4C}" destId="{7AF32BEC-54E8-EB42-A9E2-E8FB62B7055E}" srcOrd="15" destOrd="0" presId="urn:microsoft.com/office/officeart/2005/8/layout/cycle8"/>
    <dgm:cxn modelId="{70610AF5-3447-194A-AF55-D42D20121A15}" type="presParOf" srcId="{BE9835C5-CAFA-C44D-87F7-64ADD7EE9E4C}" destId="{B6B78243-F09E-FF46-A82B-2EEC247959FF}" srcOrd="16" destOrd="0" presId="urn:microsoft.com/office/officeart/2005/8/layout/cycle8"/>
    <dgm:cxn modelId="{A39A0229-3EB1-AA45-817F-8E3609E28EBB}" type="presParOf" srcId="{BE9835C5-CAFA-C44D-87F7-64ADD7EE9E4C}" destId="{7E3AAD26-195D-8446-AC54-7EF3398D862C}" srcOrd="17" destOrd="0" presId="urn:microsoft.com/office/officeart/2005/8/layout/cycle8"/>
    <dgm:cxn modelId="{FA033FAB-77E7-764D-8A27-925A873A1DA1}" type="presParOf" srcId="{BE9835C5-CAFA-C44D-87F7-64ADD7EE9E4C}" destId="{CCC2ABD4-D4A3-204F-A3FA-E7867FC010A4}" srcOrd="18" destOrd="0" presId="urn:microsoft.com/office/officeart/2005/8/layout/cycle8"/>
    <dgm:cxn modelId="{245DB3CB-C825-0142-A70C-A05652CD9EAD}" type="presParOf" srcId="{BE9835C5-CAFA-C44D-87F7-64ADD7EE9E4C}" destId="{51143573-17EF-AD4A-8D3F-FF8E5153F5A1}" srcOrd="19" destOrd="0" presId="urn:microsoft.com/office/officeart/2005/8/layout/cycle8"/>
    <dgm:cxn modelId="{4F1C883E-284C-B44A-9626-985A0E701F00}" type="presParOf" srcId="{BE9835C5-CAFA-C44D-87F7-64ADD7EE9E4C}" destId="{823E096E-D9E0-7841-9265-7B70BDC7A19D}" srcOrd="20" destOrd="0" presId="urn:microsoft.com/office/officeart/2005/8/layout/cycle8"/>
    <dgm:cxn modelId="{451F8BC6-C0D7-5649-8B78-AE52E8B3DB3E}" type="presParOf" srcId="{BE9835C5-CAFA-C44D-87F7-64ADD7EE9E4C}" destId="{C3B52D5C-39CD-A845-AF34-091665B4304B}" srcOrd="21" destOrd="0" presId="urn:microsoft.com/office/officeart/2005/8/layout/cycle8"/>
    <dgm:cxn modelId="{2ABB819C-847B-7148-814A-200B3A863780}" type="presParOf" srcId="{BE9835C5-CAFA-C44D-87F7-64ADD7EE9E4C}" destId="{B5E2D8F6-A8CD-AA42-A357-2B37A3D8EB9C}" srcOrd="22" destOrd="0" presId="urn:microsoft.com/office/officeart/2005/8/layout/cycle8"/>
    <dgm:cxn modelId="{74AC0306-5748-C342-8C10-2A8E59B448C1}" type="presParOf" srcId="{BE9835C5-CAFA-C44D-87F7-64ADD7EE9E4C}" destId="{9F4135F7-E1EF-9E4F-81F4-66A1C0E2721F}" srcOrd="23" destOrd="0" presId="urn:microsoft.com/office/officeart/2005/8/layout/cycle8"/>
    <dgm:cxn modelId="{C082A8B8-0B3C-B348-9C2B-77995BD70413}"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a:effectLst/>
      </dgm:spPr>
      <dgm:t>
        <a:bodyPr/>
        <a:lstStyle/>
        <a:p>
          <a:r>
            <a:rPr lang="en-US" sz="1400" b="1" i="0" dirty="0">
              <a:latin typeface="Arial" charset="0"/>
              <a:ea typeface="Arial" charset="0"/>
              <a:cs typeface="Arial"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4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a:effectLst>
          <a:glow rad="101600">
            <a:schemeClr val="bg1">
              <a:alpha val="50000"/>
            </a:schemeClr>
          </a:glow>
          <a:softEdge rad="31750"/>
        </a:effectLst>
      </dgm:spPr>
      <dgm:t>
        <a:bodyPr/>
        <a:lstStyle/>
        <a:p>
          <a:r>
            <a:rPr lang="en-US" sz="1600" b="1" i="0" dirty="0">
              <a:latin typeface="Arial Black" charset="0"/>
              <a:ea typeface="Arial Black" charset="0"/>
              <a:cs typeface="Arial Black"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dgm:spPr>
      <dgm:t>
        <a:bodyPr/>
        <a:lstStyle/>
        <a:p>
          <a:r>
            <a:rPr lang="en-US" sz="1400" b="1" i="0" dirty="0" smtClean="0">
              <a:latin typeface="Arial" charset="0"/>
              <a:ea typeface="Arial" charset="0"/>
              <a:cs typeface="Arial" charset="0"/>
            </a:rPr>
            <a:t>“DOs </a:t>
          </a:r>
          <a:r>
            <a:rPr lang="en-US" sz="1400" b="1" i="0" dirty="0">
              <a:latin typeface="Arial" charset="0"/>
              <a:ea typeface="Arial" charset="0"/>
              <a:cs typeface="Arial" charset="0"/>
            </a:rPr>
            <a:t>&amp; </a:t>
          </a:r>
          <a:r>
            <a:rPr lang="en-US" sz="1400" b="1" i="0" dirty="0" smtClean="0">
              <a:latin typeface="Arial" charset="0"/>
              <a:ea typeface="Arial" charset="0"/>
              <a:cs typeface="Arial" charset="0"/>
            </a:rPr>
            <a:t>DON'Ts”</a:t>
          </a:r>
          <a:endParaRPr lang="en-US" sz="1400" b="1" i="0" dirty="0">
            <a:latin typeface="Arial" charset="0"/>
            <a:ea typeface="Arial" charset="0"/>
            <a:cs typeface="Arial" charset="0"/>
          </a:endParaRP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a:effectLst/>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0DC4CC2F-49C4-1F48-8A7D-340A4660F828}" srcId="{E609FB9F-715E-9842-A6FA-6AAEEE980DA1}" destId="{31C34053-A889-F941-A266-948A41BBC4D9}" srcOrd="3" destOrd="0" parTransId="{082A4D12-DB4E-7B40-9721-EF09FAC7004A}" sibTransId="{0D16EE93-26E1-984E-8156-4A4752988215}"/>
    <dgm:cxn modelId="{A787E7B6-13D4-A647-BC63-13D6BC9F2344}" type="presOf" srcId="{06018C59-1529-C948-8E0D-874007DD7A44}" destId="{D1E47CB1-750D-FD44-A86B-032DB16E5D49}" srcOrd="1" destOrd="0" presId="urn:microsoft.com/office/officeart/2005/8/layout/cycle8"/>
    <dgm:cxn modelId="{786EEED4-36DE-F54F-B1D6-FFEC612BF649}" type="presOf" srcId="{31C34053-A889-F941-A266-948A41BBC4D9}" destId="{7AF32BEC-54E8-EB42-A9E2-E8FB62B7055E}" srcOrd="1" destOrd="0" presId="urn:microsoft.com/office/officeart/2005/8/layout/cycle8"/>
    <dgm:cxn modelId="{B99926DF-70D0-CE47-A8CE-B77CDD5C8416}" type="presOf" srcId="{8729A904-7938-3144-938C-D0D9B8D3CA88}" destId="{C9978838-59BF-0342-8A2F-DF25821E3248}" srcOrd="0" destOrd="0" presId="urn:microsoft.com/office/officeart/2005/8/layout/cycle8"/>
    <dgm:cxn modelId="{0F68804F-5CD2-6F4E-B856-9D01CABB9DD7}" type="presOf" srcId="{31C34053-A889-F941-A266-948A41BBC4D9}" destId="{060991D0-FCFD-AE40-9D7F-E3F9314262B3}" srcOrd="0" destOrd="0" presId="urn:microsoft.com/office/officeart/2005/8/layout/cycle8"/>
    <dgm:cxn modelId="{80C616A5-9778-D240-B081-E6666B89B418}" type="presOf" srcId="{06018C59-1529-C948-8E0D-874007DD7A44}" destId="{4D45FB37-0A38-534D-BB8A-2F6630160BBE}" srcOrd="0" destOrd="0" presId="urn:microsoft.com/office/officeart/2005/8/layout/cycle8"/>
    <dgm:cxn modelId="{9A3EE347-A968-D14E-8CA0-766F041DFD65}" type="presOf" srcId="{85E7842F-4F84-F441-82CB-CE3A534AF8F4}" destId="{BB88EDF6-4AE9-BB48-A383-075F37B9B4FA}" srcOrd="1"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3FB39902-998C-804F-876D-A2E1E550682E}" srcId="{E609FB9F-715E-9842-A6FA-6AAEEE980DA1}" destId="{8729A904-7938-3144-938C-D0D9B8D3CA88}" srcOrd="0" destOrd="0" parTransId="{0C93DC32-4CC4-EF47-87F0-C5EA8174E4DE}" sibTransId="{8A12C992-8324-E04B-A64C-BB807C6F3103}"/>
    <dgm:cxn modelId="{1B0BC4F1-1B8D-694B-9134-5186FA3CAF31}" srcId="{E609FB9F-715E-9842-A6FA-6AAEEE980DA1}" destId="{06018C59-1529-C948-8E0D-874007DD7A44}" srcOrd="1" destOrd="0" parTransId="{844E651F-4E8E-384A-8433-8E3F3ACDD099}" sibTransId="{D42093B5-AD35-4547-BB97-466842CD077A}"/>
    <dgm:cxn modelId="{4820BF66-E7B0-C94B-9FF5-EB45F680E87F}" type="presOf" srcId="{D3B00153-DB81-C74C-B37A-660CD7345A47}" destId="{51143573-17EF-AD4A-8D3F-FF8E5153F5A1}" srcOrd="1" destOrd="0" presId="urn:microsoft.com/office/officeart/2005/8/layout/cycle8"/>
    <dgm:cxn modelId="{AE222881-3A19-314D-8E36-E01381F1410E}" type="presOf" srcId="{85E7842F-4F84-F441-82CB-CE3A534AF8F4}" destId="{2B185BF1-B5A2-4244-8073-BA24D344F8C8}" srcOrd="0" destOrd="0" presId="urn:microsoft.com/office/officeart/2005/8/layout/cycle8"/>
    <dgm:cxn modelId="{C1EB8824-EDD8-A941-88C0-29084B563E30}" srcId="{E609FB9F-715E-9842-A6FA-6AAEEE980DA1}" destId="{85E7842F-4F84-F441-82CB-CE3A534AF8F4}" srcOrd="2" destOrd="0" parTransId="{F21BD8AB-76C8-2740-A24C-90F467700717}" sibTransId="{EF53198A-D7DD-C44F-8EFD-AA6526F7D476}"/>
    <dgm:cxn modelId="{91850C4D-6349-7D4D-9BD1-6866241F8EBE}" type="presOf" srcId="{8729A904-7938-3144-938C-D0D9B8D3CA88}" destId="{6B99C2BC-D8D3-F844-8C1E-887B926F9589}" srcOrd="1" destOrd="0" presId="urn:microsoft.com/office/officeart/2005/8/layout/cycle8"/>
    <dgm:cxn modelId="{EB91ABE2-811A-4F49-B88E-4C84A8B01C42}" type="presOf" srcId="{D3B00153-DB81-C74C-B37A-660CD7345A47}" destId="{B6B78243-F09E-FF46-A82B-2EEC247959FF}" srcOrd="0" destOrd="0" presId="urn:microsoft.com/office/officeart/2005/8/layout/cycle8"/>
    <dgm:cxn modelId="{DFC889CC-45AD-D54F-89DB-F70D12DDB53E}" type="presOf" srcId="{E609FB9F-715E-9842-A6FA-6AAEEE980DA1}" destId="{BE9835C5-CAFA-C44D-87F7-64ADD7EE9E4C}" srcOrd="0" destOrd="0" presId="urn:microsoft.com/office/officeart/2005/8/layout/cycle8"/>
    <dgm:cxn modelId="{3F749881-6899-5F4B-AA3E-04DE82903FB5}" type="presParOf" srcId="{BE9835C5-CAFA-C44D-87F7-64ADD7EE9E4C}" destId="{C9978838-59BF-0342-8A2F-DF25821E3248}" srcOrd="0" destOrd="0" presId="urn:microsoft.com/office/officeart/2005/8/layout/cycle8"/>
    <dgm:cxn modelId="{27AD6CF3-4AB9-AE46-8BCC-A3EB9F27788F}" type="presParOf" srcId="{BE9835C5-CAFA-C44D-87F7-64ADD7EE9E4C}" destId="{ABC42A6F-6851-7E4B-8EA1-B8BB8B289242}" srcOrd="1" destOrd="0" presId="urn:microsoft.com/office/officeart/2005/8/layout/cycle8"/>
    <dgm:cxn modelId="{B6FE2571-D1E2-E741-B594-BE5AABCE3F10}" type="presParOf" srcId="{BE9835C5-CAFA-C44D-87F7-64ADD7EE9E4C}" destId="{A1290DE2-B79F-8043-953C-6A1B835CCB78}" srcOrd="2" destOrd="0" presId="urn:microsoft.com/office/officeart/2005/8/layout/cycle8"/>
    <dgm:cxn modelId="{CAEF4E75-1BBA-9543-AA3B-335D1AF14461}" type="presParOf" srcId="{BE9835C5-CAFA-C44D-87F7-64ADD7EE9E4C}" destId="{6B99C2BC-D8D3-F844-8C1E-887B926F9589}" srcOrd="3" destOrd="0" presId="urn:microsoft.com/office/officeart/2005/8/layout/cycle8"/>
    <dgm:cxn modelId="{03A1B261-CB67-7D45-AB3E-5D73DCF2DB9F}" type="presParOf" srcId="{BE9835C5-CAFA-C44D-87F7-64ADD7EE9E4C}" destId="{4D45FB37-0A38-534D-BB8A-2F6630160BBE}" srcOrd="4" destOrd="0" presId="urn:microsoft.com/office/officeart/2005/8/layout/cycle8"/>
    <dgm:cxn modelId="{94AF6880-09D9-D740-B44C-73EA03B6434F}" type="presParOf" srcId="{BE9835C5-CAFA-C44D-87F7-64ADD7EE9E4C}" destId="{BBAA3BAF-C63A-774B-984A-1497272CBB75}" srcOrd="5" destOrd="0" presId="urn:microsoft.com/office/officeart/2005/8/layout/cycle8"/>
    <dgm:cxn modelId="{F0330581-DA13-6146-9A8E-5D6A09CE429C}" type="presParOf" srcId="{BE9835C5-CAFA-C44D-87F7-64ADD7EE9E4C}" destId="{95F94E17-8FB8-F14F-A83E-DFCEBAFFDE7B}" srcOrd="6" destOrd="0" presId="urn:microsoft.com/office/officeart/2005/8/layout/cycle8"/>
    <dgm:cxn modelId="{D6FF00BC-6852-844B-A5E6-071554EB32FD}" type="presParOf" srcId="{BE9835C5-CAFA-C44D-87F7-64ADD7EE9E4C}" destId="{D1E47CB1-750D-FD44-A86B-032DB16E5D49}" srcOrd="7" destOrd="0" presId="urn:microsoft.com/office/officeart/2005/8/layout/cycle8"/>
    <dgm:cxn modelId="{901989DF-3D91-9742-AD98-7D3F4D519541}" type="presParOf" srcId="{BE9835C5-CAFA-C44D-87F7-64ADD7EE9E4C}" destId="{2B185BF1-B5A2-4244-8073-BA24D344F8C8}" srcOrd="8" destOrd="0" presId="urn:microsoft.com/office/officeart/2005/8/layout/cycle8"/>
    <dgm:cxn modelId="{3F99F2FB-FEA7-F042-AD9E-E9130151216A}" type="presParOf" srcId="{BE9835C5-CAFA-C44D-87F7-64ADD7EE9E4C}" destId="{B781DA0C-42EE-CF45-A861-8A91BB4A1185}" srcOrd="9" destOrd="0" presId="urn:microsoft.com/office/officeart/2005/8/layout/cycle8"/>
    <dgm:cxn modelId="{6C697581-160A-CB47-B368-17A01519ABE5}" type="presParOf" srcId="{BE9835C5-CAFA-C44D-87F7-64ADD7EE9E4C}" destId="{EC621F8F-F056-BA4F-BE3E-9E234F6196DD}" srcOrd="10" destOrd="0" presId="urn:microsoft.com/office/officeart/2005/8/layout/cycle8"/>
    <dgm:cxn modelId="{EFD36A0C-63D3-5D48-8292-211F229E066B}" type="presParOf" srcId="{BE9835C5-CAFA-C44D-87F7-64ADD7EE9E4C}" destId="{BB88EDF6-4AE9-BB48-A383-075F37B9B4FA}" srcOrd="11" destOrd="0" presId="urn:microsoft.com/office/officeart/2005/8/layout/cycle8"/>
    <dgm:cxn modelId="{FF61B982-54AB-734B-898D-20C571FA3103}" type="presParOf" srcId="{BE9835C5-CAFA-C44D-87F7-64ADD7EE9E4C}" destId="{060991D0-FCFD-AE40-9D7F-E3F9314262B3}" srcOrd="12" destOrd="0" presId="urn:microsoft.com/office/officeart/2005/8/layout/cycle8"/>
    <dgm:cxn modelId="{4F16EF4D-021C-4947-A3B3-5CCD7D5439AA}" type="presParOf" srcId="{BE9835C5-CAFA-C44D-87F7-64ADD7EE9E4C}" destId="{92A13DB9-A980-B24E-8E37-73403A5F5099}" srcOrd="13" destOrd="0" presId="urn:microsoft.com/office/officeart/2005/8/layout/cycle8"/>
    <dgm:cxn modelId="{70249777-C528-9E48-A5D4-22FD6E30AAD2}" type="presParOf" srcId="{BE9835C5-CAFA-C44D-87F7-64ADD7EE9E4C}" destId="{47D54BC2-84A9-5342-A3F5-62CB7517D8E6}" srcOrd="14" destOrd="0" presId="urn:microsoft.com/office/officeart/2005/8/layout/cycle8"/>
    <dgm:cxn modelId="{BB5025F4-78CD-2A48-815B-CA36698CCD71}" type="presParOf" srcId="{BE9835C5-CAFA-C44D-87F7-64ADD7EE9E4C}" destId="{7AF32BEC-54E8-EB42-A9E2-E8FB62B7055E}" srcOrd="15" destOrd="0" presId="urn:microsoft.com/office/officeart/2005/8/layout/cycle8"/>
    <dgm:cxn modelId="{DD252458-AC83-7349-BC46-454610229E2E}" type="presParOf" srcId="{BE9835C5-CAFA-C44D-87F7-64ADD7EE9E4C}" destId="{B6B78243-F09E-FF46-A82B-2EEC247959FF}" srcOrd="16" destOrd="0" presId="urn:microsoft.com/office/officeart/2005/8/layout/cycle8"/>
    <dgm:cxn modelId="{3269ED39-EE3F-0041-822E-707E92474C9F}" type="presParOf" srcId="{BE9835C5-CAFA-C44D-87F7-64ADD7EE9E4C}" destId="{7E3AAD26-195D-8446-AC54-7EF3398D862C}" srcOrd="17" destOrd="0" presId="urn:microsoft.com/office/officeart/2005/8/layout/cycle8"/>
    <dgm:cxn modelId="{234DDD6B-B83F-8C4B-B1F0-C2EF122AEC5C}" type="presParOf" srcId="{BE9835C5-CAFA-C44D-87F7-64ADD7EE9E4C}" destId="{CCC2ABD4-D4A3-204F-A3FA-E7867FC010A4}" srcOrd="18" destOrd="0" presId="urn:microsoft.com/office/officeart/2005/8/layout/cycle8"/>
    <dgm:cxn modelId="{88D25AC5-2BE0-3045-9914-93DE8321CB78}" type="presParOf" srcId="{BE9835C5-CAFA-C44D-87F7-64ADD7EE9E4C}" destId="{51143573-17EF-AD4A-8D3F-FF8E5153F5A1}" srcOrd="19" destOrd="0" presId="urn:microsoft.com/office/officeart/2005/8/layout/cycle8"/>
    <dgm:cxn modelId="{B7951427-38A8-5F4D-AD79-4C7D0F09DAB7}" type="presParOf" srcId="{BE9835C5-CAFA-C44D-87F7-64ADD7EE9E4C}" destId="{823E096E-D9E0-7841-9265-7B70BDC7A19D}" srcOrd="20" destOrd="0" presId="urn:microsoft.com/office/officeart/2005/8/layout/cycle8"/>
    <dgm:cxn modelId="{AB8E9076-55EE-6049-B20C-19B40C091BBC}" type="presParOf" srcId="{BE9835C5-CAFA-C44D-87F7-64ADD7EE9E4C}" destId="{C3B52D5C-39CD-A845-AF34-091665B4304B}" srcOrd="21" destOrd="0" presId="urn:microsoft.com/office/officeart/2005/8/layout/cycle8"/>
    <dgm:cxn modelId="{EAE83F1B-29FB-1246-86A9-BCE8BDE47199}" type="presParOf" srcId="{BE9835C5-CAFA-C44D-87F7-64ADD7EE9E4C}" destId="{B5E2D8F6-A8CD-AA42-A357-2B37A3D8EB9C}" srcOrd="22" destOrd="0" presId="urn:microsoft.com/office/officeart/2005/8/layout/cycle8"/>
    <dgm:cxn modelId="{ECEFAC13-26F1-CC4B-B616-03CDE16D96D4}" type="presParOf" srcId="{BE9835C5-CAFA-C44D-87F7-64ADD7EE9E4C}" destId="{9F4135F7-E1EF-9E4F-81F4-66A1C0E2721F}" srcOrd="23" destOrd="0" presId="urn:microsoft.com/office/officeart/2005/8/layout/cycle8"/>
    <dgm:cxn modelId="{59504342-229D-3340-9D2C-4BDC52498484}"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a:effectLst/>
      </dgm:spPr>
      <dgm:t>
        <a:bodyPr/>
        <a:lstStyle/>
        <a:p>
          <a:r>
            <a:rPr lang="en-US" sz="1400" b="1" i="0" dirty="0">
              <a:latin typeface="Arial" charset="0"/>
              <a:ea typeface="Arial" charset="0"/>
              <a:cs typeface="Arial"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6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a:effectLst>
          <a:glow rad="101600">
            <a:schemeClr val="bg1">
              <a:alpha val="50000"/>
            </a:schemeClr>
          </a:glow>
          <a:softEdge rad="31750"/>
        </a:effectLst>
      </dgm:spPr>
      <dgm:t>
        <a:bodyPr/>
        <a:lstStyle/>
        <a:p>
          <a:r>
            <a:rPr lang="en-US" sz="1400" b="1" i="0" dirty="0">
              <a:latin typeface="Arial Black" charset="0"/>
              <a:ea typeface="Arial Black" charset="0"/>
              <a:cs typeface="Arial Black"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dgm:spPr>
      <dgm:t>
        <a:bodyPr/>
        <a:lstStyle/>
        <a:p>
          <a:r>
            <a:rPr lang="en-US" sz="1400" b="1" i="0" dirty="0">
              <a:latin typeface="Arial" charset="0"/>
              <a:ea typeface="Arial" charset="0"/>
              <a:cs typeface="Arial" charset="0"/>
            </a:rPr>
            <a:t>DO'S &amp; DON'TS</a:t>
          </a: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a:effectLst/>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custLinFactNeighborX="0" custLinFactNeighborY="-418"/>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D2D2D113-93FF-45DF-B322-1DCAA77F324D}" type="presOf" srcId="{06018C59-1529-C948-8E0D-874007DD7A44}" destId="{4D45FB37-0A38-534D-BB8A-2F6630160BBE}" srcOrd="0" destOrd="0" presId="urn:microsoft.com/office/officeart/2005/8/layout/cycle8"/>
    <dgm:cxn modelId="{9AEC4506-CE38-4EF2-878B-0D1D034866AD}" type="presOf" srcId="{31C34053-A889-F941-A266-948A41BBC4D9}" destId="{7AF32BEC-54E8-EB42-A9E2-E8FB62B7055E}" srcOrd="1" destOrd="0" presId="urn:microsoft.com/office/officeart/2005/8/layout/cycle8"/>
    <dgm:cxn modelId="{FA0445C8-AE34-4714-8314-0DCA42253651}" type="presOf" srcId="{8729A904-7938-3144-938C-D0D9B8D3CA88}" destId="{C9978838-59BF-0342-8A2F-DF25821E3248}" srcOrd="0" destOrd="0" presId="urn:microsoft.com/office/officeart/2005/8/layout/cycle8"/>
    <dgm:cxn modelId="{1E400C98-094B-4484-9EDD-7BEB1F69FDA2}" type="presOf" srcId="{E609FB9F-715E-9842-A6FA-6AAEEE980DA1}" destId="{BE9835C5-CAFA-C44D-87F7-64ADD7EE9E4C}" srcOrd="0"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0DC4CC2F-49C4-1F48-8A7D-340A4660F828}" srcId="{E609FB9F-715E-9842-A6FA-6AAEEE980DA1}" destId="{31C34053-A889-F941-A266-948A41BBC4D9}" srcOrd="3" destOrd="0" parTransId="{082A4D12-DB4E-7B40-9721-EF09FAC7004A}" sibTransId="{0D16EE93-26E1-984E-8156-4A4752988215}"/>
    <dgm:cxn modelId="{31D858C4-D3D4-49E4-A8E9-E6AF16CF38AC}" type="presOf" srcId="{8729A904-7938-3144-938C-D0D9B8D3CA88}" destId="{6B99C2BC-D8D3-F844-8C1E-887B926F9589}" srcOrd="1" destOrd="0" presId="urn:microsoft.com/office/officeart/2005/8/layout/cycle8"/>
    <dgm:cxn modelId="{C1EB8824-EDD8-A941-88C0-29084B563E30}" srcId="{E609FB9F-715E-9842-A6FA-6AAEEE980DA1}" destId="{85E7842F-4F84-F441-82CB-CE3A534AF8F4}" srcOrd="2" destOrd="0" parTransId="{F21BD8AB-76C8-2740-A24C-90F467700717}" sibTransId="{EF53198A-D7DD-C44F-8EFD-AA6526F7D476}"/>
    <dgm:cxn modelId="{1B0BC4F1-1B8D-694B-9134-5186FA3CAF31}" srcId="{E609FB9F-715E-9842-A6FA-6AAEEE980DA1}" destId="{06018C59-1529-C948-8E0D-874007DD7A44}" srcOrd="1" destOrd="0" parTransId="{844E651F-4E8E-384A-8433-8E3F3ACDD099}" sibTransId="{D42093B5-AD35-4547-BB97-466842CD077A}"/>
    <dgm:cxn modelId="{A7B8F046-868D-4EA4-9736-C357CEE9CA66}" type="presOf" srcId="{85E7842F-4F84-F441-82CB-CE3A534AF8F4}" destId="{2B185BF1-B5A2-4244-8073-BA24D344F8C8}" srcOrd="0" destOrd="0" presId="urn:microsoft.com/office/officeart/2005/8/layout/cycle8"/>
    <dgm:cxn modelId="{1314836B-FBC0-4110-A133-7BC8B475007D}" type="presOf" srcId="{D3B00153-DB81-C74C-B37A-660CD7345A47}" destId="{51143573-17EF-AD4A-8D3F-FF8E5153F5A1}" srcOrd="1" destOrd="0" presId="urn:microsoft.com/office/officeart/2005/8/layout/cycle8"/>
    <dgm:cxn modelId="{F054E9EA-0768-44B3-AADE-5D5BF8B85B33}" type="presOf" srcId="{D3B00153-DB81-C74C-B37A-660CD7345A47}" destId="{B6B78243-F09E-FF46-A82B-2EEC247959FF}" srcOrd="0" destOrd="0" presId="urn:microsoft.com/office/officeart/2005/8/layout/cycle8"/>
    <dgm:cxn modelId="{878AEC02-B9A9-4F2F-8E9D-DE510C6C1739}" type="presOf" srcId="{31C34053-A889-F941-A266-948A41BBC4D9}" destId="{060991D0-FCFD-AE40-9D7F-E3F9314262B3}" srcOrd="0" destOrd="0" presId="urn:microsoft.com/office/officeart/2005/8/layout/cycle8"/>
    <dgm:cxn modelId="{0330EDD5-67E7-4572-9AA8-DFF7276ABEE4}" type="presOf" srcId="{06018C59-1529-C948-8E0D-874007DD7A44}" destId="{D1E47CB1-750D-FD44-A86B-032DB16E5D49}" srcOrd="1" destOrd="0" presId="urn:microsoft.com/office/officeart/2005/8/layout/cycle8"/>
    <dgm:cxn modelId="{3FB39902-998C-804F-876D-A2E1E550682E}" srcId="{E609FB9F-715E-9842-A6FA-6AAEEE980DA1}" destId="{8729A904-7938-3144-938C-D0D9B8D3CA88}" srcOrd="0" destOrd="0" parTransId="{0C93DC32-4CC4-EF47-87F0-C5EA8174E4DE}" sibTransId="{8A12C992-8324-E04B-A64C-BB807C6F3103}"/>
    <dgm:cxn modelId="{4D1D9640-080C-4085-B5CA-5395F0FE2E3E}" type="presOf" srcId="{85E7842F-4F84-F441-82CB-CE3A534AF8F4}" destId="{BB88EDF6-4AE9-BB48-A383-075F37B9B4FA}" srcOrd="1" destOrd="0" presId="urn:microsoft.com/office/officeart/2005/8/layout/cycle8"/>
    <dgm:cxn modelId="{AD835D2F-E81B-467B-95DE-DCBF6FCA8CEC}" type="presParOf" srcId="{BE9835C5-CAFA-C44D-87F7-64ADD7EE9E4C}" destId="{C9978838-59BF-0342-8A2F-DF25821E3248}" srcOrd="0" destOrd="0" presId="urn:microsoft.com/office/officeart/2005/8/layout/cycle8"/>
    <dgm:cxn modelId="{7B3188D2-8CED-49D7-AC54-1B158A7D399A}" type="presParOf" srcId="{BE9835C5-CAFA-C44D-87F7-64ADD7EE9E4C}" destId="{ABC42A6F-6851-7E4B-8EA1-B8BB8B289242}" srcOrd="1" destOrd="0" presId="urn:microsoft.com/office/officeart/2005/8/layout/cycle8"/>
    <dgm:cxn modelId="{50DF4C8E-040C-486F-9908-B0F061ECEA7E}" type="presParOf" srcId="{BE9835C5-CAFA-C44D-87F7-64ADD7EE9E4C}" destId="{A1290DE2-B79F-8043-953C-6A1B835CCB78}" srcOrd="2" destOrd="0" presId="urn:microsoft.com/office/officeart/2005/8/layout/cycle8"/>
    <dgm:cxn modelId="{CD7F2C7B-53C5-4178-9402-115B80ABD2A3}" type="presParOf" srcId="{BE9835C5-CAFA-C44D-87F7-64ADD7EE9E4C}" destId="{6B99C2BC-D8D3-F844-8C1E-887B926F9589}" srcOrd="3" destOrd="0" presId="urn:microsoft.com/office/officeart/2005/8/layout/cycle8"/>
    <dgm:cxn modelId="{E0E024E3-7152-4974-A6B7-DB0A36FF825F}" type="presParOf" srcId="{BE9835C5-CAFA-C44D-87F7-64ADD7EE9E4C}" destId="{4D45FB37-0A38-534D-BB8A-2F6630160BBE}" srcOrd="4" destOrd="0" presId="urn:microsoft.com/office/officeart/2005/8/layout/cycle8"/>
    <dgm:cxn modelId="{166DF523-3941-4ED0-85D6-5E1F84BF2AE1}" type="presParOf" srcId="{BE9835C5-CAFA-C44D-87F7-64ADD7EE9E4C}" destId="{BBAA3BAF-C63A-774B-984A-1497272CBB75}" srcOrd="5" destOrd="0" presId="urn:microsoft.com/office/officeart/2005/8/layout/cycle8"/>
    <dgm:cxn modelId="{475FFE22-B535-484A-997E-3285E134BD72}" type="presParOf" srcId="{BE9835C5-CAFA-C44D-87F7-64ADD7EE9E4C}" destId="{95F94E17-8FB8-F14F-A83E-DFCEBAFFDE7B}" srcOrd="6" destOrd="0" presId="urn:microsoft.com/office/officeart/2005/8/layout/cycle8"/>
    <dgm:cxn modelId="{36D89A9D-2A53-44AC-AC7B-21981FF1DE5D}" type="presParOf" srcId="{BE9835C5-CAFA-C44D-87F7-64ADD7EE9E4C}" destId="{D1E47CB1-750D-FD44-A86B-032DB16E5D49}" srcOrd="7" destOrd="0" presId="urn:microsoft.com/office/officeart/2005/8/layout/cycle8"/>
    <dgm:cxn modelId="{A0D0A331-E4A7-4F0C-B31C-D83C43D5130C}" type="presParOf" srcId="{BE9835C5-CAFA-C44D-87F7-64ADD7EE9E4C}" destId="{2B185BF1-B5A2-4244-8073-BA24D344F8C8}" srcOrd="8" destOrd="0" presId="urn:microsoft.com/office/officeart/2005/8/layout/cycle8"/>
    <dgm:cxn modelId="{0F884EF3-F8FB-4E6C-8E3C-A507189CE597}" type="presParOf" srcId="{BE9835C5-CAFA-C44D-87F7-64ADD7EE9E4C}" destId="{B781DA0C-42EE-CF45-A861-8A91BB4A1185}" srcOrd="9" destOrd="0" presId="urn:microsoft.com/office/officeart/2005/8/layout/cycle8"/>
    <dgm:cxn modelId="{4AE1534F-FD6F-4CE6-BD5E-D5610FC06B9E}" type="presParOf" srcId="{BE9835C5-CAFA-C44D-87F7-64ADD7EE9E4C}" destId="{EC621F8F-F056-BA4F-BE3E-9E234F6196DD}" srcOrd="10" destOrd="0" presId="urn:microsoft.com/office/officeart/2005/8/layout/cycle8"/>
    <dgm:cxn modelId="{2E4F1C1A-719C-44FE-B8FB-8884CD88284D}" type="presParOf" srcId="{BE9835C5-CAFA-C44D-87F7-64ADD7EE9E4C}" destId="{BB88EDF6-4AE9-BB48-A383-075F37B9B4FA}" srcOrd="11" destOrd="0" presId="urn:microsoft.com/office/officeart/2005/8/layout/cycle8"/>
    <dgm:cxn modelId="{13511829-8054-405C-91EB-DDB93B615F82}" type="presParOf" srcId="{BE9835C5-CAFA-C44D-87F7-64ADD7EE9E4C}" destId="{060991D0-FCFD-AE40-9D7F-E3F9314262B3}" srcOrd="12" destOrd="0" presId="urn:microsoft.com/office/officeart/2005/8/layout/cycle8"/>
    <dgm:cxn modelId="{E9DBF7F0-5EDB-4AD7-9C38-C5D7ABB803C7}" type="presParOf" srcId="{BE9835C5-CAFA-C44D-87F7-64ADD7EE9E4C}" destId="{92A13DB9-A980-B24E-8E37-73403A5F5099}" srcOrd="13" destOrd="0" presId="urn:microsoft.com/office/officeart/2005/8/layout/cycle8"/>
    <dgm:cxn modelId="{05570F20-5322-490A-A35D-8E84DC2DF18B}" type="presParOf" srcId="{BE9835C5-CAFA-C44D-87F7-64ADD7EE9E4C}" destId="{47D54BC2-84A9-5342-A3F5-62CB7517D8E6}" srcOrd="14" destOrd="0" presId="urn:microsoft.com/office/officeart/2005/8/layout/cycle8"/>
    <dgm:cxn modelId="{8CE0BED9-6F54-4902-AC84-AAED0148B2B6}" type="presParOf" srcId="{BE9835C5-CAFA-C44D-87F7-64ADD7EE9E4C}" destId="{7AF32BEC-54E8-EB42-A9E2-E8FB62B7055E}" srcOrd="15" destOrd="0" presId="urn:microsoft.com/office/officeart/2005/8/layout/cycle8"/>
    <dgm:cxn modelId="{34A65987-D156-4905-9C37-B6199C9ECF6D}" type="presParOf" srcId="{BE9835C5-CAFA-C44D-87F7-64ADD7EE9E4C}" destId="{B6B78243-F09E-FF46-A82B-2EEC247959FF}" srcOrd="16" destOrd="0" presId="urn:microsoft.com/office/officeart/2005/8/layout/cycle8"/>
    <dgm:cxn modelId="{F9755520-A1A4-4A44-A9D3-BF3470533895}" type="presParOf" srcId="{BE9835C5-CAFA-C44D-87F7-64ADD7EE9E4C}" destId="{7E3AAD26-195D-8446-AC54-7EF3398D862C}" srcOrd="17" destOrd="0" presId="urn:microsoft.com/office/officeart/2005/8/layout/cycle8"/>
    <dgm:cxn modelId="{2E8D1010-EBC1-408A-B0A6-AA7F994CE134}" type="presParOf" srcId="{BE9835C5-CAFA-C44D-87F7-64ADD7EE9E4C}" destId="{CCC2ABD4-D4A3-204F-A3FA-E7867FC010A4}" srcOrd="18" destOrd="0" presId="urn:microsoft.com/office/officeart/2005/8/layout/cycle8"/>
    <dgm:cxn modelId="{F15A67E9-1DD3-4C26-821F-329A70C8B3E6}" type="presParOf" srcId="{BE9835C5-CAFA-C44D-87F7-64ADD7EE9E4C}" destId="{51143573-17EF-AD4A-8D3F-FF8E5153F5A1}" srcOrd="19" destOrd="0" presId="urn:microsoft.com/office/officeart/2005/8/layout/cycle8"/>
    <dgm:cxn modelId="{D60D60DD-3E43-45DB-BAC3-5F53DEAC87A1}" type="presParOf" srcId="{BE9835C5-CAFA-C44D-87F7-64ADD7EE9E4C}" destId="{823E096E-D9E0-7841-9265-7B70BDC7A19D}" srcOrd="20" destOrd="0" presId="urn:microsoft.com/office/officeart/2005/8/layout/cycle8"/>
    <dgm:cxn modelId="{CB62217D-31CC-4A72-B8E4-D550BB024D4C}" type="presParOf" srcId="{BE9835C5-CAFA-C44D-87F7-64ADD7EE9E4C}" destId="{C3B52D5C-39CD-A845-AF34-091665B4304B}" srcOrd="21" destOrd="0" presId="urn:microsoft.com/office/officeart/2005/8/layout/cycle8"/>
    <dgm:cxn modelId="{126AC768-313D-4D67-8448-A677ADE6D5AD}" type="presParOf" srcId="{BE9835C5-CAFA-C44D-87F7-64ADD7EE9E4C}" destId="{B5E2D8F6-A8CD-AA42-A357-2B37A3D8EB9C}" srcOrd="22" destOrd="0" presId="urn:microsoft.com/office/officeart/2005/8/layout/cycle8"/>
    <dgm:cxn modelId="{4CE2BF9D-BB79-462E-8D97-9BFF4DEDB5B9}" type="presParOf" srcId="{BE9835C5-CAFA-C44D-87F7-64ADD7EE9E4C}" destId="{9F4135F7-E1EF-9E4F-81F4-66A1C0E2721F}" srcOrd="23" destOrd="0" presId="urn:microsoft.com/office/officeart/2005/8/layout/cycle8"/>
    <dgm:cxn modelId="{7A8FBFA8-1DFC-49C7-ABE5-590B9E4BAD51}"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a:effectLst/>
      </dgm:spPr>
      <dgm:t>
        <a:bodyPr/>
        <a:lstStyle/>
        <a:p>
          <a:r>
            <a:rPr lang="en-US" sz="1400" b="1" i="0" dirty="0">
              <a:latin typeface="Arial" charset="0"/>
              <a:ea typeface="Arial" charset="0"/>
              <a:cs typeface="Arial"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4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a:effectLst>
          <a:glow rad="101600">
            <a:schemeClr val="bg1">
              <a:alpha val="50000"/>
            </a:schemeClr>
          </a:glow>
          <a:softEdge rad="31750"/>
        </a:effectLst>
      </dgm:spPr>
      <dgm:t>
        <a:bodyPr/>
        <a:lstStyle/>
        <a:p>
          <a:r>
            <a:rPr lang="en-US" sz="1600" b="1" i="0" dirty="0">
              <a:latin typeface="Arial Black" charset="0"/>
              <a:ea typeface="Arial Black" charset="0"/>
              <a:cs typeface="Arial Black"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dgm:spPr>
      <dgm:t>
        <a:bodyPr/>
        <a:lstStyle/>
        <a:p>
          <a:r>
            <a:rPr lang="en-US" sz="1400" b="1" i="0" dirty="0" smtClean="0">
              <a:latin typeface="Arial" charset="0"/>
              <a:ea typeface="Arial" charset="0"/>
              <a:cs typeface="Arial" charset="0"/>
            </a:rPr>
            <a:t>“DOs </a:t>
          </a:r>
          <a:r>
            <a:rPr lang="en-US" sz="1400" b="1" i="0" dirty="0">
              <a:latin typeface="Arial" charset="0"/>
              <a:ea typeface="Arial" charset="0"/>
              <a:cs typeface="Arial" charset="0"/>
            </a:rPr>
            <a:t>&amp; </a:t>
          </a:r>
          <a:r>
            <a:rPr lang="en-US" sz="1400" b="1" i="0" dirty="0" smtClean="0">
              <a:latin typeface="Arial" charset="0"/>
              <a:ea typeface="Arial" charset="0"/>
              <a:cs typeface="Arial" charset="0"/>
            </a:rPr>
            <a:t>DON‘Ts”</a:t>
          </a:r>
          <a:endParaRPr lang="en-US" sz="1400" b="1" i="0" dirty="0">
            <a:latin typeface="Arial" charset="0"/>
            <a:ea typeface="Arial" charset="0"/>
            <a:cs typeface="Arial" charset="0"/>
          </a:endParaRP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a:effectLst/>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A13638EA-3735-3547-9A85-225B1A7D1A2A}" type="presOf" srcId="{8729A904-7938-3144-938C-D0D9B8D3CA88}" destId="{C9978838-59BF-0342-8A2F-DF25821E3248}" srcOrd="0" destOrd="0" presId="urn:microsoft.com/office/officeart/2005/8/layout/cycle8"/>
    <dgm:cxn modelId="{4530B1F7-CAB4-FC43-8886-BA6D4256D014}" type="presOf" srcId="{31C34053-A889-F941-A266-948A41BBC4D9}" destId="{060991D0-FCFD-AE40-9D7F-E3F9314262B3}" srcOrd="0" destOrd="0" presId="urn:microsoft.com/office/officeart/2005/8/layout/cycle8"/>
    <dgm:cxn modelId="{0DC4CC2F-49C4-1F48-8A7D-340A4660F828}" srcId="{E609FB9F-715E-9842-A6FA-6AAEEE980DA1}" destId="{31C34053-A889-F941-A266-948A41BBC4D9}" srcOrd="3" destOrd="0" parTransId="{082A4D12-DB4E-7B40-9721-EF09FAC7004A}" sibTransId="{0D16EE93-26E1-984E-8156-4A4752988215}"/>
    <dgm:cxn modelId="{DD187B0F-70EA-9941-BCFC-4B112DA0DCDB}" type="presOf" srcId="{D3B00153-DB81-C74C-B37A-660CD7345A47}" destId="{51143573-17EF-AD4A-8D3F-FF8E5153F5A1}" srcOrd="1" destOrd="0" presId="urn:microsoft.com/office/officeart/2005/8/layout/cycle8"/>
    <dgm:cxn modelId="{46BB0DA7-829F-F146-9FB9-3EDFACF0ECF0}" type="presOf" srcId="{06018C59-1529-C948-8E0D-874007DD7A44}" destId="{D1E47CB1-750D-FD44-A86B-032DB16E5D49}" srcOrd="1" destOrd="0" presId="urn:microsoft.com/office/officeart/2005/8/layout/cycle8"/>
    <dgm:cxn modelId="{80699241-D8F8-7049-B4DE-AF0C1BA482ED}" type="presOf" srcId="{85E7842F-4F84-F441-82CB-CE3A534AF8F4}" destId="{2B185BF1-B5A2-4244-8073-BA24D344F8C8}" srcOrd="0" destOrd="0" presId="urn:microsoft.com/office/officeart/2005/8/layout/cycle8"/>
    <dgm:cxn modelId="{DE73F275-6BF8-2D44-BCAC-31C1AD1131D4}" type="presOf" srcId="{8729A904-7938-3144-938C-D0D9B8D3CA88}" destId="{6B99C2BC-D8D3-F844-8C1E-887B926F9589}" srcOrd="1" destOrd="0" presId="urn:microsoft.com/office/officeart/2005/8/layout/cycle8"/>
    <dgm:cxn modelId="{C1EB8824-EDD8-A941-88C0-29084B563E30}" srcId="{E609FB9F-715E-9842-A6FA-6AAEEE980DA1}" destId="{85E7842F-4F84-F441-82CB-CE3A534AF8F4}" srcOrd="2" destOrd="0" parTransId="{F21BD8AB-76C8-2740-A24C-90F467700717}" sibTransId="{EF53198A-D7DD-C44F-8EFD-AA6526F7D476}"/>
    <dgm:cxn modelId="{CCC5D333-C1C5-3843-9BED-C2A5AFE0F0DD}" type="presOf" srcId="{E609FB9F-715E-9842-A6FA-6AAEEE980DA1}" destId="{BE9835C5-CAFA-C44D-87F7-64ADD7EE9E4C}" srcOrd="0" destOrd="0" presId="urn:microsoft.com/office/officeart/2005/8/layout/cycle8"/>
    <dgm:cxn modelId="{1B0BC4F1-1B8D-694B-9134-5186FA3CAF31}" srcId="{E609FB9F-715E-9842-A6FA-6AAEEE980DA1}" destId="{06018C59-1529-C948-8E0D-874007DD7A44}" srcOrd="1" destOrd="0" parTransId="{844E651F-4E8E-384A-8433-8E3F3ACDD099}" sibTransId="{D42093B5-AD35-4547-BB97-466842CD077A}"/>
    <dgm:cxn modelId="{BEF9EC4B-9BF3-524B-A658-E4BE2A6A18FA}" type="presOf" srcId="{06018C59-1529-C948-8E0D-874007DD7A44}" destId="{4D45FB37-0A38-534D-BB8A-2F6630160BBE}" srcOrd="0" destOrd="0" presId="urn:microsoft.com/office/officeart/2005/8/layout/cycle8"/>
    <dgm:cxn modelId="{3FB39902-998C-804F-876D-A2E1E550682E}" srcId="{E609FB9F-715E-9842-A6FA-6AAEEE980DA1}" destId="{8729A904-7938-3144-938C-D0D9B8D3CA88}" srcOrd="0" destOrd="0" parTransId="{0C93DC32-4CC4-EF47-87F0-C5EA8174E4DE}" sibTransId="{8A12C992-8324-E04B-A64C-BB807C6F3103}"/>
    <dgm:cxn modelId="{BFC6B76F-BF71-2640-8928-5885AEF7AD9A}" type="presOf" srcId="{31C34053-A889-F941-A266-948A41BBC4D9}" destId="{7AF32BEC-54E8-EB42-A9E2-E8FB62B7055E}" srcOrd="1"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AE4C8478-ED5E-794C-8C6D-CE6B939EC89F}" type="presOf" srcId="{D3B00153-DB81-C74C-B37A-660CD7345A47}" destId="{B6B78243-F09E-FF46-A82B-2EEC247959FF}" srcOrd="0" destOrd="0" presId="urn:microsoft.com/office/officeart/2005/8/layout/cycle8"/>
    <dgm:cxn modelId="{CC73C50C-3ED8-6146-805B-6536BA85E805}" type="presOf" srcId="{85E7842F-4F84-F441-82CB-CE3A534AF8F4}" destId="{BB88EDF6-4AE9-BB48-A383-075F37B9B4FA}" srcOrd="1" destOrd="0" presId="urn:microsoft.com/office/officeart/2005/8/layout/cycle8"/>
    <dgm:cxn modelId="{106D97C5-D13D-4446-93D6-F192F11DB2EF}" type="presParOf" srcId="{BE9835C5-CAFA-C44D-87F7-64ADD7EE9E4C}" destId="{C9978838-59BF-0342-8A2F-DF25821E3248}" srcOrd="0" destOrd="0" presId="urn:microsoft.com/office/officeart/2005/8/layout/cycle8"/>
    <dgm:cxn modelId="{0C220719-5FA5-044C-A365-CE51024956B2}" type="presParOf" srcId="{BE9835C5-CAFA-C44D-87F7-64ADD7EE9E4C}" destId="{ABC42A6F-6851-7E4B-8EA1-B8BB8B289242}" srcOrd="1" destOrd="0" presId="urn:microsoft.com/office/officeart/2005/8/layout/cycle8"/>
    <dgm:cxn modelId="{8E24D441-DA77-0441-8991-2F1508FB6044}" type="presParOf" srcId="{BE9835C5-CAFA-C44D-87F7-64ADD7EE9E4C}" destId="{A1290DE2-B79F-8043-953C-6A1B835CCB78}" srcOrd="2" destOrd="0" presId="urn:microsoft.com/office/officeart/2005/8/layout/cycle8"/>
    <dgm:cxn modelId="{768A85E3-F4D4-184C-BE56-0799B77B285D}" type="presParOf" srcId="{BE9835C5-CAFA-C44D-87F7-64ADD7EE9E4C}" destId="{6B99C2BC-D8D3-F844-8C1E-887B926F9589}" srcOrd="3" destOrd="0" presId="urn:microsoft.com/office/officeart/2005/8/layout/cycle8"/>
    <dgm:cxn modelId="{56C6D739-C552-3948-B291-380CB94F91B7}" type="presParOf" srcId="{BE9835C5-CAFA-C44D-87F7-64ADD7EE9E4C}" destId="{4D45FB37-0A38-534D-BB8A-2F6630160BBE}" srcOrd="4" destOrd="0" presId="urn:microsoft.com/office/officeart/2005/8/layout/cycle8"/>
    <dgm:cxn modelId="{352C1A14-357C-9A47-9E5F-FA8A235BB02C}" type="presParOf" srcId="{BE9835C5-CAFA-C44D-87F7-64ADD7EE9E4C}" destId="{BBAA3BAF-C63A-774B-984A-1497272CBB75}" srcOrd="5" destOrd="0" presId="urn:microsoft.com/office/officeart/2005/8/layout/cycle8"/>
    <dgm:cxn modelId="{2B7AA939-86CC-D342-B04C-835730CEAC5E}" type="presParOf" srcId="{BE9835C5-CAFA-C44D-87F7-64ADD7EE9E4C}" destId="{95F94E17-8FB8-F14F-A83E-DFCEBAFFDE7B}" srcOrd="6" destOrd="0" presId="urn:microsoft.com/office/officeart/2005/8/layout/cycle8"/>
    <dgm:cxn modelId="{A49CDA40-F05D-D54A-A4B0-978DB3FC02AA}" type="presParOf" srcId="{BE9835C5-CAFA-C44D-87F7-64ADD7EE9E4C}" destId="{D1E47CB1-750D-FD44-A86B-032DB16E5D49}" srcOrd="7" destOrd="0" presId="urn:microsoft.com/office/officeart/2005/8/layout/cycle8"/>
    <dgm:cxn modelId="{F058A060-2F76-5543-A65E-78E098441020}" type="presParOf" srcId="{BE9835C5-CAFA-C44D-87F7-64ADD7EE9E4C}" destId="{2B185BF1-B5A2-4244-8073-BA24D344F8C8}" srcOrd="8" destOrd="0" presId="urn:microsoft.com/office/officeart/2005/8/layout/cycle8"/>
    <dgm:cxn modelId="{8BFAA70E-A3EE-9C46-9634-53F3ED0C0E45}" type="presParOf" srcId="{BE9835C5-CAFA-C44D-87F7-64ADD7EE9E4C}" destId="{B781DA0C-42EE-CF45-A861-8A91BB4A1185}" srcOrd="9" destOrd="0" presId="urn:microsoft.com/office/officeart/2005/8/layout/cycle8"/>
    <dgm:cxn modelId="{703D64B5-E8C5-D04A-9CAE-C3E30ED28819}" type="presParOf" srcId="{BE9835C5-CAFA-C44D-87F7-64ADD7EE9E4C}" destId="{EC621F8F-F056-BA4F-BE3E-9E234F6196DD}" srcOrd="10" destOrd="0" presId="urn:microsoft.com/office/officeart/2005/8/layout/cycle8"/>
    <dgm:cxn modelId="{484D3E53-517E-9B4F-AFA9-A5993929601B}" type="presParOf" srcId="{BE9835C5-CAFA-C44D-87F7-64ADD7EE9E4C}" destId="{BB88EDF6-4AE9-BB48-A383-075F37B9B4FA}" srcOrd="11" destOrd="0" presId="urn:microsoft.com/office/officeart/2005/8/layout/cycle8"/>
    <dgm:cxn modelId="{B647563C-52D9-224B-88FF-5B233B31290E}" type="presParOf" srcId="{BE9835C5-CAFA-C44D-87F7-64ADD7EE9E4C}" destId="{060991D0-FCFD-AE40-9D7F-E3F9314262B3}" srcOrd="12" destOrd="0" presId="urn:microsoft.com/office/officeart/2005/8/layout/cycle8"/>
    <dgm:cxn modelId="{E9DEB652-6ACD-AB4B-83A1-80F301C75CF6}" type="presParOf" srcId="{BE9835C5-CAFA-C44D-87F7-64ADD7EE9E4C}" destId="{92A13DB9-A980-B24E-8E37-73403A5F5099}" srcOrd="13" destOrd="0" presId="urn:microsoft.com/office/officeart/2005/8/layout/cycle8"/>
    <dgm:cxn modelId="{978D9A26-DB2B-5542-8475-B4904DD316ED}" type="presParOf" srcId="{BE9835C5-CAFA-C44D-87F7-64ADD7EE9E4C}" destId="{47D54BC2-84A9-5342-A3F5-62CB7517D8E6}" srcOrd="14" destOrd="0" presId="urn:microsoft.com/office/officeart/2005/8/layout/cycle8"/>
    <dgm:cxn modelId="{5444D161-D11E-0849-96D2-27CF5802A519}" type="presParOf" srcId="{BE9835C5-CAFA-C44D-87F7-64ADD7EE9E4C}" destId="{7AF32BEC-54E8-EB42-A9E2-E8FB62B7055E}" srcOrd="15" destOrd="0" presId="urn:microsoft.com/office/officeart/2005/8/layout/cycle8"/>
    <dgm:cxn modelId="{FD99C5BB-172C-894F-A4E2-ADEB02371792}" type="presParOf" srcId="{BE9835C5-CAFA-C44D-87F7-64ADD7EE9E4C}" destId="{B6B78243-F09E-FF46-A82B-2EEC247959FF}" srcOrd="16" destOrd="0" presId="urn:microsoft.com/office/officeart/2005/8/layout/cycle8"/>
    <dgm:cxn modelId="{96637681-269E-604F-A2EB-4B516CF5A21E}" type="presParOf" srcId="{BE9835C5-CAFA-C44D-87F7-64ADD7EE9E4C}" destId="{7E3AAD26-195D-8446-AC54-7EF3398D862C}" srcOrd="17" destOrd="0" presId="urn:microsoft.com/office/officeart/2005/8/layout/cycle8"/>
    <dgm:cxn modelId="{6EF9446E-8D79-D240-BD24-C4249C22E408}" type="presParOf" srcId="{BE9835C5-CAFA-C44D-87F7-64ADD7EE9E4C}" destId="{CCC2ABD4-D4A3-204F-A3FA-E7867FC010A4}" srcOrd="18" destOrd="0" presId="urn:microsoft.com/office/officeart/2005/8/layout/cycle8"/>
    <dgm:cxn modelId="{7583F9C3-05B4-664C-A276-B05FB4471324}" type="presParOf" srcId="{BE9835C5-CAFA-C44D-87F7-64ADD7EE9E4C}" destId="{51143573-17EF-AD4A-8D3F-FF8E5153F5A1}" srcOrd="19" destOrd="0" presId="urn:microsoft.com/office/officeart/2005/8/layout/cycle8"/>
    <dgm:cxn modelId="{8530DF70-B2E2-FE46-BDE3-4964B79F9032}" type="presParOf" srcId="{BE9835C5-CAFA-C44D-87F7-64ADD7EE9E4C}" destId="{823E096E-D9E0-7841-9265-7B70BDC7A19D}" srcOrd="20" destOrd="0" presId="urn:microsoft.com/office/officeart/2005/8/layout/cycle8"/>
    <dgm:cxn modelId="{0D2499DF-358C-C946-A8FC-0286688FCF60}" type="presParOf" srcId="{BE9835C5-CAFA-C44D-87F7-64ADD7EE9E4C}" destId="{C3B52D5C-39CD-A845-AF34-091665B4304B}" srcOrd="21" destOrd="0" presId="urn:microsoft.com/office/officeart/2005/8/layout/cycle8"/>
    <dgm:cxn modelId="{A8EAE71F-6460-C14D-8E76-A38D024244B6}" type="presParOf" srcId="{BE9835C5-CAFA-C44D-87F7-64ADD7EE9E4C}" destId="{B5E2D8F6-A8CD-AA42-A357-2B37A3D8EB9C}" srcOrd="22" destOrd="0" presId="urn:microsoft.com/office/officeart/2005/8/layout/cycle8"/>
    <dgm:cxn modelId="{E18A8D64-8979-9843-94AD-CC9288E91346}" type="presParOf" srcId="{BE9835C5-CAFA-C44D-87F7-64ADD7EE9E4C}" destId="{9F4135F7-E1EF-9E4F-81F4-66A1C0E2721F}" srcOrd="23" destOrd="0" presId="urn:microsoft.com/office/officeart/2005/8/layout/cycle8"/>
    <dgm:cxn modelId="{68ED2CCC-BA4E-B040-9FDC-159407857A47}"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09FB9F-715E-9842-A6FA-6AAEEE980DA1}" type="doc">
      <dgm:prSet loTypeId="urn:microsoft.com/office/officeart/2005/8/layout/cycle8" loCatId="" qsTypeId="urn:microsoft.com/office/officeart/2005/8/quickstyle/simple4" qsCatId="simple" csTypeId="urn:microsoft.com/office/officeart/2005/8/colors/accent1_2" csCatId="accent1" phldr="1"/>
      <dgm:spPr/>
      <dgm:t>
        <a:bodyPr/>
        <a:lstStyle/>
        <a:p>
          <a:endParaRPr lang="en-US"/>
        </a:p>
      </dgm:t>
    </dgm:pt>
    <dgm:pt modelId="{8729A904-7938-3144-938C-D0D9B8D3CA88}">
      <dgm:prSet phldrT="[Text]" custT="1"/>
      <dgm:spPr>
        <a:solidFill>
          <a:srgbClr val="00D8E2"/>
        </a:solidFill>
        <a:effectLst/>
      </dgm:spPr>
      <dgm:t>
        <a:bodyPr/>
        <a:lstStyle/>
        <a:p>
          <a:r>
            <a:rPr lang="en-US" sz="1400" b="1" i="0" dirty="0">
              <a:latin typeface="Arial" charset="0"/>
              <a:ea typeface="Arial" charset="0"/>
              <a:cs typeface="Arial" charset="0"/>
            </a:rPr>
            <a:t>THE BASICS</a:t>
          </a:r>
        </a:p>
      </dgm:t>
    </dgm:pt>
    <dgm:pt modelId="{0C93DC32-4CC4-EF47-87F0-C5EA8174E4DE}" type="parTrans" cxnId="{3FB39902-998C-804F-876D-A2E1E550682E}">
      <dgm:prSet/>
      <dgm:spPr/>
      <dgm:t>
        <a:bodyPr/>
        <a:lstStyle/>
        <a:p>
          <a:endParaRPr lang="en-US"/>
        </a:p>
      </dgm:t>
    </dgm:pt>
    <dgm:pt modelId="{8A12C992-8324-E04B-A64C-BB807C6F3103}" type="sibTrans" cxnId="{3FB39902-998C-804F-876D-A2E1E550682E}">
      <dgm:prSet/>
      <dgm:spPr/>
      <dgm:t>
        <a:bodyPr/>
        <a:lstStyle/>
        <a:p>
          <a:endParaRPr lang="en-US"/>
        </a:p>
      </dgm:t>
    </dgm:pt>
    <dgm:pt modelId="{85E7842F-4F84-F441-82CB-CE3A534AF8F4}">
      <dgm:prSet phldrT="[Text]" custT="1"/>
      <dgm:spPr>
        <a:solidFill>
          <a:srgbClr val="00D2AB"/>
        </a:solidFill>
      </dgm:spPr>
      <dgm:t>
        <a:bodyPr/>
        <a:lstStyle/>
        <a:p>
          <a:r>
            <a:rPr lang="en-US" sz="1400" b="1" i="0" dirty="0">
              <a:latin typeface="Arial" charset="0"/>
              <a:ea typeface="Arial" charset="0"/>
              <a:cs typeface="Arial" charset="0"/>
            </a:rPr>
            <a:t>CONFLICTS OF INTEREST</a:t>
          </a:r>
        </a:p>
      </dgm:t>
    </dgm:pt>
    <dgm:pt modelId="{F21BD8AB-76C8-2740-A24C-90F467700717}" type="parTrans" cxnId="{C1EB8824-EDD8-A941-88C0-29084B563E30}">
      <dgm:prSet/>
      <dgm:spPr/>
      <dgm:t>
        <a:bodyPr/>
        <a:lstStyle/>
        <a:p>
          <a:endParaRPr lang="en-US"/>
        </a:p>
      </dgm:t>
    </dgm:pt>
    <dgm:pt modelId="{EF53198A-D7DD-C44F-8EFD-AA6526F7D476}" type="sibTrans" cxnId="{C1EB8824-EDD8-A941-88C0-29084B563E30}">
      <dgm:prSet/>
      <dgm:spPr/>
      <dgm:t>
        <a:bodyPr/>
        <a:lstStyle/>
        <a:p>
          <a:endParaRPr lang="en-US"/>
        </a:p>
      </dgm:t>
    </dgm:pt>
    <dgm:pt modelId="{06018C59-1529-C948-8E0D-874007DD7A44}">
      <dgm:prSet phldrT="[Text]" custT="1"/>
      <dgm:spPr>
        <a:solidFill>
          <a:srgbClr val="00AAE2"/>
        </a:solidFill>
        <a:effectLst/>
      </dgm:spPr>
      <dgm:t>
        <a:bodyPr/>
        <a:lstStyle/>
        <a:p>
          <a:r>
            <a:rPr lang="en-US" sz="1400" b="1" i="0" dirty="0">
              <a:latin typeface="Arial" charset="0"/>
              <a:ea typeface="Arial" charset="0"/>
              <a:cs typeface="Arial" charset="0"/>
            </a:rPr>
            <a:t>THEORY MEETS PRACTICE</a:t>
          </a:r>
        </a:p>
      </dgm:t>
    </dgm:pt>
    <dgm:pt modelId="{844E651F-4E8E-384A-8433-8E3F3ACDD099}" type="parTrans" cxnId="{1B0BC4F1-1B8D-694B-9134-5186FA3CAF31}">
      <dgm:prSet/>
      <dgm:spPr/>
      <dgm:t>
        <a:bodyPr/>
        <a:lstStyle/>
        <a:p>
          <a:endParaRPr lang="en-US"/>
        </a:p>
      </dgm:t>
    </dgm:pt>
    <dgm:pt modelId="{D42093B5-AD35-4547-BB97-466842CD077A}" type="sibTrans" cxnId="{1B0BC4F1-1B8D-694B-9134-5186FA3CAF31}">
      <dgm:prSet/>
      <dgm:spPr/>
      <dgm:t>
        <a:bodyPr/>
        <a:lstStyle/>
        <a:p>
          <a:endParaRPr lang="en-US"/>
        </a:p>
      </dgm:t>
    </dgm:pt>
    <dgm:pt modelId="{31C34053-A889-F941-A266-948A41BBC4D9}">
      <dgm:prSet phldrT="[Text]" custT="1"/>
      <dgm:spPr>
        <a:solidFill>
          <a:srgbClr val="0082D2"/>
        </a:solidFill>
        <a:effectLst>
          <a:glow rad="101600">
            <a:schemeClr val="bg1">
              <a:alpha val="50000"/>
            </a:schemeClr>
          </a:glow>
          <a:softEdge rad="31750"/>
        </a:effectLst>
      </dgm:spPr>
      <dgm:t>
        <a:bodyPr/>
        <a:lstStyle/>
        <a:p>
          <a:r>
            <a:rPr lang="en-US" sz="1600" b="1" i="0" dirty="0" smtClean="0">
              <a:latin typeface="Arial Black" charset="0"/>
              <a:ea typeface="Arial Black" charset="0"/>
              <a:cs typeface="Arial Black" charset="0"/>
            </a:rPr>
            <a:t>“DO‘s </a:t>
          </a:r>
          <a:r>
            <a:rPr lang="en-US" sz="1600" b="1" i="0" dirty="0">
              <a:latin typeface="Arial Black" charset="0"/>
              <a:ea typeface="Arial Black" charset="0"/>
              <a:cs typeface="Arial Black" charset="0"/>
            </a:rPr>
            <a:t>&amp; </a:t>
          </a:r>
          <a:r>
            <a:rPr lang="en-US" sz="1600" b="1" i="0" dirty="0" smtClean="0">
              <a:latin typeface="Arial Black" charset="0"/>
              <a:ea typeface="Arial Black" charset="0"/>
              <a:cs typeface="Arial Black" charset="0"/>
            </a:rPr>
            <a:t>DON'Ts”</a:t>
          </a:r>
          <a:endParaRPr lang="en-US" sz="1600" b="1" i="0" dirty="0">
            <a:latin typeface="Arial Black" charset="0"/>
            <a:ea typeface="Arial Black" charset="0"/>
            <a:cs typeface="Arial Black" charset="0"/>
          </a:endParaRPr>
        </a:p>
      </dgm:t>
    </dgm:pt>
    <dgm:pt modelId="{082A4D12-DB4E-7B40-9721-EF09FAC7004A}" type="parTrans" cxnId="{0DC4CC2F-49C4-1F48-8A7D-340A4660F828}">
      <dgm:prSet/>
      <dgm:spPr/>
      <dgm:t>
        <a:bodyPr/>
        <a:lstStyle/>
        <a:p>
          <a:endParaRPr lang="en-US"/>
        </a:p>
      </dgm:t>
    </dgm:pt>
    <dgm:pt modelId="{0D16EE93-26E1-984E-8156-4A4752988215}" type="sibTrans" cxnId="{0DC4CC2F-49C4-1F48-8A7D-340A4660F828}">
      <dgm:prSet/>
      <dgm:spPr/>
      <dgm:t>
        <a:bodyPr/>
        <a:lstStyle/>
        <a:p>
          <a:endParaRPr lang="en-US"/>
        </a:p>
      </dgm:t>
    </dgm:pt>
    <dgm:pt modelId="{D3B00153-DB81-C74C-B37A-660CD7345A47}">
      <dgm:prSet custT="1"/>
      <dgm:spPr>
        <a:solidFill>
          <a:srgbClr val="094495"/>
        </a:solidFill>
        <a:ln w="31750">
          <a:solidFill>
            <a:schemeClr val="accent1">
              <a:lumMod val="75000"/>
            </a:schemeClr>
          </a:solidFill>
        </a:ln>
        <a:effectLst/>
      </dgm:spPr>
      <dgm:t>
        <a:bodyPr/>
        <a:lstStyle/>
        <a:p>
          <a:r>
            <a:rPr lang="en-US" sz="1400" b="1" i="0" dirty="0">
              <a:latin typeface="Arial" charset="0"/>
              <a:ea typeface="Arial" charset="0"/>
              <a:cs typeface="Arial" charset="0"/>
            </a:rPr>
            <a:t>INTRODUCTION</a:t>
          </a:r>
        </a:p>
      </dgm:t>
    </dgm:pt>
    <dgm:pt modelId="{282186D4-926B-A443-850F-BD32B02C4CF7}" type="parTrans" cxnId="{37E2A409-F50B-C047-BD67-CF2369A78384}">
      <dgm:prSet/>
      <dgm:spPr/>
      <dgm:t>
        <a:bodyPr/>
        <a:lstStyle/>
        <a:p>
          <a:endParaRPr lang="en-US"/>
        </a:p>
      </dgm:t>
    </dgm:pt>
    <dgm:pt modelId="{C6E76468-CD8B-B841-A7B2-DE0704080435}" type="sibTrans" cxnId="{37E2A409-F50B-C047-BD67-CF2369A78384}">
      <dgm:prSet/>
      <dgm:spPr/>
      <dgm:t>
        <a:bodyPr/>
        <a:lstStyle/>
        <a:p>
          <a:endParaRPr lang="en-US"/>
        </a:p>
      </dgm:t>
    </dgm:pt>
    <dgm:pt modelId="{BE9835C5-CAFA-C44D-87F7-64ADD7EE9E4C}" type="pres">
      <dgm:prSet presAssocID="{E609FB9F-715E-9842-A6FA-6AAEEE980DA1}" presName="compositeShape" presStyleCnt="0">
        <dgm:presLayoutVars>
          <dgm:chMax val="7"/>
          <dgm:dir/>
          <dgm:resizeHandles val="exact"/>
        </dgm:presLayoutVars>
      </dgm:prSet>
      <dgm:spPr/>
      <dgm:t>
        <a:bodyPr/>
        <a:lstStyle/>
        <a:p>
          <a:endParaRPr lang="en-US"/>
        </a:p>
      </dgm:t>
    </dgm:pt>
    <dgm:pt modelId="{C9978838-59BF-0342-8A2F-DF25821E3248}" type="pres">
      <dgm:prSet presAssocID="{E609FB9F-715E-9842-A6FA-6AAEEE980DA1}" presName="wedge1" presStyleLbl="node1" presStyleIdx="0" presStyleCnt="5"/>
      <dgm:spPr/>
      <dgm:t>
        <a:bodyPr/>
        <a:lstStyle/>
        <a:p>
          <a:endParaRPr lang="en-US"/>
        </a:p>
      </dgm:t>
    </dgm:pt>
    <dgm:pt modelId="{ABC42A6F-6851-7E4B-8EA1-B8BB8B289242}" type="pres">
      <dgm:prSet presAssocID="{E609FB9F-715E-9842-A6FA-6AAEEE980DA1}" presName="dummy1a" presStyleCnt="0"/>
      <dgm:spPr/>
    </dgm:pt>
    <dgm:pt modelId="{A1290DE2-B79F-8043-953C-6A1B835CCB78}" type="pres">
      <dgm:prSet presAssocID="{E609FB9F-715E-9842-A6FA-6AAEEE980DA1}" presName="dummy1b" presStyleCnt="0"/>
      <dgm:spPr/>
    </dgm:pt>
    <dgm:pt modelId="{6B99C2BC-D8D3-F844-8C1E-887B926F9589}" type="pres">
      <dgm:prSet presAssocID="{E609FB9F-715E-9842-A6FA-6AAEEE980DA1}" presName="wedge1Tx" presStyleLbl="node1" presStyleIdx="0" presStyleCnt="5">
        <dgm:presLayoutVars>
          <dgm:chMax val="0"/>
          <dgm:chPref val="0"/>
          <dgm:bulletEnabled val="1"/>
        </dgm:presLayoutVars>
      </dgm:prSet>
      <dgm:spPr/>
      <dgm:t>
        <a:bodyPr/>
        <a:lstStyle/>
        <a:p>
          <a:endParaRPr lang="en-US"/>
        </a:p>
      </dgm:t>
    </dgm:pt>
    <dgm:pt modelId="{4D45FB37-0A38-534D-BB8A-2F6630160BBE}" type="pres">
      <dgm:prSet presAssocID="{E609FB9F-715E-9842-A6FA-6AAEEE980DA1}" presName="wedge2" presStyleLbl="node1" presStyleIdx="1" presStyleCnt="5"/>
      <dgm:spPr/>
      <dgm:t>
        <a:bodyPr/>
        <a:lstStyle/>
        <a:p>
          <a:endParaRPr lang="en-US"/>
        </a:p>
      </dgm:t>
    </dgm:pt>
    <dgm:pt modelId="{BBAA3BAF-C63A-774B-984A-1497272CBB75}" type="pres">
      <dgm:prSet presAssocID="{E609FB9F-715E-9842-A6FA-6AAEEE980DA1}" presName="dummy2a" presStyleCnt="0"/>
      <dgm:spPr/>
    </dgm:pt>
    <dgm:pt modelId="{95F94E17-8FB8-F14F-A83E-DFCEBAFFDE7B}" type="pres">
      <dgm:prSet presAssocID="{E609FB9F-715E-9842-A6FA-6AAEEE980DA1}" presName="dummy2b" presStyleCnt="0"/>
      <dgm:spPr/>
    </dgm:pt>
    <dgm:pt modelId="{D1E47CB1-750D-FD44-A86B-032DB16E5D49}" type="pres">
      <dgm:prSet presAssocID="{E609FB9F-715E-9842-A6FA-6AAEEE980DA1}" presName="wedge2Tx" presStyleLbl="node1" presStyleIdx="1" presStyleCnt="5">
        <dgm:presLayoutVars>
          <dgm:chMax val="0"/>
          <dgm:chPref val="0"/>
          <dgm:bulletEnabled val="1"/>
        </dgm:presLayoutVars>
      </dgm:prSet>
      <dgm:spPr/>
      <dgm:t>
        <a:bodyPr/>
        <a:lstStyle/>
        <a:p>
          <a:endParaRPr lang="en-US"/>
        </a:p>
      </dgm:t>
    </dgm:pt>
    <dgm:pt modelId="{2B185BF1-B5A2-4244-8073-BA24D344F8C8}" type="pres">
      <dgm:prSet presAssocID="{E609FB9F-715E-9842-A6FA-6AAEEE980DA1}" presName="wedge3" presStyleLbl="node1" presStyleIdx="2" presStyleCnt="5"/>
      <dgm:spPr/>
      <dgm:t>
        <a:bodyPr/>
        <a:lstStyle/>
        <a:p>
          <a:endParaRPr lang="en-US"/>
        </a:p>
      </dgm:t>
    </dgm:pt>
    <dgm:pt modelId="{B781DA0C-42EE-CF45-A861-8A91BB4A1185}" type="pres">
      <dgm:prSet presAssocID="{E609FB9F-715E-9842-A6FA-6AAEEE980DA1}" presName="dummy3a" presStyleCnt="0"/>
      <dgm:spPr/>
    </dgm:pt>
    <dgm:pt modelId="{EC621F8F-F056-BA4F-BE3E-9E234F6196DD}" type="pres">
      <dgm:prSet presAssocID="{E609FB9F-715E-9842-A6FA-6AAEEE980DA1}" presName="dummy3b" presStyleCnt="0"/>
      <dgm:spPr/>
    </dgm:pt>
    <dgm:pt modelId="{BB88EDF6-4AE9-BB48-A383-075F37B9B4FA}" type="pres">
      <dgm:prSet presAssocID="{E609FB9F-715E-9842-A6FA-6AAEEE980DA1}" presName="wedge3Tx" presStyleLbl="node1" presStyleIdx="2" presStyleCnt="5">
        <dgm:presLayoutVars>
          <dgm:chMax val="0"/>
          <dgm:chPref val="0"/>
          <dgm:bulletEnabled val="1"/>
        </dgm:presLayoutVars>
      </dgm:prSet>
      <dgm:spPr/>
      <dgm:t>
        <a:bodyPr/>
        <a:lstStyle/>
        <a:p>
          <a:endParaRPr lang="en-US"/>
        </a:p>
      </dgm:t>
    </dgm:pt>
    <dgm:pt modelId="{060991D0-FCFD-AE40-9D7F-E3F9314262B3}" type="pres">
      <dgm:prSet presAssocID="{E609FB9F-715E-9842-A6FA-6AAEEE980DA1}" presName="wedge4" presStyleLbl="node1" presStyleIdx="3" presStyleCnt="5"/>
      <dgm:spPr/>
      <dgm:t>
        <a:bodyPr/>
        <a:lstStyle/>
        <a:p>
          <a:endParaRPr lang="en-US"/>
        </a:p>
      </dgm:t>
    </dgm:pt>
    <dgm:pt modelId="{92A13DB9-A980-B24E-8E37-73403A5F5099}" type="pres">
      <dgm:prSet presAssocID="{E609FB9F-715E-9842-A6FA-6AAEEE980DA1}" presName="dummy4a" presStyleCnt="0"/>
      <dgm:spPr/>
    </dgm:pt>
    <dgm:pt modelId="{47D54BC2-84A9-5342-A3F5-62CB7517D8E6}" type="pres">
      <dgm:prSet presAssocID="{E609FB9F-715E-9842-A6FA-6AAEEE980DA1}" presName="dummy4b" presStyleCnt="0"/>
      <dgm:spPr/>
    </dgm:pt>
    <dgm:pt modelId="{7AF32BEC-54E8-EB42-A9E2-E8FB62B7055E}" type="pres">
      <dgm:prSet presAssocID="{E609FB9F-715E-9842-A6FA-6AAEEE980DA1}" presName="wedge4Tx" presStyleLbl="node1" presStyleIdx="3" presStyleCnt="5">
        <dgm:presLayoutVars>
          <dgm:chMax val="0"/>
          <dgm:chPref val="0"/>
          <dgm:bulletEnabled val="1"/>
        </dgm:presLayoutVars>
      </dgm:prSet>
      <dgm:spPr/>
      <dgm:t>
        <a:bodyPr/>
        <a:lstStyle/>
        <a:p>
          <a:endParaRPr lang="en-US"/>
        </a:p>
      </dgm:t>
    </dgm:pt>
    <dgm:pt modelId="{B6B78243-F09E-FF46-A82B-2EEC247959FF}" type="pres">
      <dgm:prSet presAssocID="{E609FB9F-715E-9842-A6FA-6AAEEE980DA1}" presName="wedge5" presStyleLbl="node1" presStyleIdx="4" presStyleCnt="5"/>
      <dgm:spPr/>
      <dgm:t>
        <a:bodyPr/>
        <a:lstStyle/>
        <a:p>
          <a:endParaRPr lang="en-US"/>
        </a:p>
      </dgm:t>
    </dgm:pt>
    <dgm:pt modelId="{7E3AAD26-195D-8446-AC54-7EF3398D862C}" type="pres">
      <dgm:prSet presAssocID="{E609FB9F-715E-9842-A6FA-6AAEEE980DA1}" presName="dummy5a" presStyleCnt="0"/>
      <dgm:spPr/>
    </dgm:pt>
    <dgm:pt modelId="{CCC2ABD4-D4A3-204F-A3FA-E7867FC010A4}" type="pres">
      <dgm:prSet presAssocID="{E609FB9F-715E-9842-A6FA-6AAEEE980DA1}" presName="dummy5b" presStyleCnt="0"/>
      <dgm:spPr/>
    </dgm:pt>
    <dgm:pt modelId="{51143573-17EF-AD4A-8D3F-FF8E5153F5A1}" type="pres">
      <dgm:prSet presAssocID="{E609FB9F-715E-9842-A6FA-6AAEEE980DA1}" presName="wedge5Tx" presStyleLbl="node1" presStyleIdx="4" presStyleCnt="5">
        <dgm:presLayoutVars>
          <dgm:chMax val="0"/>
          <dgm:chPref val="0"/>
          <dgm:bulletEnabled val="1"/>
        </dgm:presLayoutVars>
      </dgm:prSet>
      <dgm:spPr/>
      <dgm:t>
        <a:bodyPr/>
        <a:lstStyle/>
        <a:p>
          <a:endParaRPr lang="en-US"/>
        </a:p>
      </dgm:t>
    </dgm:pt>
    <dgm:pt modelId="{823E096E-D9E0-7841-9265-7B70BDC7A19D}" type="pres">
      <dgm:prSet presAssocID="{8A12C992-8324-E04B-A64C-BB807C6F3103}" presName="arrowWedge1" presStyleLbl="fgSibTrans2D1" presStyleIdx="0" presStyleCnt="5"/>
      <dgm:spPr>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dgm:spPr>
    </dgm:pt>
    <dgm:pt modelId="{C3B52D5C-39CD-A845-AF34-091665B4304B}" type="pres">
      <dgm:prSet presAssocID="{D42093B5-AD35-4547-BB97-466842CD077A}" presName="arrowWedge2" presStyleLbl="fgSibTrans2D1" presStyleIdx="1" presStyleCnt="5"/>
      <dgm:spPr/>
    </dgm:pt>
    <dgm:pt modelId="{B5E2D8F6-A8CD-AA42-A357-2B37A3D8EB9C}" type="pres">
      <dgm:prSet presAssocID="{EF53198A-D7DD-C44F-8EFD-AA6526F7D476}" presName="arrowWedge3" presStyleLbl="fgSibTrans2D1" presStyleIdx="2" presStyleCnt="5"/>
      <dgm:spPr/>
    </dgm:pt>
    <dgm:pt modelId="{9F4135F7-E1EF-9E4F-81F4-66A1C0E2721F}" type="pres">
      <dgm:prSet presAssocID="{0D16EE93-26E1-984E-8156-4A4752988215}" presName="arrowWedge4" presStyleLbl="fgSibTrans2D1" presStyleIdx="3" presStyleCnt="5"/>
      <dgm:spPr/>
    </dgm:pt>
    <dgm:pt modelId="{9A0C8C53-4F38-6F45-B0A0-307411EC29A9}" type="pres">
      <dgm:prSet presAssocID="{C6E76468-CD8B-B841-A7B2-DE0704080435}" presName="arrowWedge5" presStyleLbl="fgSibTrans2D1" presStyleIdx="4" presStyleCnt="5"/>
      <dgm:spPr/>
    </dgm:pt>
  </dgm:ptLst>
  <dgm:cxnLst>
    <dgm:cxn modelId="{70EE3AAC-B314-BE44-A405-56AAF86E9400}" type="presOf" srcId="{8729A904-7938-3144-938C-D0D9B8D3CA88}" destId="{C9978838-59BF-0342-8A2F-DF25821E3248}" srcOrd="0" destOrd="0" presId="urn:microsoft.com/office/officeart/2005/8/layout/cycle8"/>
    <dgm:cxn modelId="{0DC4CC2F-49C4-1F48-8A7D-340A4660F828}" srcId="{E609FB9F-715E-9842-A6FA-6AAEEE980DA1}" destId="{31C34053-A889-F941-A266-948A41BBC4D9}" srcOrd="3" destOrd="0" parTransId="{082A4D12-DB4E-7B40-9721-EF09FAC7004A}" sibTransId="{0D16EE93-26E1-984E-8156-4A4752988215}"/>
    <dgm:cxn modelId="{7987FC45-67D3-5B4F-8D79-8BE5CCF089BB}" type="presOf" srcId="{D3B00153-DB81-C74C-B37A-660CD7345A47}" destId="{51143573-17EF-AD4A-8D3F-FF8E5153F5A1}" srcOrd="1" destOrd="0" presId="urn:microsoft.com/office/officeart/2005/8/layout/cycle8"/>
    <dgm:cxn modelId="{3084FC81-DC68-8043-837B-61CA9CFFFF9F}" type="presOf" srcId="{31C34053-A889-F941-A266-948A41BBC4D9}" destId="{7AF32BEC-54E8-EB42-A9E2-E8FB62B7055E}" srcOrd="1" destOrd="0" presId="urn:microsoft.com/office/officeart/2005/8/layout/cycle8"/>
    <dgm:cxn modelId="{45A95636-8F93-3B4C-86A0-1E01ABF32BE4}" type="presOf" srcId="{E609FB9F-715E-9842-A6FA-6AAEEE980DA1}" destId="{BE9835C5-CAFA-C44D-87F7-64ADD7EE9E4C}" srcOrd="0" destOrd="0" presId="urn:microsoft.com/office/officeart/2005/8/layout/cycle8"/>
    <dgm:cxn modelId="{C1EB8824-EDD8-A941-88C0-29084B563E30}" srcId="{E609FB9F-715E-9842-A6FA-6AAEEE980DA1}" destId="{85E7842F-4F84-F441-82CB-CE3A534AF8F4}" srcOrd="2" destOrd="0" parTransId="{F21BD8AB-76C8-2740-A24C-90F467700717}" sibTransId="{EF53198A-D7DD-C44F-8EFD-AA6526F7D476}"/>
    <dgm:cxn modelId="{B4555C57-56A8-9D43-8C97-8888058D6DF5}" type="presOf" srcId="{85E7842F-4F84-F441-82CB-CE3A534AF8F4}" destId="{2B185BF1-B5A2-4244-8073-BA24D344F8C8}" srcOrd="0" destOrd="0" presId="urn:microsoft.com/office/officeart/2005/8/layout/cycle8"/>
    <dgm:cxn modelId="{1B0BC4F1-1B8D-694B-9134-5186FA3CAF31}" srcId="{E609FB9F-715E-9842-A6FA-6AAEEE980DA1}" destId="{06018C59-1529-C948-8E0D-874007DD7A44}" srcOrd="1" destOrd="0" parTransId="{844E651F-4E8E-384A-8433-8E3F3ACDD099}" sibTransId="{D42093B5-AD35-4547-BB97-466842CD077A}"/>
    <dgm:cxn modelId="{7DB4B93E-CC6E-0841-96B7-EC8D6D57AE98}" type="presOf" srcId="{06018C59-1529-C948-8E0D-874007DD7A44}" destId="{4D45FB37-0A38-534D-BB8A-2F6630160BBE}" srcOrd="0" destOrd="0" presId="urn:microsoft.com/office/officeart/2005/8/layout/cycle8"/>
    <dgm:cxn modelId="{9BFFE68D-F89D-E146-B724-A7C469181739}" type="presOf" srcId="{85E7842F-4F84-F441-82CB-CE3A534AF8F4}" destId="{BB88EDF6-4AE9-BB48-A383-075F37B9B4FA}" srcOrd="1" destOrd="0" presId="urn:microsoft.com/office/officeart/2005/8/layout/cycle8"/>
    <dgm:cxn modelId="{3FB39902-998C-804F-876D-A2E1E550682E}" srcId="{E609FB9F-715E-9842-A6FA-6AAEEE980DA1}" destId="{8729A904-7938-3144-938C-D0D9B8D3CA88}" srcOrd="0" destOrd="0" parTransId="{0C93DC32-4CC4-EF47-87F0-C5EA8174E4DE}" sibTransId="{8A12C992-8324-E04B-A64C-BB807C6F3103}"/>
    <dgm:cxn modelId="{74968A93-AFB1-9A47-9F18-E76EDBA3F3C1}" type="presOf" srcId="{8729A904-7938-3144-938C-D0D9B8D3CA88}" destId="{6B99C2BC-D8D3-F844-8C1E-887B926F9589}" srcOrd="1" destOrd="0" presId="urn:microsoft.com/office/officeart/2005/8/layout/cycle8"/>
    <dgm:cxn modelId="{A7C6E7DF-8B66-9C4C-B68E-A7BE094C820F}" type="presOf" srcId="{06018C59-1529-C948-8E0D-874007DD7A44}" destId="{D1E47CB1-750D-FD44-A86B-032DB16E5D49}" srcOrd="1" destOrd="0" presId="urn:microsoft.com/office/officeart/2005/8/layout/cycle8"/>
    <dgm:cxn modelId="{502A229A-0ABF-EA4B-8FD2-C3D1B35B066F}" type="presOf" srcId="{D3B00153-DB81-C74C-B37A-660CD7345A47}" destId="{B6B78243-F09E-FF46-A82B-2EEC247959FF}" srcOrd="0" destOrd="0" presId="urn:microsoft.com/office/officeart/2005/8/layout/cycle8"/>
    <dgm:cxn modelId="{37E2A409-F50B-C047-BD67-CF2369A78384}" srcId="{E609FB9F-715E-9842-A6FA-6AAEEE980DA1}" destId="{D3B00153-DB81-C74C-B37A-660CD7345A47}" srcOrd="4" destOrd="0" parTransId="{282186D4-926B-A443-850F-BD32B02C4CF7}" sibTransId="{C6E76468-CD8B-B841-A7B2-DE0704080435}"/>
    <dgm:cxn modelId="{706F38CD-4B13-D94B-88EF-C2DCDFD9F6F0}" type="presOf" srcId="{31C34053-A889-F941-A266-948A41BBC4D9}" destId="{060991D0-FCFD-AE40-9D7F-E3F9314262B3}" srcOrd="0" destOrd="0" presId="urn:microsoft.com/office/officeart/2005/8/layout/cycle8"/>
    <dgm:cxn modelId="{8BCB1A29-4089-534A-87B9-D002C5CF2903}" type="presParOf" srcId="{BE9835C5-CAFA-C44D-87F7-64ADD7EE9E4C}" destId="{C9978838-59BF-0342-8A2F-DF25821E3248}" srcOrd="0" destOrd="0" presId="urn:microsoft.com/office/officeart/2005/8/layout/cycle8"/>
    <dgm:cxn modelId="{24E4D3EC-D6D1-9E44-8923-BFBE77AC0FC1}" type="presParOf" srcId="{BE9835C5-CAFA-C44D-87F7-64ADD7EE9E4C}" destId="{ABC42A6F-6851-7E4B-8EA1-B8BB8B289242}" srcOrd="1" destOrd="0" presId="urn:microsoft.com/office/officeart/2005/8/layout/cycle8"/>
    <dgm:cxn modelId="{A34B4B5A-0505-464C-AE44-628EC520814F}" type="presParOf" srcId="{BE9835C5-CAFA-C44D-87F7-64ADD7EE9E4C}" destId="{A1290DE2-B79F-8043-953C-6A1B835CCB78}" srcOrd="2" destOrd="0" presId="urn:microsoft.com/office/officeart/2005/8/layout/cycle8"/>
    <dgm:cxn modelId="{8411B73C-AE61-0D45-B57A-2AE7F9461FBF}" type="presParOf" srcId="{BE9835C5-CAFA-C44D-87F7-64ADD7EE9E4C}" destId="{6B99C2BC-D8D3-F844-8C1E-887B926F9589}" srcOrd="3" destOrd="0" presId="urn:microsoft.com/office/officeart/2005/8/layout/cycle8"/>
    <dgm:cxn modelId="{9B778B48-121D-F04B-BEE7-80D6583CFD92}" type="presParOf" srcId="{BE9835C5-CAFA-C44D-87F7-64ADD7EE9E4C}" destId="{4D45FB37-0A38-534D-BB8A-2F6630160BBE}" srcOrd="4" destOrd="0" presId="urn:microsoft.com/office/officeart/2005/8/layout/cycle8"/>
    <dgm:cxn modelId="{4576B8A2-7671-C347-A0BF-105A01DA6390}" type="presParOf" srcId="{BE9835C5-CAFA-C44D-87F7-64ADD7EE9E4C}" destId="{BBAA3BAF-C63A-774B-984A-1497272CBB75}" srcOrd="5" destOrd="0" presId="urn:microsoft.com/office/officeart/2005/8/layout/cycle8"/>
    <dgm:cxn modelId="{AF8341E5-9037-C042-9766-11C18BE2FE46}" type="presParOf" srcId="{BE9835C5-CAFA-C44D-87F7-64ADD7EE9E4C}" destId="{95F94E17-8FB8-F14F-A83E-DFCEBAFFDE7B}" srcOrd="6" destOrd="0" presId="urn:microsoft.com/office/officeart/2005/8/layout/cycle8"/>
    <dgm:cxn modelId="{C507D4F4-1878-404D-A032-49B4376AC118}" type="presParOf" srcId="{BE9835C5-CAFA-C44D-87F7-64ADD7EE9E4C}" destId="{D1E47CB1-750D-FD44-A86B-032DB16E5D49}" srcOrd="7" destOrd="0" presId="urn:microsoft.com/office/officeart/2005/8/layout/cycle8"/>
    <dgm:cxn modelId="{F7807F6F-FF31-4C4C-9C38-A96A2553D666}" type="presParOf" srcId="{BE9835C5-CAFA-C44D-87F7-64ADD7EE9E4C}" destId="{2B185BF1-B5A2-4244-8073-BA24D344F8C8}" srcOrd="8" destOrd="0" presId="urn:microsoft.com/office/officeart/2005/8/layout/cycle8"/>
    <dgm:cxn modelId="{A0555DF3-2932-634D-AA08-AA02CBA88D02}" type="presParOf" srcId="{BE9835C5-CAFA-C44D-87F7-64ADD7EE9E4C}" destId="{B781DA0C-42EE-CF45-A861-8A91BB4A1185}" srcOrd="9" destOrd="0" presId="urn:microsoft.com/office/officeart/2005/8/layout/cycle8"/>
    <dgm:cxn modelId="{932122D2-78B9-8945-8213-7E01EBA622FC}" type="presParOf" srcId="{BE9835C5-CAFA-C44D-87F7-64ADD7EE9E4C}" destId="{EC621F8F-F056-BA4F-BE3E-9E234F6196DD}" srcOrd="10" destOrd="0" presId="urn:microsoft.com/office/officeart/2005/8/layout/cycle8"/>
    <dgm:cxn modelId="{A818D9CB-7620-AA40-A9D9-C8BEA0B2ED47}" type="presParOf" srcId="{BE9835C5-CAFA-C44D-87F7-64ADD7EE9E4C}" destId="{BB88EDF6-4AE9-BB48-A383-075F37B9B4FA}" srcOrd="11" destOrd="0" presId="urn:microsoft.com/office/officeart/2005/8/layout/cycle8"/>
    <dgm:cxn modelId="{CFAB6039-286C-F14B-A465-DFA48473AD47}" type="presParOf" srcId="{BE9835C5-CAFA-C44D-87F7-64ADD7EE9E4C}" destId="{060991D0-FCFD-AE40-9D7F-E3F9314262B3}" srcOrd="12" destOrd="0" presId="urn:microsoft.com/office/officeart/2005/8/layout/cycle8"/>
    <dgm:cxn modelId="{9C5547F4-83EF-EF4C-A4D3-A8F57E8FE580}" type="presParOf" srcId="{BE9835C5-CAFA-C44D-87F7-64ADD7EE9E4C}" destId="{92A13DB9-A980-B24E-8E37-73403A5F5099}" srcOrd="13" destOrd="0" presId="urn:microsoft.com/office/officeart/2005/8/layout/cycle8"/>
    <dgm:cxn modelId="{ED7EF7AC-B032-EA4B-8C70-B7C315BD0AA3}" type="presParOf" srcId="{BE9835C5-CAFA-C44D-87F7-64ADD7EE9E4C}" destId="{47D54BC2-84A9-5342-A3F5-62CB7517D8E6}" srcOrd="14" destOrd="0" presId="urn:microsoft.com/office/officeart/2005/8/layout/cycle8"/>
    <dgm:cxn modelId="{B73C5204-2D95-A349-8F2C-F19E5B52D81F}" type="presParOf" srcId="{BE9835C5-CAFA-C44D-87F7-64ADD7EE9E4C}" destId="{7AF32BEC-54E8-EB42-A9E2-E8FB62B7055E}" srcOrd="15" destOrd="0" presId="urn:microsoft.com/office/officeart/2005/8/layout/cycle8"/>
    <dgm:cxn modelId="{F0647461-3C4B-4544-B38C-0DF3A2D170E2}" type="presParOf" srcId="{BE9835C5-CAFA-C44D-87F7-64ADD7EE9E4C}" destId="{B6B78243-F09E-FF46-A82B-2EEC247959FF}" srcOrd="16" destOrd="0" presId="urn:microsoft.com/office/officeart/2005/8/layout/cycle8"/>
    <dgm:cxn modelId="{68686471-F09F-5B4E-9BAA-F9D67AECF329}" type="presParOf" srcId="{BE9835C5-CAFA-C44D-87F7-64ADD7EE9E4C}" destId="{7E3AAD26-195D-8446-AC54-7EF3398D862C}" srcOrd="17" destOrd="0" presId="urn:microsoft.com/office/officeart/2005/8/layout/cycle8"/>
    <dgm:cxn modelId="{F4336BDF-4D80-4940-9E30-BB4D4A1F2467}" type="presParOf" srcId="{BE9835C5-CAFA-C44D-87F7-64ADD7EE9E4C}" destId="{CCC2ABD4-D4A3-204F-A3FA-E7867FC010A4}" srcOrd="18" destOrd="0" presId="urn:microsoft.com/office/officeart/2005/8/layout/cycle8"/>
    <dgm:cxn modelId="{67734BA2-A018-3D44-8DC0-042AED18B4B0}" type="presParOf" srcId="{BE9835C5-CAFA-C44D-87F7-64ADD7EE9E4C}" destId="{51143573-17EF-AD4A-8D3F-FF8E5153F5A1}" srcOrd="19" destOrd="0" presId="urn:microsoft.com/office/officeart/2005/8/layout/cycle8"/>
    <dgm:cxn modelId="{C5DC129D-A11F-C645-92A5-DC2ADC2929E8}" type="presParOf" srcId="{BE9835C5-CAFA-C44D-87F7-64ADD7EE9E4C}" destId="{823E096E-D9E0-7841-9265-7B70BDC7A19D}" srcOrd="20" destOrd="0" presId="urn:microsoft.com/office/officeart/2005/8/layout/cycle8"/>
    <dgm:cxn modelId="{3C81EF6F-6B52-234F-BC90-83D8F2C1F88F}" type="presParOf" srcId="{BE9835C5-CAFA-C44D-87F7-64ADD7EE9E4C}" destId="{C3B52D5C-39CD-A845-AF34-091665B4304B}" srcOrd="21" destOrd="0" presId="urn:microsoft.com/office/officeart/2005/8/layout/cycle8"/>
    <dgm:cxn modelId="{79AFC9B8-E346-7544-8406-87A344E0DF96}" type="presParOf" srcId="{BE9835C5-CAFA-C44D-87F7-64ADD7EE9E4C}" destId="{B5E2D8F6-A8CD-AA42-A357-2B37A3D8EB9C}" srcOrd="22" destOrd="0" presId="urn:microsoft.com/office/officeart/2005/8/layout/cycle8"/>
    <dgm:cxn modelId="{0E987811-7FE6-1545-BB99-BDA0666672CA}" type="presParOf" srcId="{BE9835C5-CAFA-C44D-87F7-64ADD7EE9E4C}" destId="{9F4135F7-E1EF-9E4F-81F4-66A1C0E2721F}" srcOrd="23" destOrd="0" presId="urn:microsoft.com/office/officeart/2005/8/layout/cycle8"/>
    <dgm:cxn modelId="{DD87ECC0-85CC-8F4D-A1FB-35DDA58DBB63}" type="presParOf" srcId="{BE9835C5-CAFA-C44D-87F7-64ADD7EE9E4C}" destId="{9A0C8C53-4F38-6F45-B0A0-307411EC29A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8838-59BF-0342-8A2F-DF25821E3248}">
      <dsp:nvSpPr>
        <dsp:cNvPr id="0" name=""/>
        <dsp:cNvSpPr/>
      </dsp:nvSpPr>
      <dsp:spPr>
        <a:xfrm>
          <a:off x="1999466" y="362103"/>
          <a:ext cx="4913843" cy="4913843"/>
        </a:xfrm>
        <a:prstGeom prst="pie">
          <a:avLst>
            <a:gd name="adj1" fmla="val 16200000"/>
            <a:gd name="adj2" fmla="val 20520000"/>
          </a:avLst>
        </a:prstGeom>
        <a:solidFill>
          <a:srgbClr val="00D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THE BASICS</a:t>
          </a:r>
        </a:p>
      </dsp:txBody>
      <dsp:txXfrm>
        <a:off x="4562855" y="1188097"/>
        <a:ext cx="1579449" cy="1052966"/>
      </dsp:txXfrm>
    </dsp:sp>
    <dsp:sp modelId="{4D45FB37-0A38-534D-BB8A-2F6630160BBE}">
      <dsp:nvSpPr>
        <dsp:cNvPr id="0" name=""/>
        <dsp:cNvSpPr/>
      </dsp:nvSpPr>
      <dsp:spPr>
        <a:xfrm>
          <a:off x="2041585" y="493139"/>
          <a:ext cx="4913843" cy="4913843"/>
        </a:xfrm>
        <a:prstGeom prst="pie">
          <a:avLst>
            <a:gd name="adj1" fmla="val 20520000"/>
            <a:gd name="adj2" fmla="val 3240000"/>
          </a:avLst>
        </a:prstGeom>
        <a:solidFill>
          <a:srgbClr val="00AA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THEORY MEETS PRACTICE</a:t>
          </a:r>
        </a:p>
      </dsp:txBody>
      <dsp:txXfrm>
        <a:off x="5206334" y="2738297"/>
        <a:ext cx="1462453" cy="1169962"/>
      </dsp:txXfrm>
    </dsp:sp>
    <dsp:sp modelId="{2B185BF1-B5A2-4244-8073-BA24D344F8C8}">
      <dsp:nvSpPr>
        <dsp:cNvPr id="0" name=""/>
        <dsp:cNvSpPr/>
      </dsp:nvSpPr>
      <dsp:spPr>
        <a:xfrm>
          <a:off x="1930439" y="573866"/>
          <a:ext cx="4913843" cy="4913843"/>
        </a:xfrm>
        <a:prstGeom prst="pie">
          <a:avLst>
            <a:gd name="adj1" fmla="val 3240000"/>
            <a:gd name="adj2" fmla="val 7560000"/>
          </a:avLst>
        </a:prstGeom>
        <a:solidFill>
          <a:srgbClr val="00D2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CONFLICTS OF INTEREST</a:t>
          </a:r>
        </a:p>
      </dsp:txBody>
      <dsp:txXfrm>
        <a:off x="3685383" y="4025257"/>
        <a:ext cx="1403955" cy="1286959"/>
      </dsp:txXfrm>
    </dsp:sp>
    <dsp:sp modelId="{060991D0-FCFD-AE40-9D7F-E3F9314262B3}">
      <dsp:nvSpPr>
        <dsp:cNvPr id="0" name=""/>
        <dsp:cNvSpPr/>
      </dsp:nvSpPr>
      <dsp:spPr>
        <a:xfrm>
          <a:off x="1819292" y="493139"/>
          <a:ext cx="4913843" cy="4913843"/>
        </a:xfrm>
        <a:prstGeom prst="pie">
          <a:avLst>
            <a:gd name="adj1" fmla="val 7560000"/>
            <a:gd name="adj2" fmla="val 11880000"/>
          </a:avLst>
        </a:prstGeom>
        <a:solidFill>
          <a:srgbClr val="0082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smtClean="0">
              <a:latin typeface="Arial" charset="0"/>
              <a:ea typeface="Arial" charset="0"/>
              <a:cs typeface="Arial" charset="0"/>
            </a:rPr>
            <a:t>“DOs </a:t>
          </a:r>
          <a:r>
            <a:rPr lang="en-US" sz="1400" b="1" i="0" kern="1200" dirty="0">
              <a:latin typeface="Arial" charset="0"/>
              <a:ea typeface="Arial" charset="0"/>
              <a:cs typeface="Arial" charset="0"/>
            </a:rPr>
            <a:t>&amp; </a:t>
          </a:r>
          <a:r>
            <a:rPr lang="en-US" sz="1400" b="1" i="0" kern="1200" dirty="0" smtClean="0">
              <a:latin typeface="Arial" charset="0"/>
              <a:ea typeface="Arial" charset="0"/>
              <a:cs typeface="Arial" charset="0"/>
            </a:rPr>
            <a:t>DON'Ts”</a:t>
          </a:r>
          <a:endParaRPr lang="en-US" sz="1400" b="1" i="0" kern="1200" dirty="0">
            <a:latin typeface="Arial" charset="0"/>
            <a:ea typeface="Arial" charset="0"/>
            <a:cs typeface="Arial" charset="0"/>
          </a:endParaRPr>
        </a:p>
      </dsp:txBody>
      <dsp:txXfrm>
        <a:off x="2105933" y="2738297"/>
        <a:ext cx="1462453" cy="1169962"/>
      </dsp:txXfrm>
    </dsp:sp>
    <dsp:sp modelId="{B6B78243-F09E-FF46-A82B-2EEC247959FF}">
      <dsp:nvSpPr>
        <dsp:cNvPr id="0" name=""/>
        <dsp:cNvSpPr/>
      </dsp:nvSpPr>
      <dsp:spPr>
        <a:xfrm>
          <a:off x="1861411" y="362103"/>
          <a:ext cx="4913843" cy="4913843"/>
        </a:xfrm>
        <a:prstGeom prst="pie">
          <a:avLst>
            <a:gd name="adj1" fmla="val 11880000"/>
            <a:gd name="adj2" fmla="val 16200000"/>
          </a:avLst>
        </a:prstGeom>
        <a:solidFill>
          <a:srgbClr val="094495"/>
        </a:solidFill>
        <a:ln w="31750">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INTRODUCTION</a:t>
          </a:r>
        </a:p>
      </dsp:txBody>
      <dsp:txXfrm>
        <a:off x="2632416" y="1188097"/>
        <a:ext cx="1579449" cy="1052966"/>
      </dsp:txXfrm>
    </dsp:sp>
    <dsp:sp modelId="{823E096E-D9E0-7841-9265-7B70BDC7A19D}">
      <dsp:nvSpPr>
        <dsp:cNvPr id="0" name=""/>
        <dsp:cNvSpPr/>
      </dsp:nvSpPr>
      <dsp:spPr>
        <a:xfrm>
          <a:off x="1695045" y="57913"/>
          <a:ext cx="5522224" cy="5522224"/>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B52D5C-39CD-A845-AF34-091665B4304B}">
      <dsp:nvSpPr>
        <dsp:cNvPr id="0" name=""/>
        <dsp:cNvSpPr/>
      </dsp:nvSpPr>
      <dsp:spPr>
        <a:xfrm>
          <a:off x="1737734" y="188905"/>
          <a:ext cx="5522224" cy="5522224"/>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5E2D8F6-A8CD-AA42-A357-2B37A3D8EB9C}">
      <dsp:nvSpPr>
        <dsp:cNvPr id="0" name=""/>
        <dsp:cNvSpPr/>
      </dsp:nvSpPr>
      <dsp:spPr>
        <a:xfrm>
          <a:off x="1626248" y="269880"/>
          <a:ext cx="5522224" cy="5522224"/>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4135F7-E1EF-9E4F-81F4-66A1C0E2721F}">
      <dsp:nvSpPr>
        <dsp:cNvPr id="0" name=""/>
        <dsp:cNvSpPr/>
      </dsp:nvSpPr>
      <dsp:spPr>
        <a:xfrm>
          <a:off x="1514762" y="188905"/>
          <a:ext cx="5522224" cy="5522224"/>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0C8C53-4F38-6F45-B0A0-307411EC29A9}">
      <dsp:nvSpPr>
        <dsp:cNvPr id="0" name=""/>
        <dsp:cNvSpPr/>
      </dsp:nvSpPr>
      <dsp:spPr>
        <a:xfrm>
          <a:off x="1557452" y="57913"/>
          <a:ext cx="5522224" cy="5522224"/>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8838-59BF-0342-8A2F-DF25821E3248}">
      <dsp:nvSpPr>
        <dsp:cNvPr id="0" name=""/>
        <dsp:cNvSpPr/>
      </dsp:nvSpPr>
      <dsp:spPr>
        <a:xfrm>
          <a:off x="2007148" y="413262"/>
          <a:ext cx="5608085" cy="5608085"/>
        </a:xfrm>
        <a:prstGeom prst="pie">
          <a:avLst>
            <a:gd name="adj1" fmla="val 16200000"/>
            <a:gd name="adj2" fmla="val 20520000"/>
          </a:avLst>
        </a:prstGeom>
        <a:solidFill>
          <a:srgbClr val="00D8E2"/>
        </a:solidFill>
        <a:ln>
          <a:noFill/>
        </a:ln>
        <a:effectLst>
          <a:glow rad="101600">
            <a:schemeClr val="bg1">
              <a:alpha val="50000"/>
            </a:schemeClr>
          </a:glow>
          <a:softEdge rad="3175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latin typeface="Arial Black" charset="0"/>
              <a:ea typeface="Arial Black" charset="0"/>
              <a:cs typeface="Arial Black" charset="0"/>
            </a:rPr>
            <a:t>THE BASICS</a:t>
          </a:r>
        </a:p>
      </dsp:txBody>
      <dsp:txXfrm>
        <a:off x="4932699" y="1355954"/>
        <a:ext cx="1802598" cy="1201732"/>
      </dsp:txXfrm>
    </dsp:sp>
    <dsp:sp modelId="{4D45FB37-0A38-534D-BB8A-2F6630160BBE}">
      <dsp:nvSpPr>
        <dsp:cNvPr id="0" name=""/>
        <dsp:cNvSpPr/>
      </dsp:nvSpPr>
      <dsp:spPr>
        <a:xfrm>
          <a:off x="2055217" y="562811"/>
          <a:ext cx="5608085" cy="5608085"/>
        </a:xfrm>
        <a:prstGeom prst="pie">
          <a:avLst>
            <a:gd name="adj1" fmla="val 20520000"/>
            <a:gd name="adj2" fmla="val 3240000"/>
          </a:avLst>
        </a:prstGeom>
        <a:solidFill>
          <a:srgbClr val="00AA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THEORY MEETS PRACTICE</a:t>
          </a:r>
        </a:p>
      </dsp:txBody>
      <dsp:txXfrm>
        <a:off x="5667091" y="3125172"/>
        <a:ext cx="1669073" cy="1335258"/>
      </dsp:txXfrm>
    </dsp:sp>
    <dsp:sp modelId="{2B185BF1-B5A2-4244-8073-BA24D344F8C8}">
      <dsp:nvSpPr>
        <dsp:cNvPr id="0" name=""/>
        <dsp:cNvSpPr/>
      </dsp:nvSpPr>
      <dsp:spPr>
        <a:xfrm>
          <a:off x="1928367" y="654944"/>
          <a:ext cx="5608085" cy="5608085"/>
        </a:xfrm>
        <a:prstGeom prst="pie">
          <a:avLst>
            <a:gd name="adj1" fmla="val 3240000"/>
            <a:gd name="adj2" fmla="val 7560000"/>
          </a:avLst>
        </a:prstGeom>
        <a:solidFill>
          <a:srgbClr val="00D2A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CONFLICTS OF INTEREST</a:t>
          </a:r>
        </a:p>
      </dsp:txBody>
      <dsp:txXfrm>
        <a:off x="3931255" y="4593956"/>
        <a:ext cx="1602310" cy="1468784"/>
      </dsp:txXfrm>
    </dsp:sp>
    <dsp:sp modelId="{060991D0-FCFD-AE40-9D7F-E3F9314262B3}">
      <dsp:nvSpPr>
        <dsp:cNvPr id="0" name=""/>
        <dsp:cNvSpPr/>
      </dsp:nvSpPr>
      <dsp:spPr>
        <a:xfrm>
          <a:off x="1801518" y="562811"/>
          <a:ext cx="5608085" cy="5608085"/>
        </a:xfrm>
        <a:prstGeom prst="pie">
          <a:avLst>
            <a:gd name="adj1" fmla="val 7560000"/>
            <a:gd name="adj2" fmla="val 11880000"/>
          </a:avLst>
        </a:prstGeom>
        <a:solidFill>
          <a:srgbClr val="0082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smtClean="0">
              <a:latin typeface="Arial" charset="0"/>
              <a:ea typeface="Arial" charset="0"/>
              <a:cs typeface="Arial" charset="0"/>
            </a:rPr>
            <a:t>“DOs </a:t>
          </a:r>
          <a:r>
            <a:rPr lang="en-US" sz="1400" b="1" i="0" kern="1200" dirty="0">
              <a:latin typeface="Arial" charset="0"/>
              <a:ea typeface="Arial" charset="0"/>
              <a:cs typeface="Arial" charset="0"/>
            </a:rPr>
            <a:t>&amp; </a:t>
          </a:r>
          <a:r>
            <a:rPr lang="en-US" sz="1400" b="1" i="0" kern="1200" dirty="0" smtClean="0">
              <a:latin typeface="Arial" charset="0"/>
              <a:ea typeface="Arial" charset="0"/>
              <a:cs typeface="Arial" charset="0"/>
            </a:rPr>
            <a:t>DON'Ts”</a:t>
          </a:r>
          <a:endParaRPr lang="en-US" sz="1400" b="1" i="0" kern="1200" dirty="0">
            <a:latin typeface="Arial" charset="0"/>
            <a:ea typeface="Arial" charset="0"/>
            <a:cs typeface="Arial" charset="0"/>
          </a:endParaRPr>
        </a:p>
      </dsp:txBody>
      <dsp:txXfrm>
        <a:off x="2128656" y="3125172"/>
        <a:ext cx="1669073" cy="1335258"/>
      </dsp:txXfrm>
    </dsp:sp>
    <dsp:sp modelId="{B6B78243-F09E-FF46-A82B-2EEC247959FF}">
      <dsp:nvSpPr>
        <dsp:cNvPr id="0" name=""/>
        <dsp:cNvSpPr/>
      </dsp:nvSpPr>
      <dsp:spPr>
        <a:xfrm>
          <a:off x="1849587" y="413262"/>
          <a:ext cx="5608085" cy="5608085"/>
        </a:xfrm>
        <a:prstGeom prst="pie">
          <a:avLst>
            <a:gd name="adj1" fmla="val 11880000"/>
            <a:gd name="adj2" fmla="val 16200000"/>
          </a:avLst>
        </a:prstGeom>
        <a:solidFill>
          <a:srgbClr val="094495"/>
        </a:solidFill>
        <a:ln w="31750">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a:latin typeface="Arial" charset="0"/>
              <a:ea typeface="Arial" charset="0"/>
              <a:cs typeface="Arial" charset="0"/>
            </a:rPr>
            <a:t>INTRODUCTION</a:t>
          </a:r>
        </a:p>
      </dsp:txBody>
      <dsp:txXfrm>
        <a:off x="2729522" y="1355954"/>
        <a:ext cx="1802598" cy="1201732"/>
      </dsp:txXfrm>
    </dsp:sp>
    <dsp:sp modelId="{823E096E-D9E0-7841-9265-7B70BDC7A19D}">
      <dsp:nvSpPr>
        <dsp:cNvPr id="0" name=""/>
        <dsp:cNvSpPr/>
      </dsp:nvSpPr>
      <dsp:spPr>
        <a:xfrm>
          <a:off x="1659716" y="66095"/>
          <a:ext cx="6302419" cy="6302419"/>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B52D5C-39CD-A845-AF34-091665B4304B}">
      <dsp:nvSpPr>
        <dsp:cNvPr id="0" name=""/>
        <dsp:cNvSpPr/>
      </dsp:nvSpPr>
      <dsp:spPr>
        <a:xfrm>
          <a:off x="1708437" y="215595"/>
          <a:ext cx="6302419" cy="6302419"/>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5E2D8F6-A8CD-AA42-A357-2B37A3D8EB9C}">
      <dsp:nvSpPr>
        <dsp:cNvPr id="0" name=""/>
        <dsp:cNvSpPr/>
      </dsp:nvSpPr>
      <dsp:spPr>
        <a:xfrm>
          <a:off x="1581200" y="308009"/>
          <a:ext cx="6302419" cy="6302419"/>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4135F7-E1EF-9E4F-81F4-66A1C0E2721F}">
      <dsp:nvSpPr>
        <dsp:cNvPr id="0" name=""/>
        <dsp:cNvSpPr/>
      </dsp:nvSpPr>
      <dsp:spPr>
        <a:xfrm>
          <a:off x="1453963" y="215595"/>
          <a:ext cx="6302419" cy="6302419"/>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0C8C53-4F38-6F45-B0A0-307411EC29A9}">
      <dsp:nvSpPr>
        <dsp:cNvPr id="0" name=""/>
        <dsp:cNvSpPr/>
      </dsp:nvSpPr>
      <dsp:spPr>
        <a:xfrm>
          <a:off x="1502684" y="66095"/>
          <a:ext cx="6302419" cy="6302419"/>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9F643C4-4A4F-1649-BE5B-A4A24B125146}" type="datetimeFigureOut">
              <a:rPr lang="en-US" smtClean="0"/>
              <a:t>2/4/2019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51732C9-8B1A-0E46-9856-B8031CCE1F8A}" type="slidenum">
              <a:rPr lang="en-US" smtClean="0"/>
              <a:t>‹#›</a:t>
            </a:fld>
            <a:endParaRPr lang="en-US"/>
          </a:p>
        </p:txBody>
      </p:sp>
    </p:spTree>
    <p:extLst>
      <p:ext uri="{BB962C8B-B14F-4D97-AF65-F5344CB8AC3E}">
        <p14:creationId xmlns:p14="http://schemas.microsoft.com/office/powerpoint/2010/main" val="1790744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7BC6C25-A997-E54F-9ABF-16C291807335}" type="datetimeFigureOut">
              <a:rPr lang="en-US" smtClean="0"/>
              <a:t>2/4/2019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A71EFB5-1247-5A45-ADFC-64C97E676662}" type="slidenum">
              <a:rPr lang="en-US" smtClean="0"/>
              <a:t>‹#›</a:t>
            </a:fld>
            <a:endParaRPr lang="en-US"/>
          </a:p>
        </p:txBody>
      </p:sp>
    </p:spTree>
    <p:extLst>
      <p:ext uri="{BB962C8B-B14F-4D97-AF65-F5344CB8AC3E}">
        <p14:creationId xmlns:p14="http://schemas.microsoft.com/office/powerpoint/2010/main" val="7019943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a:t>
            </a:fld>
            <a:endParaRPr lang="en-US"/>
          </a:p>
        </p:txBody>
      </p:sp>
    </p:spTree>
    <p:extLst>
      <p:ext uri="{BB962C8B-B14F-4D97-AF65-F5344CB8AC3E}">
        <p14:creationId xmlns:p14="http://schemas.microsoft.com/office/powerpoint/2010/main" val="59825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Due to the different roles, responsibilities, authority, and restrictions, it is necessary that the identities of Federal personnel and contractor personnel be apparent. FAR 37.114(c) provides:</a:t>
            </a:r>
          </a:p>
          <a:p>
            <a:r>
              <a:rPr lang="en-US" dirty="0"/>
              <a:t> </a:t>
            </a:r>
          </a:p>
          <a:p>
            <a:r>
              <a:rPr lang="en-US" dirty="0"/>
              <a:t>“All contractor personnel attending meetings, answering government telephones, and working in other situations where their contractor status is not obvious to third parties are required to identify themselves as such to avoid creating an impression in the minds of members of the public that they are government officials. They must also ensure that all documents or reports produced by contractors are suitably marked as contractor products, or that contractor participation is appropriately disclosed.” </a:t>
            </a:r>
          </a:p>
        </p:txBody>
      </p:sp>
      <p:sp>
        <p:nvSpPr>
          <p:cNvPr id="4" name="Slide Number Placeholder 3"/>
          <p:cNvSpPr>
            <a:spLocks noGrp="1"/>
          </p:cNvSpPr>
          <p:nvPr>
            <p:ph type="sldNum" sz="quarter" idx="10"/>
          </p:nvPr>
        </p:nvSpPr>
        <p:spPr/>
        <p:txBody>
          <a:bodyPr/>
          <a:lstStyle/>
          <a:p>
            <a:fld id="{0A71EFB5-1247-5A45-ADFC-64C97E676662}" type="slidenum">
              <a:rPr lang="en-US" smtClean="0"/>
              <a:t>10</a:t>
            </a:fld>
            <a:endParaRPr lang="en-US"/>
          </a:p>
        </p:txBody>
      </p:sp>
    </p:spTree>
    <p:extLst>
      <p:ext uri="{BB962C8B-B14F-4D97-AF65-F5344CB8AC3E}">
        <p14:creationId xmlns:p14="http://schemas.microsoft.com/office/powerpoint/2010/main" val="50180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Contractors must be clearly identified within the workplace to ensure that those interacting with a contractor employee are aware that they are not interacting with a government employee. Therefore, contractors must have a </a:t>
            </a:r>
            <a:r>
              <a:rPr lang="en-US" b="1" dirty="0" smtClean="0"/>
              <a:t>distinctive badge, nametag or other signal </a:t>
            </a:r>
            <a:r>
              <a:rPr lang="en-US" b="0" dirty="0" smtClean="0"/>
              <a:t>as to their status within the workplace. </a:t>
            </a:r>
          </a:p>
          <a:p>
            <a:endParaRPr lang="en-US" b="0" dirty="0" smtClean="0"/>
          </a:p>
          <a:p>
            <a:r>
              <a:rPr lang="en-US" b="0" dirty="0" smtClean="0"/>
              <a:t>Contractors that have access to government email and other on-line systems must have user IDs that call attention to their status (by indicating KTR, or the company name, for example, after their given name in the user ID on the system). </a:t>
            </a:r>
          </a:p>
          <a:p>
            <a:endParaRPr lang="en-US" b="0" dirty="0" smtClean="0"/>
          </a:p>
          <a:p>
            <a:r>
              <a:rPr lang="en-US" b="0" dirty="0" smtClean="0"/>
              <a:t>In addition, contractors should identify themselves as a contractor employee when answering the phone and their voicemail should likewise indicate their status. </a:t>
            </a:r>
          </a:p>
          <a:p>
            <a:endParaRPr lang="en-US" b="1" dirty="0"/>
          </a:p>
        </p:txBody>
      </p:sp>
      <p:sp>
        <p:nvSpPr>
          <p:cNvPr id="4" name="Slide Number Placeholder 3"/>
          <p:cNvSpPr>
            <a:spLocks noGrp="1"/>
          </p:cNvSpPr>
          <p:nvPr>
            <p:ph type="sldNum" sz="quarter" idx="10"/>
          </p:nvPr>
        </p:nvSpPr>
        <p:spPr/>
        <p:txBody>
          <a:bodyPr/>
          <a:lstStyle/>
          <a:p>
            <a:fld id="{0A71EFB5-1247-5A45-ADFC-64C97E676662}" type="slidenum">
              <a:rPr lang="en-US" smtClean="0"/>
              <a:t>11</a:t>
            </a:fld>
            <a:endParaRPr lang="en-US"/>
          </a:p>
        </p:txBody>
      </p:sp>
    </p:spTree>
    <p:extLst>
      <p:ext uri="{BB962C8B-B14F-4D97-AF65-F5344CB8AC3E}">
        <p14:creationId xmlns:p14="http://schemas.microsoft.com/office/powerpoint/2010/main" val="80693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All </a:t>
            </a:r>
            <a:r>
              <a:rPr lang="en-US" b="0" dirty="0"/>
              <a:t>of these safeguards are necessary to avoid potential conflicts of interest; unauthorized commitments, and other problems caused by inadvertent disclosure of proprietary or other sensitive information to non-government personnel. </a:t>
            </a:r>
            <a:endParaRPr lang="en-US" b="0" dirty="0" smtClean="0"/>
          </a:p>
          <a:p>
            <a:endParaRPr lang="en-US" b="0" dirty="0" smtClean="0"/>
          </a:p>
          <a:p>
            <a:r>
              <a:rPr lang="en-US" b="0" dirty="0" smtClean="0"/>
              <a:t>Violating </a:t>
            </a:r>
            <a:r>
              <a:rPr lang="en-US" b="0" dirty="0"/>
              <a:t>the prohibition on disclosing or obtaining procurement information may result in confinement for up to five years and a fine, or both if done in exchange for something of value, or to obtain or give a competitive advantage by either government or contractor personnel.</a:t>
            </a:r>
          </a:p>
          <a:p>
            <a:endParaRPr lang="en-US" b="0" dirty="0"/>
          </a:p>
        </p:txBody>
      </p:sp>
      <p:sp>
        <p:nvSpPr>
          <p:cNvPr id="4" name="Slide Number Placeholder 3"/>
          <p:cNvSpPr>
            <a:spLocks noGrp="1"/>
          </p:cNvSpPr>
          <p:nvPr>
            <p:ph type="sldNum" sz="quarter" idx="10"/>
          </p:nvPr>
        </p:nvSpPr>
        <p:spPr/>
        <p:txBody>
          <a:bodyPr/>
          <a:lstStyle/>
          <a:p>
            <a:fld id="{0A71EFB5-1247-5A45-ADFC-64C97E676662}" type="slidenum">
              <a:rPr lang="en-US" smtClean="0"/>
              <a:t>12</a:t>
            </a:fld>
            <a:endParaRPr lang="en-US"/>
          </a:p>
        </p:txBody>
      </p:sp>
    </p:spTree>
    <p:extLst>
      <p:ext uri="{BB962C8B-B14F-4D97-AF65-F5344CB8AC3E}">
        <p14:creationId xmlns:p14="http://schemas.microsoft.com/office/powerpoint/2010/main" val="152105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13</a:t>
            </a:fld>
            <a:endParaRPr lang="en-US"/>
          </a:p>
        </p:txBody>
      </p:sp>
    </p:spTree>
    <p:extLst>
      <p:ext uri="{BB962C8B-B14F-4D97-AF65-F5344CB8AC3E}">
        <p14:creationId xmlns:p14="http://schemas.microsoft.com/office/powerpoint/2010/main" val="59153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14</a:t>
            </a:fld>
            <a:endParaRPr lang="en-US"/>
          </a:p>
        </p:txBody>
      </p:sp>
    </p:spTree>
    <p:extLst>
      <p:ext uri="{BB962C8B-B14F-4D97-AF65-F5344CB8AC3E}">
        <p14:creationId xmlns:p14="http://schemas.microsoft.com/office/powerpoint/2010/main" val="103244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Example:</a:t>
            </a:r>
            <a:r>
              <a:rPr lang="en-US" dirty="0"/>
              <a:t> A former contractor employee has just started work as a government employee. </a:t>
            </a:r>
            <a:endParaRPr lang="en-US" dirty="0" smtClean="0"/>
          </a:p>
          <a:p>
            <a:pPr defTabSz="942289">
              <a:defRPr/>
            </a:pPr>
            <a:endParaRPr lang="en-US" dirty="0" smtClean="0"/>
          </a:p>
          <a:p>
            <a:pPr defTabSz="942289">
              <a:defRPr/>
            </a:pPr>
            <a:r>
              <a:rPr lang="en-US" dirty="0" smtClean="0"/>
              <a:t>When </a:t>
            </a:r>
            <a:r>
              <a:rPr lang="en-US" dirty="0"/>
              <a:t>he left his private sector job, his former boss told him to let her know of any business opportunities that would increase the company’s market within the government. </a:t>
            </a:r>
            <a:endParaRPr lang="en-US" dirty="0" smtClean="0"/>
          </a:p>
          <a:p>
            <a:pPr defTabSz="942289">
              <a:defRPr/>
            </a:pPr>
            <a:endParaRPr lang="en-US" dirty="0" smtClean="0"/>
          </a:p>
          <a:p>
            <a:pPr defTabSz="942289">
              <a:defRPr/>
            </a:pPr>
            <a:r>
              <a:rPr lang="en-US" dirty="0" smtClean="0"/>
              <a:t>The </a:t>
            </a:r>
            <a:r>
              <a:rPr lang="en-US" dirty="0"/>
              <a:t>government employee would like to help his former boss. </a:t>
            </a:r>
            <a:endParaRPr lang="en-US" dirty="0" smtClean="0"/>
          </a:p>
          <a:p>
            <a:pPr defTabSz="942289">
              <a:defRPr/>
            </a:pPr>
            <a:endParaRPr lang="en-US" dirty="0" smtClean="0"/>
          </a:p>
          <a:p>
            <a:pPr defTabSz="942289">
              <a:defRPr/>
            </a:pPr>
            <a:r>
              <a:rPr lang="en-US" dirty="0" smtClean="0"/>
              <a:t>The </a:t>
            </a:r>
            <a:r>
              <a:rPr lang="en-US" dirty="0"/>
              <a:t>government employee can pass on </a:t>
            </a:r>
            <a:r>
              <a:rPr lang="en-US" dirty="0" smtClean="0"/>
              <a:t>ONLY public </a:t>
            </a:r>
            <a:r>
              <a:rPr lang="en-US" dirty="0"/>
              <a:t>information, such as an announced solicitation, but he cannot pass on non-public information about agency programs, possible contracts, cost estimates or other potential business opportunities. </a:t>
            </a:r>
          </a:p>
          <a:p>
            <a:endParaRPr lang="en-US" dirty="0"/>
          </a:p>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15</a:t>
            </a:fld>
            <a:endParaRPr lang="en-US"/>
          </a:p>
        </p:txBody>
      </p:sp>
    </p:spTree>
    <p:extLst>
      <p:ext uri="{BB962C8B-B14F-4D97-AF65-F5344CB8AC3E}">
        <p14:creationId xmlns:p14="http://schemas.microsoft.com/office/powerpoint/2010/main" val="150880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16</a:t>
            </a:fld>
            <a:endParaRPr lang="en-US"/>
          </a:p>
        </p:txBody>
      </p:sp>
    </p:spTree>
    <p:extLst>
      <p:ext uri="{BB962C8B-B14F-4D97-AF65-F5344CB8AC3E}">
        <p14:creationId xmlns:p14="http://schemas.microsoft.com/office/powerpoint/2010/main" val="1678614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Three</a:t>
            </a:r>
            <a:r>
              <a:rPr lang="en-US" b="1" baseline="0" dirty="0" smtClean="0"/>
              <a:t> Examples:</a:t>
            </a:r>
          </a:p>
          <a:p>
            <a:endParaRPr lang="en-US" b="1" baseline="0" dirty="0" smtClean="0"/>
          </a:p>
          <a:p>
            <a:r>
              <a:rPr lang="en-US" b="1" dirty="0" smtClean="0"/>
              <a:t>1:</a:t>
            </a:r>
            <a:r>
              <a:rPr lang="en-US" dirty="0" smtClean="0"/>
              <a:t> </a:t>
            </a:r>
            <a:r>
              <a:rPr lang="en-US" dirty="0"/>
              <a:t>The office is celebrating the marriage of one of the government employees during the non-duty lunch hour or after work. Each person attending has been asked to pay $10 to cover refreshments and to bring an entrée or dessert. </a:t>
            </a:r>
            <a:endParaRPr lang="en-US" dirty="0" smtClean="0"/>
          </a:p>
          <a:p>
            <a:endParaRPr lang="en-US" dirty="0" smtClean="0"/>
          </a:p>
          <a:p>
            <a:r>
              <a:rPr lang="en-US" dirty="0" smtClean="0"/>
              <a:t>The </a:t>
            </a:r>
            <a:r>
              <a:rPr lang="en-US" dirty="0"/>
              <a:t>contractor employee may attend, pay $10, and bring food because these contributions are not considered to be gifts, but a fair share contribution to the refreshments. However, the contractor employee should not be on contract time billed to the government. </a:t>
            </a:r>
          </a:p>
          <a:p>
            <a:endParaRPr lang="en-US" dirty="0"/>
          </a:p>
          <a:p>
            <a:r>
              <a:rPr lang="en-US" b="1" dirty="0" smtClean="0"/>
              <a:t>2:</a:t>
            </a:r>
            <a:r>
              <a:rPr lang="en-US" dirty="0" smtClean="0"/>
              <a:t> </a:t>
            </a:r>
            <a:r>
              <a:rPr lang="en-US" dirty="0"/>
              <a:t>Three different contractor employees who work for a government agency wish to buy a $45 coffee table book for a departing government employee. </a:t>
            </a:r>
            <a:endParaRPr lang="en-US" dirty="0" smtClean="0"/>
          </a:p>
          <a:p>
            <a:endParaRPr lang="en-US" dirty="0" smtClean="0"/>
          </a:p>
          <a:p>
            <a:r>
              <a:rPr lang="en-US" dirty="0" smtClean="0"/>
              <a:t>Although </a:t>
            </a:r>
            <a:r>
              <a:rPr lang="en-US" dirty="0"/>
              <a:t>each of the contractor employees contributes $15 toward the gift, the government employee may not accept the gift because it is a single $45 gift. </a:t>
            </a:r>
          </a:p>
          <a:p>
            <a:endParaRPr lang="en-US" b="0" dirty="0" smtClean="0"/>
          </a:p>
          <a:p>
            <a:r>
              <a:rPr lang="en-US" b="1" dirty="0" smtClean="0"/>
              <a:t>3:</a:t>
            </a:r>
            <a:r>
              <a:rPr lang="en-US" dirty="0" smtClean="0"/>
              <a:t> </a:t>
            </a:r>
            <a:r>
              <a:rPr lang="en-US" dirty="0"/>
              <a:t>A Government employee’s religious organization is sponsoring a night each month at a homeless shelter for members to cook, to help maintain the facility, and to provide counseling services to the residents. The Government employee knows that one of the contractor employees is part owner of a restaurant. </a:t>
            </a:r>
            <a:endParaRPr lang="en-US" dirty="0" smtClean="0"/>
          </a:p>
          <a:p>
            <a:endParaRPr lang="en-US" dirty="0" smtClean="0"/>
          </a:p>
          <a:p>
            <a:r>
              <a:rPr lang="en-US" dirty="0" smtClean="0"/>
              <a:t>The Government employee</a:t>
            </a:r>
            <a:r>
              <a:rPr lang="en-US" baseline="0" dirty="0" smtClean="0"/>
              <a:t> </a:t>
            </a:r>
            <a:r>
              <a:rPr lang="en-US" dirty="0" smtClean="0"/>
              <a:t>would </a:t>
            </a:r>
            <a:r>
              <a:rPr lang="en-US" dirty="0"/>
              <a:t>like to ask for donations of excess food to use at the shelter. </a:t>
            </a:r>
            <a:endParaRPr lang="en-US" dirty="0" smtClean="0"/>
          </a:p>
          <a:p>
            <a:endParaRPr lang="en-US" dirty="0" smtClean="0"/>
          </a:p>
          <a:p>
            <a:r>
              <a:rPr lang="en-US" dirty="0" smtClean="0"/>
              <a:t>The</a:t>
            </a:r>
            <a:r>
              <a:rPr lang="en-US" baseline="0" dirty="0" smtClean="0"/>
              <a:t> Government employee </a:t>
            </a:r>
            <a:r>
              <a:rPr lang="en-US" dirty="0" smtClean="0"/>
              <a:t>cannot </a:t>
            </a:r>
            <a:r>
              <a:rPr lang="en-US" dirty="0"/>
              <a:t>solicit contractor employees, either on or off duty, for contributions. </a:t>
            </a:r>
            <a:endParaRPr lang="en-US" dirty="0" smtClean="0"/>
          </a:p>
          <a:p>
            <a:endParaRPr lang="en-US" dirty="0" smtClean="0"/>
          </a:p>
          <a:p>
            <a:r>
              <a:rPr lang="en-US" dirty="0" smtClean="0"/>
              <a:t>Further</a:t>
            </a:r>
            <a:r>
              <a:rPr lang="en-US" dirty="0"/>
              <a:t>, government personnel may not solicit or ask contractor employees to participate in group </a:t>
            </a:r>
            <a:r>
              <a:rPr lang="en-US" dirty="0" smtClean="0"/>
              <a:t>“fun runs</a:t>
            </a:r>
            <a:r>
              <a:rPr lang="en-US" dirty="0"/>
              <a:t>" for charity, to sponsor </a:t>
            </a:r>
            <a:r>
              <a:rPr lang="en-US" dirty="0" smtClean="0"/>
              <a:t>a government</a:t>
            </a:r>
            <a:r>
              <a:rPr lang="en-US" baseline="0" dirty="0" smtClean="0"/>
              <a:t> </a:t>
            </a:r>
            <a:r>
              <a:rPr lang="en-US" dirty="0" smtClean="0"/>
              <a:t>employee's </a:t>
            </a:r>
            <a:r>
              <a:rPr lang="en-US" dirty="0"/>
              <a:t>participation in a charitable "walk" or "run," or to purchase cookies, gift wrap, candy bars or similar items in support of personal charitable activities. </a:t>
            </a:r>
            <a:endParaRPr lang="en-US" dirty="0" smtClean="0"/>
          </a:p>
          <a:p>
            <a:endParaRPr lang="en-US" dirty="0" smtClean="0"/>
          </a:p>
          <a:p>
            <a:r>
              <a:rPr lang="en-US" dirty="0" smtClean="0"/>
              <a:t>(</a:t>
            </a:r>
            <a:r>
              <a:rPr lang="en-US" dirty="0"/>
              <a:t>Please note that only solicitation is prohibited. Contractor personnel are not prohibited from voluntarily contributing or purchasing items for sale.) </a:t>
            </a:r>
          </a:p>
        </p:txBody>
      </p:sp>
      <p:sp>
        <p:nvSpPr>
          <p:cNvPr id="4" name="Slide Number Placeholder 3"/>
          <p:cNvSpPr>
            <a:spLocks noGrp="1"/>
          </p:cNvSpPr>
          <p:nvPr>
            <p:ph type="sldNum" sz="quarter" idx="10"/>
          </p:nvPr>
        </p:nvSpPr>
        <p:spPr/>
        <p:txBody>
          <a:bodyPr/>
          <a:lstStyle/>
          <a:p>
            <a:fld id="{0A71EFB5-1247-5A45-ADFC-64C97E676662}" type="slidenum">
              <a:rPr lang="en-US" smtClean="0"/>
              <a:t>17</a:t>
            </a:fld>
            <a:endParaRPr lang="en-US"/>
          </a:p>
        </p:txBody>
      </p:sp>
    </p:spTree>
    <p:extLst>
      <p:ext uri="{BB962C8B-B14F-4D97-AF65-F5344CB8AC3E}">
        <p14:creationId xmlns:p14="http://schemas.microsoft.com/office/powerpoint/2010/main" val="27522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dirty="0"/>
              <a:t> A contractor employee offers to drive a government employee to a professional conference to which they have both been invited that is 250 miles away. </a:t>
            </a:r>
            <a:endParaRPr lang="en-US" dirty="0" smtClean="0"/>
          </a:p>
          <a:p>
            <a:endParaRPr lang="en-US" b="1" dirty="0" smtClean="0"/>
          </a:p>
          <a:p>
            <a:r>
              <a:rPr lang="en-US" b="1" dirty="0" smtClean="0"/>
              <a:t>This </a:t>
            </a:r>
            <a:r>
              <a:rPr lang="en-US" b="1" dirty="0"/>
              <a:t>is permissible</a:t>
            </a:r>
            <a:r>
              <a:rPr lang="en-US" dirty="0"/>
              <a:t>, with advance approval, to accept travel benefits from a non-Federal source in connection with attendance in an official capacity at a meeting or similar function. Such travel must be approved in advance by the travel acceptance authority and ethics counselor. </a:t>
            </a:r>
          </a:p>
        </p:txBody>
      </p:sp>
      <p:sp>
        <p:nvSpPr>
          <p:cNvPr id="4" name="Slide Number Placeholder 3"/>
          <p:cNvSpPr>
            <a:spLocks noGrp="1"/>
          </p:cNvSpPr>
          <p:nvPr>
            <p:ph type="sldNum" sz="quarter" idx="10"/>
          </p:nvPr>
        </p:nvSpPr>
        <p:spPr/>
        <p:txBody>
          <a:bodyPr/>
          <a:lstStyle/>
          <a:p>
            <a:fld id="{0A71EFB5-1247-5A45-ADFC-64C97E676662}" type="slidenum">
              <a:rPr lang="en-US" smtClean="0"/>
              <a:t>18</a:t>
            </a:fld>
            <a:endParaRPr lang="en-US"/>
          </a:p>
        </p:txBody>
      </p:sp>
    </p:spTree>
    <p:extLst>
      <p:ext uri="{BB962C8B-B14F-4D97-AF65-F5344CB8AC3E}">
        <p14:creationId xmlns:p14="http://schemas.microsoft.com/office/powerpoint/2010/main" val="124051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19</a:t>
            </a:fld>
            <a:endParaRPr lang="en-US"/>
          </a:p>
        </p:txBody>
      </p:sp>
    </p:spTree>
    <p:extLst>
      <p:ext uri="{BB962C8B-B14F-4D97-AF65-F5344CB8AC3E}">
        <p14:creationId xmlns:p14="http://schemas.microsoft.com/office/powerpoint/2010/main" val="59153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is basically the same as the one posted on the </a:t>
            </a:r>
            <a:r>
              <a:rPr lang="en-US" baseline="0" dirty="0" err="1" smtClean="0"/>
              <a:t>ProTech</a:t>
            </a:r>
            <a:r>
              <a:rPr lang="en-US" baseline="0" dirty="0" smtClean="0"/>
              <a:t> Website.</a:t>
            </a:r>
          </a:p>
          <a:p>
            <a:endParaRPr lang="en-US" baseline="0" dirty="0" smtClean="0"/>
          </a:p>
          <a:p>
            <a:r>
              <a:rPr lang="en-US" dirty="0" smtClean="0"/>
              <a:t>Government </a:t>
            </a:r>
            <a:r>
              <a:rPr lang="en-US" dirty="0"/>
              <a:t>employees and contractor personnel are frequently co-located and need to communicate with each other on a daily basis. </a:t>
            </a:r>
            <a:endParaRPr lang="en-US" dirty="0" smtClean="0"/>
          </a:p>
          <a:p>
            <a:endParaRPr lang="en-US" dirty="0" smtClean="0"/>
          </a:p>
          <a:p>
            <a:r>
              <a:rPr lang="en-US" dirty="0" smtClean="0"/>
              <a:t>While </a:t>
            </a:r>
            <a:r>
              <a:rPr lang="en-US" dirty="0"/>
              <a:t>the Federal Acquisition Regulation (FAR) identifies contractors as being part of the acquisition team, Government employees must maintain appropriate boundaries with contractor personnel and avoid blurring the distinction between a contractual relationship and an employer-employee relationship.</a:t>
            </a:r>
          </a:p>
        </p:txBody>
      </p:sp>
      <p:sp>
        <p:nvSpPr>
          <p:cNvPr id="4" name="Slide Number Placeholder 3"/>
          <p:cNvSpPr>
            <a:spLocks noGrp="1"/>
          </p:cNvSpPr>
          <p:nvPr>
            <p:ph type="sldNum" sz="quarter" idx="10"/>
          </p:nvPr>
        </p:nvSpPr>
        <p:spPr/>
        <p:txBody>
          <a:bodyPr/>
          <a:lstStyle/>
          <a:p>
            <a:fld id="{0A71EFB5-1247-5A45-ADFC-64C97E676662}" type="slidenum">
              <a:rPr lang="en-US" smtClean="0"/>
              <a:t>2</a:t>
            </a:fld>
            <a:endParaRPr lang="en-US"/>
          </a:p>
        </p:txBody>
      </p:sp>
    </p:spTree>
    <p:extLst>
      <p:ext uri="{BB962C8B-B14F-4D97-AF65-F5344CB8AC3E}">
        <p14:creationId xmlns:p14="http://schemas.microsoft.com/office/powerpoint/2010/main" val="7387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OCI is the existence of a set of circumstances in which a contractor may be unable to render impartial advice to the government, or might have impaired objectivity in performing contracted work; or may obtain an unfair competitive advantage in the marketplace when competing for government offered work where that unfair advantage is obtained during performance of a government contract</a:t>
            </a:r>
            <a:r>
              <a:rPr lang="en-US" dirty="0" smtClean="0"/>
              <a:t>.</a:t>
            </a:r>
          </a:p>
          <a:p>
            <a:endParaRPr lang="en-US" dirty="0" smtClean="0"/>
          </a:p>
          <a:p>
            <a:r>
              <a:rPr lang="en-US" dirty="0" smtClean="0"/>
              <a:t>For</a:t>
            </a:r>
            <a:r>
              <a:rPr lang="en-US" baseline="0" dirty="0" smtClean="0"/>
              <a:t> example, t</a:t>
            </a:r>
            <a:r>
              <a:rPr lang="en-US" dirty="0" smtClean="0"/>
              <a:t>his </a:t>
            </a:r>
            <a:r>
              <a:rPr lang="en-US" dirty="0"/>
              <a:t>unfair advantage can be introduced when the contractor sets the “ground rules” of procurement thereby biasing a future competition. The essence of OCI is divided loyalty and it is the government professional’s duty to ensure that it is not permitted to occur, or to continue when discovered. </a:t>
            </a:r>
          </a:p>
        </p:txBody>
      </p:sp>
      <p:sp>
        <p:nvSpPr>
          <p:cNvPr id="4" name="Slide Number Placeholder 3"/>
          <p:cNvSpPr>
            <a:spLocks noGrp="1"/>
          </p:cNvSpPr>
          <p:nvPr>
            <p:ph type="sldNum" sz="quarter" idx="10"/>
          </p:nvPr>
        </p:nvSpPr>
        <p:spPr/>
        <p:txBody>
          <a:bodyPr/>
          <a:lstStyle/>
          <a:p>
            <a:fld id="{0A71EFB5-1247-5A45-ADFC-64C97E676662}" type="slidenum">
              <a:rPr lang="en-US" smtClean="0"/>
              <a:t>20</a:t>
            </a:fld>
            <a:endParaRPr lang="en-US"/>
          </a:p>
        </p:txBody>
      </p:sp>
    </p:spTree>
    <p:extLst>
      <p:ext uri="{BB962C8B-B14F-4D97-AF65-F5344CB8AC3E}">
        <p14:creationId xmlns:p14="http://schemas.microsoft.com/office/powerpoint/2010/main" val="130625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21</a:t>
            </a:fld>
            <a:endParaRPr lang="en-US"/>
          </a:p>
        </p:txBody>
      </p:sp>
    </p:spTree>
    <p:extLst>
      <p:ext uri="{BB962C8B-B14F-4D97-AF65-F5344CB8AC3E}">
        <p14:creationId xmlns:p14="http://schemas.microsoft.com/office/powerpoint/2010/main" val="201658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22</a:t>
            </a:fld>
            <a:endParaRPr lang="en-US"/>
          </a:p>
        </p:txBody>
      </p:sp>
    </p:spTree>
    <p:extLst>
      <p:ext uri="{BB962C8B-B14F-4D97-AF65-F5344CB8AC3E}">
        <p14:creationId xmlns:p14="http://schemas.microsoft.com/office/powerpoint/2010/main" val="195814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23</a:t>
            </a:fld>
            <a:endParaRPr lang="en-US"/>
          </a:p>
        </p:txBody>
      </p:sp>
    </p:spTree>
    <p:extLst>
      <p:ext uri="{BB962C8B-B14F-4D97-AF65-F5344CB8AC3E}">
        <p14:creationId xmlns:p14="http://schemas.microsoft.com/office/powerpoint/2010/main" val="1168157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24</a:t>
            </a:fld>
            <a:endParaRPr lang="en-US"/>
          </a:p>
        </p:txBody>
      </p:sp>
    </p:spTree>
    <p:extLst>
      <p:ext uri="{BB962C8B-B14F-4D97-AF65-F5344CB8AC3E}">
        <p14:creationId xmlns:p14="http://schemas.microsoft.com/office/powerpoint/2010/main" val="192341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25</a:t>
            </a:fld>
            <a:endParaRPr lang="en-US"/>
          </a:p>
        </p:txBody>
      </p:sp>
    </p:spTree>
    <p:extLst>
      <p:ext uri="{BB962C8B-B14F-4D97-AF65-F5344CB8AC3E}">
        <p14:creationId xmlns:p14="http://schemas.microsoft.com/office/powerpoint/2010/main" val="91505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26</a:t>
            </a:fld>
            <a:endParaRPr lang="en-US"/>
          </a:p>
        </p:txBody>
      </p:sp>
    </p:spTree>
    <p:extLst>
      <p:ext uri="{BB962C8B-B14F-4D97-AF65-F5344CB8AC3E}">
        <p14:creationId xmlns:p14="http://schemas.microsoft.com/office/powerpoint/2010/main" val="83645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27</a:t>
            </a:fld>
            <a:endParaRPr lang="en-US"/>
          </a:p>
        </p:txBody>
      </p:sp>
    </p:spTree>
    <p:extLst>
      <p:ext uri="{BB962C8B-B14F-4D97-AF65-F5344CB8AC3E}">
        <p14:creationId xmlns:p14="http://schemas.microsoft.com/office/powerpoint/2010/main" val="10953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t>
            </a:r>
          </a:p>
        </p:txBody>
      </p:sp>
      <p:sp>
        <p:nvSpPr>
          <p:cNvPr id="4" name="Slide Number Placeholder 3"/>
          <p:cNvSpPr>
            <a:spLocks noGrp="1"/>
          </p:cNvSpPr>
          <p:nvPr>
            <p:ph type="sldNum" sz="quarter" idx="10"/>
          </p:nvPr>
        </p:nvSpPr>
        <p:spPr/>
        <p:txBody>
          <a:bodyPr/>
          <a:lstStyle/>
          <a:p>
            <a:fld id="{0A71EFB5-1247-5A45-ADFC-64C97E676662}" type="slidenum">
              <a:rPr lang="en-US" smtClean="0"/>
              <a:t>28</a:t>
            </a:fld>
            <a:endParaRPr lang="en-US"/>
          </a:p>
        </p:txBody>
      </p:sp>
    </p:spTree>
    <p:extLst>
      <p:ext uri="{BB962C8B-B14F-4D97-AF65-F5344CB8AC3E}">
        <p14:creationId xmlns:p14="http://schemas.microsoft.com/office/powerpoint/2010/main" val="209688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Department of Commerce (DOC) Office of Human Resources Management Performance Management Handbook states </a:t>
            </a:r>
            <a:r>
              <a:rPr lang="en-US" b="1" dirty="0"/>
              <a:t>the only form of recognition available for contractor personnel is a Certificate of Appreciation.</a:t>
            </a:r>
            <a:r>
              <a:rPr lang="en-US" dirty="0"/>
              <a:t>  NOAA Administrative Order 202-451, NOAA Incentive Awards Program, follows suit in the NOAA Incentive Awards Program Handbook under Section 7, Non-Monetary Awards, .01 Certificates; by including contractor personnel among those eligible to receive Certificates of Appreciation.</a:t>
            </a:r>
          </a:p>
          <a:p>
            <a:pPr defTabSz="942289">
              <a:defRPr/>
            </a:pPr>
            <a:endParaRPr lang="en-US" dirty="0"/>
          </a:p>
          <a:p>
            <a:pPr defTabSz="942289">
              <a:defRPr/>
            </a:pPr>
            <a:r>
              <a:rPr lang="en-US" dirty="0"/>
              <a:t> While </a:t>
            </a:r>
            <a:r>
              <a:rPr lang="en-US" dirty="0" smtClean="0"/>
              <a:t>the</a:t>
            </a:r>
            <a:r>
              <a:rPr lang="en-US" baseline="0" dirty="0" smtClean="0"/>
              <a:t> Certificate of Appreciation </a:t>
            </a:r>
            <a:r>
              <a:rPr lang="en-US" dirty="0" smtClean="0"/>
              <a:t>may </a:t>
            </a:r>
            <a:r>
              <a:rPr lang="en-US" dirty="0"/>
              <a:t>be used to recognize a contractor employee’s performance on a specific NOAA service contract; </a:t>
            </a:r>
            <a:r>
              <a:rPr lang="en-US" i="1" dirty="0"/>
              <a:t>no other letter, award, or form of recognition shall be presented or given to a contractor employee or include the name of a contractor employee for similar purposes.</a:t>
            </a:r>
          </a:p>
        </p:txBody>
      </p:sp>
      <p:sp>
        <p:nvSpPr>
          <p:cNvPr id="4" name="Slide Number Placeholder 3"/>
          <p:cNvSpPr>
            <a:spLocks noGrp="1"/>
          </p:cNvSpPr>
          <p:nvPr>
            <p:ph type="sldNum" sz="quarter" idx="10"/>
          </p:nvPr>
        </p:nvSpPr>
        <p:spPr/>
        <p:txBody>
          <a:bodyPr/>
          <a:lstStyle/>
          <a:p>
            <a:fld id="{0A71EFB5-1247-5A45-ADFC-64C97E676662}" type="slidenum">
              <a:rPr lang="en-US" smtClean="0"/>
              <a:t>29</a:t>
            </a:fld>
            <a:endParaRPr lang="en-US"/>
          </a:p>
        </p:txBody>
      </p:sp>
    </p:spTree>
    <p:extLst>
      <p:ext uri="{BB962C8B-B14F-4D97-AF65-F5344CB8AC3E}">
        <p14:creationId xmlns:p14="http://schemas.microsoft.com/office/powerpoint/2010/main" val="137507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cs typeface="Times New Roman" pitchFamily="18" charset="0"/>
              </a:rPr>
              <a:t>FACT:  The government is </a:t>
            </a:r>
            <a:r>
              <a:rPr lang="en-US" b="1" i="1" u="sng" dirty="0">
                <a:cs typeface="Times New Roman" pitchFamily="18" charset="0"/>
              </a:rPr>
              <a:t>reliant</a:t>
            </a:r>
            <a:r>
              <a:rPr lang="en-US" b="1" dirty="0">
                <a:cs typeface="Times New Roman" pitchFamily="18" charset="0"/>
              </a:rPr>
              <a:t> on support contractors – and for more than just administrative or technical support.</a:t>
            </a:r>
            <a:endParaRPr lang="en-US" b="1" dirty="0"/>
          </a:p>
          <a:p>
            <a:endParaRPr lang="en-US" dirty="0"/>
          </a:p>
          <a:p>
            <a:r>
              <a:rPr lang="en-US" dirty="0"/>
              <a:t>How many contractor employees does the federal government rely on?  </a:t>
            </a:r>
          </a:p>
          <a:p>
            <a:endParaRPr lang="en-US" dirty="0"/>
          </a:p>
          <a:p>
            <a:r>
              <a:rPr lang="en-US" dirty="0"/>
              <a:t>Comprehensive information about the size of the federal government’s </a:t>
            </a:r>
            <a:r>
              <a:rPr lang="en-US" u="sng" dirty="0"/>
              <a:t>contracted workforce </a:t>
            </a:r>
            <a:r>
              <a:rPr lang="en-US" dirty="0"/>
              <a:t>is not readily available.  However, the average spend for the last five fiscal years  (FY13-17) is reported at </a:t>
            </a:r>
            <a:r>
              <a:rPr lang="en-US" u="sng" dirty="0"/>
              <a:t>over $465 billion per year </a:t>
            </a:r>
            <a:r>
              <a:rPr lang="en-US" dirty="0"/>
              <a:t>according to  Office of Management and Budget (OMB) on </a:t>
            </a:r>
            <a:r>
              <a:rPr lang="en-US" dirty="0" smtClean="0"/>
              <a:t>USAspending.gov, </a:t>
            </a:r>
            <a:r>
              <a:rPr lang="en-US" dirty="0"/>
              <a:t>with the fastest-growing category in dollars being contracts for professional, administrative and management services.</a:t>
            </a:r>
          </a:p>
          <a:p>
            <a:endParaRPr lang="en-US" baseline="0" dirty="0">
              <a:solidFill>
                <a:srgbClr val="FF0000"/>
              </a:solidFill>
            </a:endParaRPr>
          </a:p>
          <a:p>
            <a:pPr defTabSz="942289">
              <a:defRPr/>
            </a:pPr>
            <a:r>
              <a:rPr lang="en-US" b="1" dirty="0">
                <a:cs typeface="Times New Roman" pitchFamily="18" charset="0"/>
              </a:rPr>
              <a:t>NOAA employees must understand the rules and recognize the risks.</a:t>
            </a:r>
          </a:p>
          <a:p>
            <a:pPr defTabSz="942289">
              <a:defRPr/>
            </a:pPr>
            <a:endParaRPr lang="en-US" b="1" dirty="0">
              <a:cs typeface="Times New Roman" pitchFamily="18" charset="0"/>
            </a:endParaRPr>
          </a:p>
          <a:p>
            <a:pPr defTabSz="942289">
              <a:defRPr/>
            </a:pPr>
            <a:r>
              <a:rPr lang="en-US" dirty="0">
                <a:cs typeface="Times New Roman" pitchFamily="18" charset="0"/>
              </a:rPr>
              <a:t>What risks might there be?</a:t>
            </a:r>
          </a:p>
          <a:p>
            <a:pPr defTabSz="942289">
              <a:defRPr/>
            </a:pPr>
            <a:endParaRPr lang="en-US" dirty="0">
              <a:cs typeface="Times New Roman" pitchFamily="18" charset="0"/>
            </a:endParaRPr>
          </a:p>
          <a:p>
            <a:pPr defTabSz="942289">
              <a:defRPr/>
            </a:pPr>
            <a:r>
              <a:rPr lang="en-US" b="1" dirty="0"/>
              <a:t>Example:</a:t>
            </a:r>
            <a:r>
              <a:rPr lang="en-US" dirty="0"/>
              <a:t>  A government employee's supervisor is getting married. </a:t>
            </a:r>
            <a:r>
              <a:rPr lang="en-US" dirty="0" smtClean="0"/>
              <a:t>The</a:t>
            </a:r>
            <a:r>
              <a:rPr lang="en-US" baseline="0" dirty="0" smtClean="0"/>
              <a:t> </a:t>
            </a:r>
            <a:r>
              <a:rPr lang="en-US" dirty="0" smtClean="0"/>
              <a:t>government </a:t>
            </a:r>
            <a:r>
              <a:rPr lang="en-US" dirty="0"/>
              <a:t>employee takes up an office collection for a wedding </a:t>
            </a:r>
            <a:r>
              <a:rPr lang="en-US" dirty="0" smtClean="0"/>
              <a:t>gift for the supervisor, </a:t>
            </a:r>
            <a:r>
              <a:rPr lang="en-US" dirty="0"/>
              <a:t>suggesting that each </a:t>
            </a:r>
            <a:r>
              <a:rPr lang="en-US" dirty="0" smtClean="0"/>
              <a:t>government employee </a:t>
            </a:r>
            <a:r>
              <a:rPr lang="en-US" dirty="0"/>
              <a:t>may voluntarily donate up to $5.00. </a:t>
            </a:r>
            <a:endParaRPr lang="en-US" dirty="0" smtClean="0"/>
          </a:p>
          <a:p>
            <a:pPr defTabSz="942289">
              <a:defRPr/>
            </a:pPr>
            <a:endParaRPr lang="en-US" dirty="0" smtClean="0"/>
          </a:p>
          <a:p>
            <a:pPr defTabSz="942289">
              <a:defRPr/>
            </a:pPr>
            <a:r>
              <a:rPr lang="en-US" dirty="0" smtClean="0"/>
              <a:t>The </a:t>
            </a:r>
            <a:r>
              <a:rPr lang="en-US" dirty="0"/>
              <a:t>government employee may not ask </a:t>
            </a:r>
            <a:r>
              <a:rPr lang="en-US" dirty="0" smtClean="0"/>
              <a:t>any </a:t>
            </a:r>
            <a:r>
              <a:rPr lang="en-US" dirty="0"/>
              <a:t>contractor employee for $5.00 – this would be soliciting a gift from a prohibited source. </a:t>
            </a:r>
            <a:endParaRPr lang="en-US" dirty="0" smtClean="0"/>
          </a:p>
          <a:p>
            <a:pPr defTabSz="942289">
              <a:defRPr/>
            </a:pPr>
            <a:endParaRPr lang="en-US" dirty="0" smtClean="0"/>
          </a:p>
          <a:p>
            <a:pPr defTabSz="942289">
              <a:defRPr/>
            </a:pPr>
            <a:r>
              <a:rPr lang="en-US" dirty="0" smtClean="0"/>
              <a:t>Moreover</a:t>
            </a:r>
            <a:r>
              <a:rPr lang="en-US" dirty="0"/>
              <a:t>, the contractor employee could not give an </a:t>
            </a:r>
            <a:r>
              <a:rPr lang="en-US" i="1" dirty="0"/>
              <a:t>unsolicited </a:t>
            </a:r>
            <a:r>
              <a:rPr lang="en-US" dirty="0"/>
              <a:t>gift of $5.00 towards the government employee office gift. </a:t>
            </a:r>
            <a:endParaRPr lang="en-US" dirty="0" smtClean="0"/>
          </a:p>
          <a:p>
            <a:pPr defTabSz="942289">
              <a:defRPr/>
            </a:pPr>
            <a:endParaRPr lang="en-US" dirty="0" smtClean="0">
              <a:solidFill>
                <a:srgbClr val="FF0000"/>
              </a:solidFill>
            </a:endParaRPr>
          </a:p>
          <a:p>
            <a:pPr defTabSz="942289">
              <a:defRPr/>
            </a:pPr>
            <a:r>
              <a:rPr lang="en-US" dirty="0" smtClean="0"/>
              <a:t>However</a:t>
            </a:r>
            <a:r>
              <a:rPr lang="en-US" dirty="0"/>
              <a:t>, the contractor employee could give </a:t>
            </a:r>
            <a:r>
              <a:rPr lang="en-US" dirty="0" smtClean="0"/>
              <a:t>their </a:t>
            </a:r>
            <a:r>
              <a:rPr lang="en-US" dirty="0"/>
              <a:t>own gift subject to the $20 limit from each contracting source. </a:t>
            </a:r>
          </a:p>
          <a:p>
            <a:pPr defTabSz="942289">
              <a:defRPr/>
            </a:pPr>
            <a:endParaRPr lang="en-US" dirty="0"/>
          </a:p>
          <a:p>
            <a:pPr defTabSz="942289">
              <a:defRPr/>
            </a:pPr>
            <a:r>
              <a:rPr lang="en-US" i="0" dirty="0"/>
              <a:t>This shows how complicated this can be. </a:t>
            </a:r>
            <a:endParaRPr lang="en-US" i="0" dirty="0" smtClean="0"/>
          </a:p>
          <a:p>
            <a:pPr defTabSz="942289">
              <a:defRPr/>
            </a:pPr>
            <a:endParaRPr lang="en-US" i="0" u="sng" dirty="0" smtClean="0"/>
          </a:p>
          <a:p>
            <a:pPr defTabSz="942289">
              <a:defRPr/>
            </a:pPr>
            <a:r>
              <a:rPr lang="en-US" i="0" u="sng" dirty="0" smtClean="0"/>
              <a:t>This </a:t>
            </a:r>
            <a:r>
              <a:rPr lang="en-US" i="0" u="sng" dirty="0"/>
              <a:t>lesson is not a substitute for ethics and legal advice.  If you have questions or need advice about a specific situation, you should always consult your legal counsel. </a:t>
            </a:r>
            <a:endParaRPr lang="en-US" i="0" u="sng" dirty="0">
              <a:cs typeface="Times New Roman"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a:t>
            </a:fld>
            <a:endParaRPr lang="en-US"/>
          </a:p>
        </p:txBody>
      </p:sp>
    </p:spTree>
    <p:extLst>
      <p:ext uri="{BB962C8B-B14F-4D97-AF65-F5344CB8AC3E}">
        <p14:creationId xmlns:p14="http://schemas.microsoft.com/office/powerpoint/2010/main" val="1163713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30</a:t>
            </a:fld>
            <a:endParaRPr lang="en-US"/>
          </a:p>
        </p:txBody>
      </p:sp>
    </p:spTree>
    <p:extLst>
      <p:ext uri="{BB962C8B-B14F-4D97-AF65-F5344CB8AC3E}">
        <p14:creationId xmlns:p14="http://schemas.microsoft.com/office/powerpoint/2010/main" val="197516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a:t>
            </a:r>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31</a:t>
            </a:fld>
            <a:endParaRPr lang="en-US"/>
          </a:p>
        </p:txBody>
      </p:sp>
    </p:spTree>
    <p:extLst>
      <p:ext uri="{BB962C8B-B14F-4D97-AF65-F5344CB8AC3E}">
        <p14:creationId xmlns:p14="http://schemas.microsoft.com/office/powerpoint/2010/main" val="3565226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1EFB5-1247-5A45-ADFC-64C97E676662}" type="slidenum">
              <a:rPr lang="en-US" smtClean="0"/>
              <a:t>32</a:t>
            </a:fld>
            <a:endParaRPr lang="en-US"/>
          </a:p>
        </p:txBody>
      </p:sp>
    </p:spTree>
    <p:extLst>
      <p:ext uri="{BB962C8B-B14F-4D97-AF65-F5344CB8AC3E}">
        <p14:creationId xmlns:p14="http://schemas.microsoft.com/office/powerpoint/2010/main" val="179003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33</a:t>
            </a:fld>
            <a:endParaRPr lang="en-US"/>
          </a:p>
        </p:txBody>
      </p:sp>
    </p:spTree>
    <p:extLst>
      <p:ext uri="{BB962C8B-B14F-4D97-AF65-F5344CB8AC3E}">
        <p14:creationId xmlns:p14="http://schemas.microsoft.com/office/powerpoint/2010/main" val="106290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34</a:t>
            </a:fld>
            <a:endParaRPr lang="en-US"/>
          </a:p>
        </p:txBody>
      </p:sp>
    </p:spTree>
    <p:extLst>
      <p:ext uri="{BB962C8B-B14F-4D97-AF65-F5344CB8AC3E}">
        <p14:creationId xmlns:p14="http://schemas.microsoft.com/office/powerpoint/2010/main" val="1095005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35</a:t>
            </a:fld>
            <a:endParaRPr lang="en-US"/>
          </a:p>
        </p:txBody>
      </p:sp>
    </p:spTree>
    <p:extLst>
      <p:ext uri="{BB962C8B-B14F-4D97-AF65-F5344CB8AC3E}">
        <p14:creationId xmlns:p14="http://schemas.microsoft.com/office/powerpoint/2010/main" val="1983342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36</a:t>
            </a:fld>
            <a:endParaRPr lang="en-US"/>
          </a:p>
        </p:txBody>
      </p:sp>
    </p:spTree>
    <p:extLst>
      <p:ext uri="{BB962C8B-B14F-4D97-AF65-F5344CB8AC3E}">
        <p14:creationId xmlns:p14="http://schemas.microsoft.com/office/powerpoint/2010/main" val="4213730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37</a:t>
            </a:fld>
            <a:endParaRPr lang="en-US"/>
          </a:p>
        </p:txBody>
      </p:sp>
    </p:spTree>
    <p:extLst>
      <p:ext uri="{BB962C8B-B14F-4D97-AF65-F5344CB8AC3E}">
        <p14:creationId xmlns:p14="http://schemas.microsoft.com/office/powerpoint/2010/main" val="149858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cs typeface="Times New Roman" pitchFamily="18" charset="0"/>
              </a:rPr>
              <a:t>The desire to treat the contractor as part of the team is understandable, but government employees must realize the potential risks they impose on the government and contractor if they allow special treatment in any number of situations. </a:t>
            </a:r>
          </a:p>
          <a:p>
            <a:pPr>
              <a:lnSpc>
                <a:spcPct val="90000"/>
              </a:lnSpc>
            </a:pPr>
            <a:endParaRPr lang="en-US" b="1" dirty="0">
              <a:cs typeface="Times New Roman" pitchFamily="18" charset="0"/>
            </a:endParaRPr>
          </a:p>
          <a:p>
            <a:pPr>
              <a:lnSpc>
                <a:spcPct val="90000"/>
              </a:lnSpc>
            </a:pPr>
            <a:r>
              <a:rPr lang="en-US" b="1" dirty="0">
                <a:cs typeface="Times New Roman" pitchFamily="18" charset="0"/>
              </a:rPr>
              <a:t>Different standards and procedures apply to the various members of the team.</a:t>
            </a:r>
          </a:p>
          <a:p>
            <a:endParaRPr lang="en-US" dirty="0" smtClean="0"/>
          </a:p>
          <a:p>
            <a:r>
              <a:rPr lang="en-US" dirty="0" smtClean="0"/>
              <a:t>Government </a:t>
            </a:r>
            <a:r>
              <a:rPr lang="en-US" dirty="0"/>
              <a:t>personnel are subject to Federal laws/regulations and Agency regulations. </a:t>
            </a:r>
            <a:r>
              <a:rPr lang="en-US" dirty="0" smtClean="0"/>
              <a:t>While</a:t>
            </a:r>
            <a:r>
              <a:rPr lang="en-US" baseline="0" dirty="0" smtClean="0"/>
              <a:t> C</a:t>
            </a:r>
            <a:r>
              <a:rPr lang="en-US" dirty="0" smtClean="0"/>
              <a:t>ontractor </a:t>
            </a:r>
            <a:r>
              <a:rPr lang="en-US" dirty="0"/>
              <a:t>personnel are subject to Federal criminal laws (such as bribery), </a:t>
            </a:r>
            <a:r>
              <a:rPr lang="en-US" dirty="0" smtClean="0"/>
              <a:t>they</a:t>
            </a:r>
            <a:r>
              <a:rPr lang="en-US" baseline="0" dirty="0" smtClean="0"/>
              <a:t> are not government personnel, and are not subject to the same laws and regulations.  They are subject to t</a:t>
            </a:r>
            <a:r>
              <a:rPr lang="en-US" dirty="0" smtClean="0"/>
              <a:t>he </a:t>
            </a:r>
            <a:r>
              <a:rPr lang="en-US" dirty="0"/>
              <a:t>work rules of their particular employer, and any restrictions imposed by the contract. </a:t>
            </a:r>
          </a:p>
          <a:p>
            <a:endParaRPr lang="en-US" dirty="0"/>
          </a:p>
          <a:p>
            <a:r>
              <a:rPr lang="en-US" b="1" dirty="0"/>
              <a:t>Example</a:t>
            </a:r>
            <a:r>
              <a:rPr lang="en-US" dirty="0"/>
              <a:t>: A contractor employee </a:t>
            </a:r>
            <a:r>
              <a:rPr lang="en-US" dirty="0" smtClean="0"/>
              <a:t>works</a:t>
            </a:r>
            <a:r>
              <a:rPr lang="en-US" baseline="0" dirty="0" smtClean="0"/>
              <a:t> with </a:t>
            </a:r>
            <a:r>
              <a:rPr lang="en-US" dirty="0" smtClean="0"/>
              <a:t>a </a:t>
            </a:r>
            <a:r>
              <a:rPr lang="en-US" dirty="0"/>
              <a:t>government employee </a:t>
            </a:r>
            <a:r>
              <a:rPr lang="en-US" dirty="0" smtClean="0"/>
              <a:t>on</a:t>
            </a:r>
            <a:r>
              <a:rPr lang="en-US" baseline="0" dirty="0" smtClean="0"/>
              <a:t> </a:t>
            </a:r>
            <a:r>
              <a:rPr lang="en-US" dirty="0" smtClean="0"/>
              <a:t>official matters.  The</a:t>
            </a:r>
            <a:r>
              <a:rPr lang="en-US" baseline="0" dirty="0" smtClean="0"/>
              <a:t> contractor employee is considering a job with a different private sector company - and</a:t>
            </a:r>
            <a:r>
              <a:rPr lang="en-US" dirty="0" smtClean="0"/>
              <a:t> </a:t>
            </a:r>
            <a:r>
              <a:rPr lang="en-US" dirty="0"/>
              <a:t>requests a letter of recommendation in support of </a:t>
            </a:r>
            <a:r>
              <a:rPr lang="en-US" dirty="0" smtClean="0"/>
              <a:t>their </a:t>
            </a:r>
            <a:r>
              <a:rPr lang="en-US" dirty="0"/>
              <a:t>job application </a:t>
            </a:r>
            <a:r>
              <a:rPr lang="en-US" dirty="0" smtClean="0"/>
              <a:t>from the government employee.</a:t>
            </a:r>
          </a:p>
          <a:p>
            <a:endParaRPr lang="en-US" b="1" dirty="0" smtClean="0"/>
          </a:p>
          <a:p>
            <a:r>
              <a:rPr lang="en-US" b="1" dirty="0" smtClean="0"/>
              <a:t>Can</a:t>
            </a:r>
            <a:r>
              <a:rPr lang="en-US" b="1" baseline="0" dirty="0" smtClean="0"/>
              <a:t> the government employee write a recommendation letter</a:t>
            </a:r>
            <a:r>
              <a:rPr lang="en-US" b="1" dirty="0" smtClean="0"/>
              <a:t>?  </a:t>
            </a:r>
            <a:r>
              <a:rPr lang="en-US" dirty="0"/>
              <a:t>NO. The </a:t>
            </a:r>
            <a:r>
              <a:rPr lang="en-US" i="1" dirty="0"/>
              <a:t>DOC Office of Human Resources Management Performance Management Handbook </a:t>
            </a:r>
            <a:r>
              <a:rPr lang="en-US" dirty="0"/>
              <a:t>states the only form of recognition available for contractor personnel is a Certificate of Appreciation. You may issue an Certificate of Appreciation as stipulated in the </a:t>
            </a:r>
            <a:r>
              <a:rPr lang="en-US" i="1" dirty="0"/>
              <a:t>NOAA Incentive Awards Handbook, Section 7 Non-Monetary Awards.</a:t>
            </a:r>
          </a:p>
          <a:p>
            <a:pPr defTabSz="942289">
              <a:defRPr/>
            </a:pPr>
            <a:endParaRPr lang="en-US" b="1" dirty="0"/>
          </a:p>
          <a:p>
            <a:pPr defTabSz="942289">
              <a:defRPr/>
            </a:pPr>
            <a:r>
              <a:rPr lang="en-US" b="1" dirty="0"/>
              <a:t>NOAA employees must keep an “arms length” relationship with contractor employees.</a:t>
            </a:r>
          </a:p>
          <a:p>
            <a:pPr defTabSz="942289">
              <a:defRPr/>
            </a:pPr>
            <a:endParaRPr lang="en-US" b="1" dirty="0"/>
          </a:p>
          <a:p>
            <a:pPr defTabSz="942289">
              <a:defRPr/>
            </a:pPr>
            <a:r>
              <a:rPr lang="en-US" dirty="0"/>
              <a:t>What is “arms length”? Webster defines it as the condition or fact that the parties to a transaction are independent and on equal footing. You want to avoid even the appearance that there is a conflict of interest. </a:t>
            </a:r>
          </a:p>
          <a:p>
            <a:pPr defTabSz="942289">
              <a:defRPr/>
            </a:pPr>
            <a:endParaRPr lang="en-US" dirty="0"/>
          </a:p>
          <a:p>
            <a:pPr defTabSz="942289">
              <a:defRPr/>
            </a:pPr>
            <a:r>
              <a:rPr lang="en-US" b="1" dirty="0"/>
              <a:t>Example</a:t>
            </a:r>
            <a:r>
              <a:rPr lang="en-US" dirty="0"/>
              <a:t>: A team made up of contractor employees and government personnel successfully complete a project; marking the delivery and successful completion of the contract. The contractor throws a party to celebrate, inviting the government personnel. </a:t>
            </a:r>
            <a:endParaRPr lang="en-US" dirty="0" smtClean="0"/>
          </a:p>
          <a:p>
            <a:pPr defTabSz="942289">
              <a:defRPr/>
            </a:pPr>
            <a:endParaRPr lang="en-US" b="1" dirty="0" smtClean="0"/>
          </a:p>
          <a:p>
            <a:pPr defTabSz="942289">
              <a:defRPr/>
            </a:pPr>
            <a:r>
              <a:rPr lang="en-US" b="1" dirty="0" smtClean="0"/>
              <a:t>May </a:t>
            </a:r>
            <a:r>
              <a:rPr lang="en-US" b="1" dirty="0"/>
              <a:t>government personnel attend the party?</a:t>
            </a:r>
            <a:r>
              <a:rPr lang="en-US" dirty="0"/>
              <a:t> </a:t>
            </a:r>
            <a:endParaRPr lang="en-US" dirty="0" smtClean="0"/>
          </a:p>
          <a:p>
            <a:pPr defTabSz="942289">
              <a:defRPr/>
            </a:pPr>
            <a:endParaRPr lang="en-US" dirty="0" smtClean="0"/>
          </a:p>
          <a:p>
            <a:pPr defTabSz="942289">
              <a:defRPr/>
            </a:pPr>
            <a:r>
              <a:rPr lang="en-US" dirty="0" smtClean="0"/>
              <a:t>Contract </a:t>
            </a:r>
            <a:r>
              <a:rPr lang="en-US" dirty="0"/>
              <a:t>completion does not necessarily end the contractor’s status as a prohibited source. If the contractor does business or seeks to continue to do business with the agency, then the contractor remains a prohibited source. Moreover, government personnel may not accept a gift from a contractor (invitations to a party) if the contractor offers the invitation based on the government employee’s or member's position. Therefore, government personnel may only attend if the party falls within a gift exception. Even then, government personnel should remain mindful of a possible </a:t>
            </a:r>
            <a:r>
              <a:rPr lang="en-US" b="1" dirty="0"/>
              <a:t>appearance of impropriety</a:t>
            </a:r>
            <a:r>
              <a:rPr lang="en-US" dirty="0"/>
              <a:t>. </a:t>
            </a:r>
          </a:p>
          <a:p>
            <a:endParaRPr lang="en-US" dirty="0"/>
          </a:p>
          <a:p>
            <a:pPr defTabSz="942289">
              <a:defRPr/>
            </a:pPr>
            <a:r>
              <a:rPr lang="en-US" b="1" dirty="0"/>
              <a:t>The</a:t>
            </a:r>
            <a:r>
              <a:rPr lang="en-US" b="1" i="1" dirty="0"/>
              <a:t> appearance</a:t>
            </a:r>
            <a:r>
              <a:rPr lang="en-US" b="1" dirty="0"/>
              <a:t> of inappropriate behavior is the same as the behavior itself.  Perception can be reality.</a:t>
            </a:r>
            <a:endParaRPr lang="en-US" b="1" dirty="0">
              <a:cs typeface="Times New Roman" pitchFamily="18" charset="0"/>
            </a:endParaRPr>
          </a:p>
          <a:p>
            <a:endParaRPr lang="en-US" dirty="0"/>
          </a:p>
          <a:p>
            <a:r>
              <a:rPr lang="en-US" dirty="0"/>
              <a:t>What is the “appearance of” mean?  Who judges? </a:t>
            </a:r>
          </a:p>
          <a:p>
            <a:endParaRPr lang="en-US" dirty="0"/>
          </a:p>
          <a:p>
            <a:r>
              <a:rPr lang="en-US" dirty="0"/>
              <a:t>The </a:t>
            </a:r>
            <a:r>
              <a:rPr lang="en-US" i="1" dirty="0"/>
              <a:t>appearance of impropriety </a:t>
            </a:r>
            <a:r>
              <a:rPr lang="en-US" dirty="0"/>
              <a:t>is a phrase referring to a situation which to a layperson (could be anyone) without knowledge of the specific circumstances might seem to raise ethics questions.</a:t>
            </a:r>
          </a:p>
          <a:p>
            <a:endParaRPr lang="en-US" dirty="0"/>
          </a:p>
          <a:p>
            <a:r>
              <a:rPr lang="en-US" b="1" dirty="0"/>
              <a:t>Example:</a:t>
            </a:r>
            <a:r>
              <a:rPr lang="en-US" dirty="0"/>
              <a:t> A Government employee's best friend is looking for a job. </a:t>
            </a:r>
            <a:r>
              <a:rPr lang="en-US" dirty="0" smtClean="0"/>
              <a:t>The</a:t>
            </a:r>
            <a:r>
              <a:rPr lang="en-US" baseline="0" dirty="0" smtClean="0"/>
              <a:t> Government employee has</a:t>
            </a:r>
            <a:r>
              <a:rPr lang="en-US" dirty="0" smtClean="0"/>
              <a:t> </a:t>
            </a:r>
            <a:r>
              <a:rPr lang="en-US" dirty="0"/>
              <a:t>heard from contractor employees with whom she is working that the contractor has several openings in her </a:t>
            </a:r>
            <a:r>
              <a:rPr lang="en-US" dirty="0" smtClean="0"/>
              <a:t>best friend's </a:t>
            </a:r>
            <a:r>
              <a:rPr lang="en-US" dirty="0"/>
              <a:t>area of expertise. </a:t>
            </a:r>
            <a:endParaRPr lang="en-US" dirty="0" smtClean="0"/>
          </a:p>
          <a:p>
            <a:endParaRPr lang="en-US" dirty="0" smtClean="0"/>
          </a:p>
          <a:p>
            <a:r>
              <a:rPr lang="en-US" dirty="0" smtClean="0"/>
              <a:t>While the</a:t>
            </a:r>
            <a:r>
              <a:rPr lang="en-US" baseline="0" dirty="0" smtClean="0"/>
              <a:t> Government employee</a:t>
            </a:r>
            <a:r>
              <a:rPr lang="en-US" dirty="0" smtClean="0"/>
              <a:t> </a:t>
            </a:r>
            <a:r>
              <a:rPr lang="en-US" dirty="0"/>
              <a:t>can pass on public information about </a:t>
            </a:r>
            <a:r>
              <a:rPr lang="en-US" dirty="0" smtClean="0"/>
              <a:t>these </a:t>
            </a:r>
            <a:r>
              <a:rPr lang="en-US" dirty="0"/>
              <a:t>job </a:t>
            </a:r>
            <a:r>
              <a:rPr lang="en-US" dirty="0" smtClean="0"/>
              <a:t>openings</a:t>
            </a:r>
            <a:r>
              <a:rPr lang="en-US" baseline="0" dirty="0" smtClean="0"/>
              <a:t> </a:t>
            </a:r>
            <a:r>
              <a:rPr lang="en-US" dirty="0" smtClean="0"/>
              <a:t>to </a:t>
            </a:r>
            <a:r>
              <a:rPr lang="en-US" dirty="0"/>
              <a:t>her </a:t>
            </a:r>
            <a:r>
              <a:rPr lang="en-US" dirty="0" smtClean="0"/>
              <a:t>best friend</a:t>
            </a:r>
            <a:r>
              <a:rPr lang="en-US" dirty="0"/>
              <a:t>, </a:t>
            </a:r>
            <a:r>
              <a:rPr lang="en-US" dirty="0" smtClean="0"/>
              <a:t>she </a:t>
            </a:r>
            <a:r>
              <a:rPr lang="en-US" dirty="0"/>
              <a:t>cannot ask the contractor to interview or hire her friend. </a:t>
            </a:r>
          </a:p>
          <a:p>
            <a:endParaRPr lang="en-US" dirty="0"/>
          </a:p>
          <a:p>
            <a:r>
              <a:rPr lang="en-US" dirty="0"/>
              <a:t>As a government official, you and your employee's actions should be able to stand this simple test: "How would this look on the evening news?" </a:t>
            </a:r>
            <a:endParaRPr lang="en-US" dirty="0" smtClean="0"/>
          </a:p>
          <a:p>
            <a:endParaRPr lang="en-US" dirty="0" smtClean="0"/>
          </a:p>
          <a:p>
            <a:r>
              <a:rPr lang="en-US" dirty="0" smtClean="0"/>
              <a:t>If </a:t>
            </a:r>
            <a:r>
              <a:rPr lang="en-US" dirty="0"/>
              <a:t>you are debating a contractor related issue that could pose an ethical question, call your Procurement Official.</a:t>
            </a:r>
          </a:p>
        </p:txBody>
      </p:sp>
      <p:sp>
        <p:nvSpPr>
          <p:cNvPr id="4" name="Slide Number Placeholder 3"/>
          <p:cNvSpPr>
            <a:spLocks noGrp="1"/>
          </p:cNvSpPr>
          <p:nvPr>
            <p:ph type="sldNum" sz="quarter" idx="10"/>
          </p:nvPr>
        </p:nvSpPr>
        <p:spPr/>
        <p:txBody>
          <a:bodyPr/>
          <a:lstStyle/>
          <a:p>
            <a:fld id="{0A71EFB5-1247-5A45-ADFC-64C97E676662}" type="slidenum">
              <a:rPr lang="en-US" smtClean="0"/>
              <a:t>4</a:t>
            </a:fld>
            <a:endParaRPr lang="en-US"/>
          </a:p>
        </p:txBody>
      </p:sp>
    </p:spTree>
    <p:extLst>
      <p:ext uri="{BB962C8B-B14F-4D97-AF65-F5344CB8AC3E}">
        <p14:creationId xmlns:p14="http://schemas.microsoft.com/office/powerpoint/2010/main" val="120648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5</a:t>
            </a:fld>
            <a:endParaRPr lang="en-US"/>
          </a:p>
        </p:txBody>
      </p:sp>
    </p:spTree>
    <p:extLst>
      <p:ext uri="{BB962C8B-B14F-4D97-AF65-F5344CB8AC3E}">
        <p14:creationId xmlns:p14="http://schemas.microsoft.com/office/powerpoint/2010/main" val="14002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solidFill>
                  <a:srgbClr val="000000"/>
                </a:solidFill>
                <a:cs typeface="Times New Roman" pitchFamily="18" charset="0"/>
              </a:rPr>
              <a:t>What are “Personal Services”?  </a:t>
            </a:r>
          </a:p>
          <a:p>
            <a:endParaRPr lang="en-US" dirty="0"/>
          </a:p>
          <a:p>
            <a:r>
              <a:rPr lang="en-US" dirty="0"/>
              <a:t>A personal services contract is characterized by an employer-employee relationship where employees are directly hired under competitive appointment or other standard civil service procedures. A personal services contract is one that, by its terms, or as administered, makes the contractor employees appear to be, in effect, government employees.  Personal service contracts must be specifically authorized by statute by Congress (5 U.S.C. 3109); a determination explicitly substantiating the need is required in accordance with FAR 37.104.</a:t>
            </a:r>
          </a:p>
          <a:p>
            <a:endParaRPr lang="en-US" b="1" dirty="0">
              <a:solidFill>
                <a:srgbClr val="000000"/>
              </a:solidFill>
              <a:cs typeface="Times New Roman" pitchFamily="18" charset="0"/>
            </a:endParaRPr>
          </a:p>
          <a:p>
            <a:pPr defTabSz="942289">
              <a:defRPr/>
            </a:pPr>
            <a:r>
              <a:rPr lang="en-US" b="1" dirty="0">
                <a:solidFill>
                  <a:srgbClr val="000000"/>
                </a:solidFill>
                <a:cs typeface="Times New Roman" pitchFamily="18" charset="0"/>
              </a:rPr>
              <a:t>Example: </a:t>
            </a:r>
            <a:r>
              <a:rPr lang="en-US" dirty="0">
                <a:solidFill>
                  <a:srgbClr val="000000"/>
                </a:solidFill>
                <a:cs typeface="Times New Roman" pitchFamily="18" charset="0"/>
              </a:rPr>
              <a:t> Hiring an expert witness or consultant would be an example of Personal Services</a:t>
            </a:r>
            <a:endParaRPr lang="en-US" b="1" dirty="0">
              <a:solidFill>
                <a:srgbClr val="000000"/>
              </a:solidFill>
              <a:cs typeface="Times New Roman" pitchFamily="18" charset="0"/>
            </a:endParaRPr>
          </a:p>
          <a:p>
            <a:endParaRPr lang="en-US" dirty="0"/>
          </a:p>
          <a:p>
            <a:pPr defTabSz="942289">
              <a:defRPr/>
            </a:pPr>
            <a:r>
              <a:rPr lang="en-US" b="1" dirty="0">
                <a:solidFill>
                  <a:srgbClr val="000000"/>
                </a:solidFill>
                <a:cs typeface="Times New Roman" pitchFamily="18" charset="0"/>
              </a:rPr>
              <a:t>What </a:t>
            </a:r>
            <a:r>
              <a:rPr lang="en-US" b="1" dirty="0">
                <a:cs typeface="Times New Roman" pitchFamily="18" charset="0"/>
              </a:rPr>
              <a:t>are “</a:t>
            </a:r>
            <a:r>
              <a:rPr lang="en-US" b="1" dirty="0">
                <a:solidFill>
                  <a:srgbClr val="000000"/>
                </a:solidFill>
                <a:cs typeface="Times New Roman" pitchFamily="18" charset="0"/>
              </a:rPr>
              <a:t>Non-personal Services”? </a:t>
            </a:r>
          </a:p>
          <a:p>
            <a:pPr defTabSz="942289">
              <a:defRPr/>
            </a:pPr>
            <a:endParaRPr lang="en-US" b="1" dirty="0">
              <a:solidFill>
                <a:srgbClr val="000000"/>
              </a:solidFill>
              <a:cs typeface="Times New Roman" pitchFamily="18" charset="0"/>
            </a:endParaRPr>
          </a:p>
          <a:p>
            <a:pPr defTabSz="942289">
              <a:defRPr/>
            </a:pPr>
            <a:r>
              <a:rPr lang="en-US" dirty="0"/>
              <a:t>“Nonpersonal services contract” means a contract under which the personnel rendering the services are not subject, either by the contract’s terms or by the manner of its administration, to the supervision and control usually prevailing in relationships between the Government and its employees. The Government establishes a relationship with the contractor, </a:t>
            </a:r>
            <a:r>
              <a:rPr lang="en-US" b="1" dirty="0"/>
              <a:t>which is defined by the contract</a:t>
            </a:r>
            <a:r>
              <a:rPr lang="en-US" dirty="0"/>
              <a:t>. </a:t>
            </a:r>
          </a:p>
          <a:p>
            <a:pPr defTabSz="942289">
              <a:defRPr/>
            </a:pPr>
            <a:endParaRPr lang="en-US" dirty="0"/>
          </a:p>
          <a:p>
            <a:pPr defTabSz="942289">
              <a:defRPr/>
            </a:pPr>
            <a:r>
              <a:rPr lang="en-US" dirty="0"/>
              <a:t>Normally, government personnel do not exercise any of the following functions over contractor employees: </a:t>
            </a:r>
          </a:p>
          <a:p>
            <a:endParaRPr lang="en-US" dirty="0"/>
          </a:p>
          <a:p>
            <a:r>
              <a:rPr lang="en-US" dirty="0"/>
              <a:t>1. Supervise or direct. </a:t>
            </a:r>
          </a:p>
          <a:p>
            <a:r>
              <a:rPr lang="en-US" dirty="0"/>
              <a:t>2. Approve leave or other absences. </a:t>
            </a:r>
          </a:p>
          <a:p>
            <a:r>
              <a:rPr lang="en-US" dirty="0"/>
              <a:t>3. Train or approve training. (Normally a contractor is expected to provide a trained workforce that is responsive to and meets the contract obligations.) </a:t>
            </a:r>
          </a:p>
          <a:p>
            <a:r>
              <a:rPr lang="en-US" dirty="0"/>
              <a:t>4. Conduct employee performance appraisals or other evaluations. </a:t>
            </a:r>
          </a:p>
          <a:p>
            <a:r>
              <a:rPr lang="en-US" dirty="0"/>
              <a:t>5. Provide or approve awards and recognition. </a:t>
            </a:r>
          </a:p>
          <a:p>
            <a:r>
              <a:rPr lang="en-US" dirty="0"/>
              <a:t>6. Tell or suggest to a contractor whom to hire or fire. </a:t>
            </a:r>
          </a:p>
          <a:p>
            <a:r>
              <a:rPr lang="en-US" dirty="0"/>
              <a:t>7. Discipline contractor employees. </a:t>
            </a:r>
          </a:p>
          <a:p>
            <a:endParaRPr lang="en-US" dirty="0"/>
          </a:p>
          <a:p>
            <a:r>
              <a:rPr lang="en-US" dirty="0"/>
              <a:t>The contract and contractor supervisor control the </a:t>
            </a:r>
            <a:r>
              <a:rPr lang="en-US" b="1" dirty="0"/>
              <a:t>time management </a:t>
            </a:r>
            <a:r>
              <a:rPr lang="en-US" dirty="0"/>
              <a:t>of the contractor employees. Government personnel may not circumvent the contractor supervisor. Government personnel may not ask contractor employees to work outside the scope or limitations of the contract. </a:t>
            </a:r>
          </a:p>
          <a:p>
            <a:endParaRPr lang="en-US" dirty="0"/>
          </a:p>
          <a:p>
            <a:r>
              <a:rPr lang="en-US" b="1" dirty="0"/>
              <a:t>The Government may not: </a:t>
            </a:r>
          </a:p>
          <a:p>
            <a:endParaRPr lang="en-US" b="1" dirty="0"/>
          </a:p>
          <a:p>
            <a:r>
              <a:rPr lang="en-US" dirty="0"/>
              <a:t>A. Authorize compensatory time for contractor employees. </a:t>
            </a:r>
          </a:p>
          <a:p>
            <a:endParaRPr lang="en-US" dirty="0"/>
          </a:p>
          <a:p>
            <a:r>
              <a:rPr lang="en-US" dirty="0"/>
              <a:t>B. Invite contractor employees away from their assigned workplace or otherwise authorize contractor employees to attend activities unrelated to the performance of their contract. (Examples include sports days, team-building exercises, retirement ceremonies, and office social events.) </a:t>
            </a:r>
          </a:p>
          <a:p>
            <a:endParaRPr lang="en-US" dirty="0"/>
          </a:p>
          <a:p>
            <a:r>
              <a:rPr lang="en-US" dirty="0"/>
              <a:t>C. Grant an early release such as “59 minute” early release. </a:t>
            </a:r>
          </a:p>
          <a:p>
            <a:endParaRPr lang="en-US" dirty="0"/>
          </a:p>
          <a:p>
            <a:r>
              <a:rPr lang="en-US" dirty="0"/>
              <a:t>D. Unless authorized in the contract, ask for help to set up an office or command event, decorate offices for holiday themes, etc. </a:t>
            </a:r>
          </a:p>
          <a:p>
            <a:endParaRPr lang="en-US" dirty="0"/>
          </a:p>
          <a:p>
            <a:r>
              <a:rPr lang="en-US" dirty="0"/>
              <a:t>E. Ask contractor employees to volunteer personal time to help set up an office or command event. </a:t>
            </a:r>
          </a:p>
          <a:p>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6</a:t>
            </a:fld>
            <a:endParaRPr lang="en-US"/>
          </a:p>
        </p:txBody>
      </p:sp>
    </p:spTree>
    <p:extLst>
      <p:ext uri="{BB962C8B-B14F-4D97-AF65-F5344CB8AC3E}">
        <p14:creationId xmlns:p14="http://schemas.microsoft.com/office/powerpoint/2010/main" val="128213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 important to emphasize it.</a:t>
            </a:r>
          </a:p>
          <a:p>
            <a:endParaRPr lang="en-US" dirty="0" smtClean="0"/>
          </a:p>
          <a:p>
            <a:r>
              <a:rPr lang="en-US" dirty="0" smtClean="0"/>
              <a:t>If </a:t>
            </a:r>
            <a:r>
              <a:rPr lang="en-US" dirty="0"/>
              <a:t>an individual has concerns about potential personal services being performed by a contractor, promptly notify the responsible Program Manager (PM) or Contracting Officer’s Representative (</a:t>
            </a:r>
            <a:r>
              <a:rPr lang="en-US" dirty="0" smtClean="0"/>
              <a:t>COR),</a:t>
            </a:r>
            <a:r>
              <a:rPr lang="en-US" baseline="0" dirty="0" smtClean="0"/>
              <a:t> w</a:t>
            </a:r>
            <a:r>
              <a:rPr lang="en-US" dirty="0" smtClean="0"/>
              <a:t>ho will,</a:t>
            </a:r>
            <a:r>
              <a:rPr lang="en-US" baseline="0" dirty="0" smtClean="0"/>
              <a:t> in turn, </a:t>
            </a:r>
            <a:r>
              <a:rPr lang="en-US" dirty="0" smtClean="0"/>
              <a:t>promptly </a:t>
            </a:r>
            <a:r>
              <a:rPr lang="en-US" dirty="0"/>
              <a:t>notify the responsible Contracting Officer for guidance.	</a:t>
            </a:r>
          </a:p>
        </p:txBody>
      </p:sp>
      <p:sp>
        <p:nvSpPr>
          <p:cNvPr id="4" name="Slide Number Placeholder 3"/>
          <p:cNvSpPr>
            <a:spLocks noGrp="1"/>
          </p:cNvSpPr>
          <p:nvPr>
            <p:ph type="sldNum" sz="quarter" idx="10"/>
          </p:nvPr>
        </p:nvSpPr>
        <p:spPr/>
        <p:txBody>
          <a:bodyPr/>
          <a:lstStyle/>
          <a:p>
            <a:fld id="{0A71EFB5-1247-5A45-ADFC-64C97E676662}" type="slidenum">
              <a:rPr lang="en-US" smtClean="0"/>
              <a:t>7</a:t>
            </a:fld>
            <a:endParaRPr lang="en-US"/>
          </a:p>
        </p:txBody>
      </p:sp>
    </p:spTree>
    <p:extLst>
      <p:ext uri="{BB962C8B-B14F-4D97-AF65-F5344CB8AC3E}">
        <p14:creationId xmlns:p14="http://schemas.microsoft.com/office/powerpoint/2010/main" val="31175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a:t>
            </a:r>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8</a:t>
            </a:fld>
            <a:endParaRPr lang="en-US"/>
          </a:p>
        </p:txBody>
      </p:sp>
    </p:spTree>
    <p:extLst>
      <p:ext uri="{BB962C8B-B14F-4D97-AF65-F5344CB8AC3E}">
        <p14:creationId xmlns:p14="http://schemas.microsoft.com/office/powerpoint/2010/main" val="39736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0A71EFB5-1247-5A45-ADFC-64C97E676662}" type="slidenum">
              <a:rPr lang="en-US" smtClean="0"/>
              <a:t>9</a:t>
            </a:fld>
            <a:endParaRPr lang="en-US"/>
          </a:p>
        </p:txBody>
      </p:sp>
    </p:spTree>
    <p:extLst>
      <p:ext uri="{BB962C8B-B14F-4D97-AF65-F5344CB8AC3E}">
        <p14:creationId xmlns:p14="http://schemas.microsoft.com/office/powerpoint/2010/main" val="108419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5E7886-930C-4EBB-BBC4-F821A545D7B1}"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28498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45A9B-983E-4761-BB20-AA935BCB55E4}"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85669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4127F-CEA2-4FF3-AD9C-708320E0F54B}"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67980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B4BF-AEEC-4D48-AF78-D21922895BF3}"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92646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D901F8-950C-4529-9A6F-19A90957F3EC}"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82770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4EEE7D-6173-4F09-83C7-B1D6900B4D98}"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62831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23BF89-A097-419C-A52C-2F1753FC3E6B}" type="datetime1">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9776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997844-D0AC-4E80-957C-D8DB72DA9A19}" type="datetime1">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55768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F8228-3A78-4D20-9B1D-1A9872624D6B}" type="datetime1">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0870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30F688-07E0-4F7B-A134-A6172B20EDF0}"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6606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0457B-90B8-475F-9CF4-714458DA8F96}"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A805-CC9C-914B-ABB2-F476495C4AE8}" type="slidenum">
              <a:rPr lang="en-US" smtClean="0"/>
              <a:t>‹#›</a:t>
            </a:fld>
            <a:endParaRPr lang="en-US"/>
          </a:p>
        </p:txBody>
      </p:sp>
    </p:spTree>
    <p:extLst>
      <p:ext uri="{BB962C8B-B14F-4D97-AF65-F5344CB8AC3E}">
        <p14:creationId xmlns:p14="http://schemas.microsoft.com/office/powerpoint/2010/main" val="143098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F5EDC-AB55-40DD-95A5-AF52F11371AC}" type="datetime1">
              <a:rPr lang="en-US" smtClean="0"/>
              <a:t>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2A805-CC9C-914B-ABB2-F476495C4AE8}" type="slidenum">
              <a:rPr lang="en-US" smtClean="0"/>
              <a:t>‹#›</a:t>
            </a:fld>
            <a:endParaRPr lang="en-US"/>
          </a:p>
        </p:txBody>
      </p:sp>
    </p:spTree>
    <p:extLst>
      <p:ext uri="{BB962C8B-B14F-4D97-AF65-F5344CB8AC3E}">
        <p14:creationId xmlns:p14="http://schemas.microsoft.com/office/powerpoint/2010/main" val="127928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4495"/>
        </a:solidFill>
        <a:effectLst/>
      </p:bgPr>
    </p:bg>
    <p:spTree>
      <p:nvGrpSpPr>
        <p:cNvPr id="1" name=""/>
        <p:cNvGrpSpPr/>
        <p:nvPr/>
      </p:nvGrpSpPr>
      <p:grpSpPr>
        <a:xfrm>
          <a:off x="0" y="0"/>
          <a:ext cx="0" cy="0"/>
          <a:chOff x="0" y="0"/>
          <a:chExt cx="0" cy="0"/>
        </a:xfrm>
      </p:grpSpPr>
      <p:sp>
        <p:nvSpPr>
          <p:cNvPr id="4" name="TextBox 3"/>
          <p:cNvSpPr txBox="1"/>
          <p:nvPr/>
        </p:nvSpPr>
        <p:spPr>
          <a:xfrm>
            <a:off x="1" y="1263741"/>
            <a:ext cx="12192000" cy="6247864"/>
          </a:xfrm>
          <a:prstGeom prst="rect">
            <a:avLst/>
          </a:prstGeom>
          <a:noFill/>
          <a:ln w="57150">
            <a:noFill/>
          </a:ln>
        </p:spPr>
        <p:txBody>
          <a:bodyPr wrap="square" rtlCol="0">
            <a:spAutoFit/>
          </a:bodyPr>
          <a:lstStyle/>
          <a:p>
            <a:pPr algn="ctr"/>
            <a:r>
              <a:rPr lang="en-US" sz="6000" b="1" dirty="0">
                <a:ln w="19050">
                  <a:noFill/>
                </a:ln>
                <a:solidFill>
                  <a:schemeClr val="bg1"/>
                </a:solidFill>
                <a:latin typeface="Arial" charset="0"/>
                <a:ea typeface="Arial" charset="0"/>
                <a:cs typeface="Arial" charset="0"/>
              </a:rPr>
              <a:t>Government &amp; Contractor Employee </a:t>
            </a:r>
            <a:r>
              <a:rPr lang="en-US" sz="6000" b="1" dirty="0" smtClean="0">
                <a:ln w="19050">
                  <a:noFill/>
                </a:ln>
                <a:solidFill>
                  <a:schemeClr val="bg1"/>
                </a:solidFill>
                <a:latin typeface="Arial" charset="0"/>
                <a:ea typeface="Arial" charset="0"/>
                <a:cs typeface="Arial" charset="0"/>
              </a:rPr>
              <a:t>Interaction</a:t>
            </a:r>
          </a:p>
          <a:p>
            <a:pPr algn="ctr"/>
            <a:endParaRPr lang="en-US" sz="6000" b="1" dirty="0">
              <a:ln w="19050">
                <a:noFill/>
              </a:ln>
              <a:solidFill>
                <a:schemeClr val="bg1"/>
              </a:solidFill>
              <a:latin typeface="Arial" charset="0"/>
              <a:ea typeface="Arial" charset="0"/>
              <a:cs typeface="Arial" charset="0"/>
            </a:endParaRPr>
          </a:p>
          <a:p>
            <a:pPr algn="ctr"/>
            <a:r>
              <a:rPr lang="en-US" sz="3200" b="1" dirty="0" err="1" smtClean="0">
                <a:ln w="19050">
                  <a:noFill/>
                </a:ln>
                <a:solidFill>
                  <a:schemeClr val="bg1"/>
                </a:solidFill>
                <a:latin typeface="Arial" charset="0"/>
                <a:ea typeface="Arial" charset="0"/>
                <a:cs typeface="Arial" charset="0"/>
              </a:rPr>
              <a:t>ProTech</a:t>
            </a:r>
            <a:r>
              <a:rPr lang="en-US" sz="3200" b="1" dirty="0" smtClean="0">
                <a:ln w="19050">
                  <a:noFill/>
                </a:ln>
                <a:solidFill>
                  <a:schemeClr val="bg1"/>
                </a:solidFill>
                <a:latin typeface="Arial" charset="0"/>
                <a:ea typeface="Arial" charset="0"/>
                <a:cs typeface="Arial" charset="0"/>
              </a:rPr>
              <a:t> </a:t>
            </a:r>
            <a:r>
              <a:rPr lang="en-US" sz="3200" b="1" dirty="0" smtClean="0">
                <a:ln w="19050">
                  <a:noFill/>
                </a:ln>
                <a:solidFill>
                  <a:schemeClr val="bg1"/>
                </a:solidFill>
                <a:latin typeface="Arial" charset="0"/>
                <a:ea typeface="Arial" charset="0"/>
                <a:cs typeface="Arial" charset="0"/>
              </a:rPr>
              <a:t>Oceans </a:t>
            </a:r>
            <a:r>
              <a:rPr lang="en-US" sz="3200" b="1" dirty="0" smtClean="0">
                <a:ln w="19050">
                  <a:noFill/>
                </a:ln>
                <a:solidFill>
                  <a:schemeClr val="bg1"/>
                </a:solidFill>
                <a:latin typeface="Arial" charset="0"/>
                <a:ea typeface="Arial" charset="0"/>
                <a:cs typeface="Arial" charset="0"/>
              </a:rPr>
              <a:t>Domain Post-Award Conference</a:t>
            </a:r>
          </a:p>
          <a:p>
            <a:pPr algn="ctr"/>
            <a:r>
              <a:rPr lang="en-US" sz="3200" b="1" dirty="0" smtClean="0">
                <a:ln w="19050">
                  <a:noFill/>
                </a:ln>
                <a:solidFill>
                  <a:schemeClr val="bg1"/>
                </a:solidFill>
                <a:latin typeface="Arial" charset="0"/>
                <a:ea typeface="Arial" charset="0"/>
                <a:cs typeface="Arial" charset="0"/>
              </a:rPr>
              <a:t>February 14, 2019</a:t>
            </a:r>
          </a:p>
          <a:p>
            <a:pPr algn="ctr"/>
            <a:endParaRPr lang="en-US" sz="3200" b="1" dirty="0" smtClean="0">
              <a:ln w="19050">
                <a:noFill/>
              </a:ln>
              <a:solidFill>
                <a:schemeClr val="bg1"/>
              </a:solidFill>
              <a:latin typeface="Arial" charset="0"/>
              <a:ea typeface="Arial" charset="0"/>
              <a:cs typeface="Arial" charset="0"/>
            </a:endParaRPr>
          </a:p>
          <a:p>
            <a:pPr algn="ctr"/>
            <a:r>
              <a:rPr lang="en-US" sz="3200" b="1" dirty="0" smtClean="0">
                <a:ln w="19050">
                  <a:noFill/>
                </a:ln>
                <a:solidFill>
                  <a:schemeClr val="bg1"/>
                </a:solidFill>
                <a:latin typeface="Arial" charset="0"/>
                <a:ea typeface="Arial" charset="0"/>
                <a:cs typeface="Arial" charset="0"/>
              </a:rPr>
              <a:t>Jay </a:t>
            </a:r>
            <a:r>
              <a:rPr lang="en-US" sz="3200" b="1" dirty="0" err="1" smtClean="0">
                <a:ln w="19050">
                  <a:noFill/>
                </a:ln>
                <a:solidFill>
                  <a:schemeClr val="bg1"/>
                </a:solidFill>
                <a:latin typeface="Arial" charset="0"/>
                <a:ea typeface="Arial" charset="0"/>
                <a:cs typeface="Arial" charset="0"/>
              </a:rPr>
              <a:t>Standring</a:t>
            </a:r>
            <a:endParaRPr lang="en-US" sz="3200" b="1" dirty="0" smtClean="0">
              <a:ln w="19050">
                <a:noFill/>
              </a:ln>
              <a:solidFill>
                <a:schemeClr val="bg1"/>
              </a:solidFill>
              <a:latin typeface="Arial" charset="0"/>
              <a:ea typeface="Arial" charset="0"/>
              <a:cs typeface="Arial" charset="0"/>
            </a:endParaRPr>
          </a:p>
          <a:p>
            <a:pPr algn="ctr"/>
            <a:r>
              <a:rPr lang="en-US" sz="3200" b="1" dirty="0" smtClean="0">
                <a:ln w="19050">
                  <a:noFill/>
                </a:ln>
                <a:solidFill>
                  <a:schemeClr val="bg1"/>
                </a:solidFill>
                <a:latin typeface="Arial" charset="0"/>
                <a:ea typeface="Arial" charset="0"/>
                <a:cs typeface="Arial" charset="0"/>
              </a:rPr>
              <a:t>AGO/SSAD/</a:t>
            </a:r>
            <a:r>
              <a:rPr lang="en-US" sz="3200" b="1" dirty="0" err="1" smtClean="0">
                <a:ln w="19050">
                  <a:noFill/>
                </a:ln>
                <a:solidFill>
                  <a:schemeClr val="bg1"/>
                </a:solidFill>
                <a:latin typeface="Arial" charset="0"/>
                <a:ea typeface="Arial" charset="0"/>
                <a:cs typeface="Arial" charset="0"/>
              </a:rPr>
              <a:t>ProTech</a:t>
            </a:r>
            <a:r>
              <a:rPr lang="en-US" sz="3200" b="1" dirty="0" smtClean="0">
                <a:ln w="19050">
                  <a:noFill/>
                </a:ln>
                <a:solidFill>
                  <a:schemeClr val="bg1"/>
                </a:solidFill>
                <a:latin typeface="Arial" charset="0"/>
                <a:ea typeface="Arial" charset="0"/>
                <a:cs typeface="Arial" charset="0"/>
              </a:rPr>
              <a:t> Branch Chief</a:t>
            </a:r>
            <a:endParaRPr lang="en-US" sz="3200" b="1" dirty="0">
              <a:ln w="19050">
                <a:noFill/>
              </a:ln>
              <a:solidFill>
                <a:schemeClr val="bg1"/>
              </a:solidFill>
              <a:latin typeface="Arial" charset="0"/>
              <a:ea typeface="Arial" charset="0"/>
              <a:cs typeface="Arial" charset="0"/>
            </a:endParaRPr>
          </a:p>
          <a:p>
            <a:pPr algn="ctr"/>
            <a:endParaRPr lang="en-US" sz="6000" b="1" dirty="0">
              <a:ln w="19050">
                <a:noFill/>
              </a:ln>
              <a:solidFill>
                <a:schemeClr val="bg1"/>
              </a:solidFill>
              <a:latin typeface="Arial" charset="0"/>
              <a:ea typeface="Arial"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2099" y="80617"/>
            <a:ext cx="4528824" cy="964411"/>
          </a:xfrm>
          <a:prstGeom prst="rect">
            <a:avLst/>
          </a:prstGeom>
        </p:spPr>
      </p:pic>
    </p:spTree>
    <p:extLst>
      <p:ext uri="{BB962C8B-B14F-4D97-AF65-F5344CB8AC3E}">
        <p14:creationId xmlns:p14="http://schemas.microsoft.com/office/powerpoint/2010/main" val="1213369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140305"/>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Black" charset="0"/>
                <a:ea typeface="Arial Black" charset="0"/>
                <a:cs typeface="Arial Black" charset="0"/>
              </a:rPr>
              <a:t>WHO’S WHO IN THE WORKPLACE: CONTRACTOR </a:t>
            </a:r>
            <a:r>
              <a:rPr lang="en-US" b="1" dirty="0" smtClean="0">
                <a:solidFill>
                  <a:schemeClr val="bg1"/>
                </a:solidFill>
                <a:latin typeface="Arial Black" charset="0"/>
                <a:ea typeface="Arial Black" charset="0"/>
                <a:cs typeface="Arial Black" charset="0"/>
              </a:rPr>
              <a:t>IDENTIFICATION</a:t>
            </a:r>
            <a:endParaRPr lang="en-US" b="1" dirty="0">
              <a:solidFill>
                <a:schemeClr val="bg1"/>
              </a:solidFill>
              <a:latin typeface="Arial Black" charset="0"/>
              <a:ea typeface="Arial Black" charset="0"/>
              <a:cs typeface="Arial Black" charset="0"/>
            </a:endParaRPr>
          </a:p>
        </p:txBody>
      </p:sp>
      <p:sp>
        <p:nvSpPr>
          <p:cNvPr id="4" name="Rectangle 3"/>
          <p:cNvSpPr/>
          <p:nvPr/>
        </p:nvSpPr>
        <p:spPr>
          <a:xfrm>
            <a:off x="586739" y="2178907"/>
            <a:ext cx="11018520" cy="4154984"/>
          </a:xfrm>
          <a:prstGeom prst="rect">
            <a:avLst/>
          </a:prstGeom>
        </p:spPr>
        <p:txBody>
          <a:bodyPr wrap="square">
            <a:spAutoFit/>
          </a:bodyPr>
          <a:lstStyle/>
          <a:p>
            <a:r>
              <a:rPr lang="en-US" sz="2400" dirty="0">
                <a:solidFill>
                  <a:schemeClr val="bg1"/>
                </a:solidFill>
                <a:latin typeface="Arial" charset="0"/>
                <a:ea typeface="Arial" charset="0"/>
                <a:cs typeface="Arial" charset="0"/>
              </a:rPr>
              <a:t>Contractor personnel must wear obvious identification. Nearly all service contracts specifically require contractor personnel to wear conspicuous badges. </a:t>
            </a:r>
            <a:r>
              <a:rPr lang="en-US" sz="2400" b="1" i="1" dirty="0">
                <a:solidFill>
                  <a:srgbClr val="094495"/>
                </a:solidFill>
                <a:latin typeface="Arial" charset="0"/>
                <a:ea typeface="Arial" charset="0"/>
                <a:cs typeface="Arial" charset="0"/>
              </a:rPr>
              <a:t>If you don’t </a:t>
            </a:r>
            <a:r>
              <a:rPr lang="en-US" sz="2400" b="1" i="1" dirty="0" smtClean="0">
                <a:solidFill>
                  <a:srgbClr val="094495"/>
                </a:solidFill>
                <a:latin typeface="Arial" charset="0"/>
                <a:ea typeface="Arial" charset="0"/>
                <a:cs typeface="Arial" charset="0"/>
              </a:rPr>
              <a:t>know who a person is, </a:t>
            </a:r>
            <a:r>
              <a:rPr lang="en-US" sz="2400" b="1" i="1" dirty="0">
                <a:solidFill>
                  <a:srgbClr val="094495"/>
                </a:solidFill>
                <a:latin typeface="Arial" charset="0"/>
                <a:ea typeface="Arial" charset="0"/>
                <a:cs typeface="Arial" charset="0"/>
              </a:rPr>
              <a:t>ASK!</a:t>
            </a:r>
            <a:r>
              <a:rPr lang="en-US" sz="2400" dirty="0">
                <a:solidFill>
                  <a:schemeClr val="bg1"/>
                </a:solidFill>
                <a:latin typeface="Arial" charset="0"/>
                <a:ea typeface="Arial" charset="0"/>
                <a:cs typeface="Arial" charset="0"/>
              </a:rPr>
              <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Identify contractors in telephone conversations, meetings and all written correspondence, including e-mail. </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Many contractor personnel are retired </a:t>
            </a:r>
            <a:r>
              <a:rPr lang="en-US" sz="2400" dirty="0" smtClean="0">
                <a:solidFill>
                  <a:schemeClr val="bg1"/>
                </a:solidFill>
                <a:latin typeface="Arial" charset="0"/>
                <a:ea typeface="Arial" charset="0"/>
                <a:cs typeface="Arial" charset="0"/>
              </a:rPr>
              <a:t>or former military/civil </a:t>
            </a:r>
            <a:r>
              <a:rPr lang="en-US" sz="2400" dirty="0">
                <a:solidFill>
                  <a:schemeClr val="bg1"/>
                </a:solidFill>
                <a:latin typeface="Arial" charset="0"/>
                <a:ea typeface="Arial" charset="0"/>
                <a:cs typeface="Arial" charset="0"/>
              </a:rPr>
              <a:t>service employees.</a:t>
            </a:r>
          </a:p>
          <a:p>
            <a:pPr marL="800100" lvl="1" indent="-342900">
              <a:buFont typeface="Courier New" charset="0"/>
              <a:buChar char="o"/>
            </a:pPr>
            <a:r>
              <a:rPr lang="en-US" sz="2400" dirty="0">
                <a:solidFill>
                  <a:schemeClr val="bg1"/>
                </a:solidFill>
                <a:latin typeface="Arial" charset="0"/>
                <a:ea typeface="Arial" charset="0"/>
                <a:cs typeface="Arial" charset="0"/>
              </a:rPr>
              <a:t>Both government employees and contractors must realize their professional relationship has changed - especially when dealing with sensitive or “FOUO” information.</a:t>
            </a:r>
          </a:p>
        </p:txBody>
      </p:sp>
      <p:sp>
        <p:nvSpPr>
          <p:cNvPr id="6" name="Rectangle 5"/>
          <p:cNvSpPr/>
          <p:nvPr/>
        </p:nvSpPr>
        <p:spPr>
          <a:xfrm>
            <a:off x="2150848" y="1558259"/>
            <a:ext cx="7890302" cy="461665"/>
          </a:xfrm>
          <a:prstGeom prst="rect">
            <a:avLst/>
          </a:prstGeom>
        </p:spPr>
        <p:txBody>
          <a:bodyPr wrap="none">
            <a:spAutoFit/>
          </a:bodyPr>
          <a:lstStyle/>
          <a:p>
            <a:r>
              <a:rPr lang="en-US" sz="2400" b="1" i="1" u="sng">
                <a:solidFill>
                  <a:srgbClr val="094495"/>
                </a:solidFill>
                <a:latin typeface="Arial" charset="0"/>
                <a:ea typeface="Arial" charset="0"/>
                <a:cs typeface="Arial" charset="0"/>
              </a:rPr>
              <a:t>Contractor identification is key to avoiding problems</a:t>
            </a:r>
          </a:p>
        </p:txBody>
      </p:sp>
    </p:spTree>
    <p:extLst>
      <p:ext uri="{BB962C8B-B14F-4D97-AF65-F5344CB8AC3E}">
        <p14:creationId xmlns:p14="http://schemas.microsoft.com/office/powerpoint/2010/main" val="28164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3" y="-786898"/>
            <a:ext cx="12633964" cy="8431796"/>
          </a:xfrm>
          <a:prstGeom prst="rect">
            <a:avLst/>
          </a:prstGeom>
        </p:spPr>
      </p:pic>
      <p:sp>
        <p:nvSpPr>
          <p:cNvPr id="2" name="Rectangle 1"/>
          <p:cNvSpPr/>
          <p:nvPr/>
        </p:nvSpPr>
        <p:spPr>
          <a:xfrm>
            <a:off x="-39648" y="472876"/>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39648" y="0"/>
            <a:ext cx="12231648" cy="6858000"/>
          </a:xfrm>
          <a:prstGeom prst="rect">
            <a:avLst/>
          </a:prstGeom>
          <a:solidFill>
            <a:srgbClr val="09449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p:cNvSpPr txBox="1">
            <a:spLocks/>
          </p:cNvSpPr>
          <p:nvPr/>
        </p:nvSpPr>
        <p:spPr>
          <a:xfrm>
            <a:off x="-1" y="140305"/>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Arial Black" charset="0"/>
                <a:ea typeface="Arial Black" charset="0"/>
                <a:cs typeface="Arial Black" charset="0"/>
              </a:rPr>
              <a:t>CONTRACTOR IDENTIFICATION</a:t>
            </a:r>
            <a:endParaRPr lang="en-US" sz="5400" b="1" dirty="0">
              <a:solidFill>
                <a:schemeClr val="bg1"/>
              </a:solidFill>
              <a:latin typeface="Arial Black" charset="0"/>
              <a:ea typeface="Arial Black" charset="0"/>
              <a:cs typeface="Arial Black" charset="0"/>
            </a:endParaRPr>
          </a:p>
        </p:txBody>
      </p:sp>
      <p:sp>
        <p:nvSpPr>
          <p:cNvPr id="4" name="Rectangle 3"/>
          <p:cNvSpPr/>
          <p:nvPr/>
        </p:nvSpPr>
        <p:spPr>
          <a:xfrm>
            <a:off x="304800" y="1698565"/>
            <a:ext cx="11300459" cy="5262979"/>
          </a:xfrm>
          <a:prstGeom prst="rect">
            <a:avLst/>
          </a:prstGeom>
        </p:spPr>
        <p:txBody>
          <a:bodyPr wrap="square">
            <a:spAutoFit/>
          </a:bodyPr>
          <a:lstStyle/>
          <a:p>
            <a:r>
              <a:rPr lang="en-US" sz="2400" dirty="0">
                <a:solidFill>
                  <a:schemeClr val="bg1"/>
                </a:solidFill>
                <a:latin typeface="Arial" charset="0"/>
                <a:ea typeface="Arial" charset="0"/>
                <a:cs typeface="Arial" charset="0"/>
              </a:rPr>
              <a:t>Unidentified contractors increase risk of:</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marL="342900" indent="-342900">
              <a:buFont typeface="Courier New" charset="0"/>
              <a:buChar char="o"/>
            </a:pPr>
            <a:r>
              <a:rPr lang="en-US" sz="2400" dirty="0">
                <a:solidFill>
                  <a:schemeClr val="bg1"/>
                </a:solidFill>
                <a:latin typeface="Arial" charset="0"/>
                <a:ea typeface="Arial" charset="0"/>
                <a:cs typeface="Arial" charset="0"/>
              </a:rPr>
              <a:t>Conversion </a:t>
            </a:r>
            <a:r>
              <a:rPr lang="en-US" sz="2400" dirty="0" smtClean="0">
                <a:solidFill>
                  <a:schemeClr val="bg1"/>
                </a:solidFill>
                <a:latin typeface="Arial" charset="0"/>
                <a:ea typeface="Arial" charset="0"/>
                <a:cs typeface="Arial" charset="0"/>
              </a:rPr>
              <a:t>of a non-personal services contract to </a:t>
            </a:r>
            <a:r>
              <a:rPr lang="en-US" sz="2400" dirty="0">
                <a:solidFill>
                  <a:schemeClr val="bg1"/>
                </a:solidFill>
                <a:latin typeface="Arial" charset="0"/>
                <a:ea typeface="Arial" charset="0"/>
                <a:cs typeface="Arial" charset="0"/>
              </a:rPr>
              <a:t>improper personal services contracts where contractor personnel are managed as though they are government employees</a:t>
            </a:r>
          </a:p>
          <a:p>
            <a:pPr marL="342900" indent="-342900">
              <a:buFont typeface="Courier New" charset="0"/>
              <a:buChar char="o"/>
            </a:pPr>
            <a:r>
              <a:rPr lang="en-US" sz="2400" dirty="0">
                <a:solidFill>
                  <a:schemeClr val="bg1"/>
                </a:solidFill>
                <a:latin typeface="Arial" charset="0"/>
                <a:ea typeface="Arial" charset="0"/>
                <a:cs typeface="Arial" charset="0"/>
              </a:rPr>
              <a:t>Risk of unauthorized work direction </a:t>
            </a:r>
            <a:r>
              <a:rPr lang="en-US" sz="2400" dirty="0" smtClean="0">
                <a:solidFill>
                  <a:schemeClr val="bg1"/>
                </a:solidFill>
                <a:latin typeface="Arial" charset="0"/>
                <a:ea typeface="Arial" charset="0"/>
                <a:cs typeface="Arial" charset="0"/>
              </a:rPr>
              <a:t>(if contractor personnel are mistaken </a:t>
            </a:r>
            <a:r>
              <a:rPr lang="en-US" sz="2400" dirty="0">
                <a:solidFill>
                  <a:schemeClr val="bg1"/>
                </a:solidFill>
                <a:latin typeface="Arial" charset="0"/>
                <a:ea typeface="Arial" charset="0"/>
                <a:cs typeface="Arial" charset="0"/>
              </a:rPr>
              <a:t>for Gov’t employee)</a:t>
            </a:r>
          </a:p>
          <a:p>
            <a:pPr marL="342900" indent="-342900">
              <a:buFont typeface="Courier New" charset="0"/>
              <a:buChar char="o"/>
            </a:pPr>
            <a:r>
              <a:rPr lang="en-US" sz="2400" dirty="0">
                <a:solidFill>
                  <a:schemeClr val="bg1"/>
                </a:solidFill>
                <a:latin typeface="Arial" charset="0"/>
                <a:ea typeface="Arial" charset="0"/>
                <a:cs typeface="Arial" charset="0"/>
              </a:rPr>
              <a:t>Performance of inherently governmental functions by contractors, such as program management duties and other resource allocation and/or decision-making</a:t>
            </a:r>
          </a:p>
          <a:p>
            <a:pPr marL="342900" indent="-342900">
              <a:buFont typeface="Courier New" charset="0"/>
              <a:buChar char="o"/>
            </a:pPr>
            <a:r>
              <a:rPr lang="en-US" sz="2400" dirty="0">
                <a:solidFill>
                  <a:schemeClr val="bg1"/>
                </a:solidFill>
                <a:latin typeface="Arial" charset="0"/>
                <a:ea typeface="Arial" charset="0"/>
                <a:cs typeface="Arial" charset="0"/>
              </a:rPr>
              <a:t>Unauthorized advance release of procurement information,  giving unfair advantage to one or more contractors</a:t>
            </a:r>
          </a:p>
          <a:p>
            <a:pPr marL="342900" indent="-342900">
              <a:buFont typeface="Courier New" charset="0"/>
              <a:buChar char="o"/>
            </a:pPr>
            <a:r>
              <a:rPr lang="en-US" sz="2400" dirty="0">
                <a:solidFill>
                  <a:schemeClr val="bg1"/>
                </a:solidFill>
                <a:latin typeface="Arial" charset="0"/>
                <a:ea typeface="Arial" charset="0"/>
                <a:cs typeface="Arial" charset="0"/>
              </a:rPr>
              <a:t>Disclosure of source selection information, such as source selection plans, evaluation factors, exact funding amounts, proposals, and proposal evaluations</a:t>
            </a:r>
          </a:p>
        </p:txBody>
      </p:sp>
    </p:spTree>
    <p:extLst>
      <p:ext uri="{BB962C8B-B14F-4D97-AF65-F5344CB8AC3E}">
        <p14:creationId xmlns:p14="http://schemas.microsoft.com/office/powerpoint/2010/main" val="144426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140305"/>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Black" charset="0"/>
                <a:ea typeface="Arial Black" charset="0"/>
                <a:cs typeface="Arial Black" charset="0"/>
              </a:rPr>
              <a:t>RAMIFICATIONS THAT MAY BE TRIGGERED</a:t>
            </a:r>
            <a:endParaRPr lang="en-US" b="1" dirty="0">
              <a:solidFill>
                <a:schemeClr val="bg1"/>
              </a:solidFill>
              <a:latin typeface="Arial Black" charset="0"/>
              <a:ea typeface="Arial Black" charset="0"/>
              <a:cs typeface="Arial Black" charset="0"/>
            </a:endParaRPr>
          </a:p>
        </p:txBody>
      </p:sp>
      <p:sp>
        <p:nvSpPr>
          <p:cNvPr id="7" name="Rectangle 6"/>
          <p:cNvSpPr/>
          <p:nvPr/>
        </p:nvSpPr>
        <p:spPr>
          <a:xfrm>
            <a:off x="621029" y="1698565"/>
            <a:ext cx="10949940" cy="4893647"/>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Misuse of Appropriations (Anti-deficiency Act violations)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Trade Secrets Act Violations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Procurement Integrity Act Violations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Standards of Conduct Violations</a:t>
            </a:r>
          </a:p>
          <a:p>
            <a:pPr marL="342900" indent="-342900">
              <a:buFont typeface="Courier New" charset="0"/>
              <a:buChar char="o"/>
            </a:pPr>
            <a:r>
              <a:rPr lang="en-US" sz="2400" dirty="0">
                <a:solidFill>
                  <a:schemeClr val="bg1"/>
                </a:solidFill>
                <a:latin typeface="Arial" charset="0"/>
                <a:ea typeface="Arial" charset="0"/>
                <a:cs typeface="Arial" charset="0"/>
              </a:rPr>
              <a:t>Conflicts of Interest</a:t>
            </a:r>
          </a:p>
          <a:p>
            <a:pPr marL="342900" indent="-342900">
              <a:buFont typeface="Courier New" charset="0"/>
              <a:buChar char="o"/>
            </a:pPr>
            <a:r>
              <a:rPr lang="en-US" sz="2400" dirty="0">
                <a:solidFill>
                  <a:schemeClr val="bg1"/>
                </a:solidFill>
                <a:latin typeface="Arial" charset="0"/>
                <a:ea typeface="Arial" charset="0"/>
                <a:cs typeface="Arial" charset="0"/>
              </a:rPr>
              <a:t>Gift rules</a:t>
            </a:r>
          </a:p>
          <a:p>
            <a:pPr marL="342900" indent="-342900">
              <a:buFont typeface="Courier New" charset="0"/>
              <a:buChar char="o"/>
            </a:pPr>
            <a:r>
              <a:rPr lang="en-US" sz="2400" dirty="0">
                <a:solidFill>
                  <a:schemeClr val="bg1"/>
                </a:solidFill>
                <a:latin typeface="Arial" charset="0"/>
                <a:ea typeface="Arial" charset="0"/>
                <a:cs typeface="Arial" charset="0"/>
              </a:rPr>
              <a:t>Preferential treatment</a:t>
            </a:r>
          </a:p>
          <a:p>
            <a:pPr marL="342900" indent="-342900">
              <a:buFont typeface="Courier New" charset="0"/>
              <a:buChar char="o"/>
            </a:pPr>
            <a:r>
              <a:rPr lang="en-US" sz="2400" dirty="0">
                <a:solidFill>
                  <a:schemeClr val="bg1"/>
                </a:solidFill>
                <a:latin typeface="Arial" charset="0"/>
                <a:ea typeface="Arial" charset="0"/>
                <a:cs typeface="Arial" charset="0"/>
              </a:rPr>
              <a:t>Unauthorized commitments</a:t>
            </a:r>
          </a:p>
          <a:p>
            <a:pPr marL="342900" indent="-342900">
              <a:buFont typeface="Courier New" charset="0"/>
              <a:buChar char="o"/>
            </a:pPr>
            <a:r>
              <a:rPr lang="en-US" sz="2400" dirty="0">
                <a:solidFill>
                  <a:schemeClr val="bg1"/>
                </a:solidFill>
                <a:latin typeface="Arial" charset="0"/>
                <a:ea typeface="Arial" charset="0"/>
                <a:cs typeface="Arial" charset="0"/>
              </a:rPr>
              <a:t>Endorsements</a:t>
            </a:r>
          </a:p>
          <a:p>
            <a:pPr marL="342900" indent="-342900">
              <a:buFont typeface="Courier New" charset="0"/>
              <a:buChar char="o"/>
            </a:pPr>
            <a:r>
              <a:rPr lang="en-US" sz="2400" dirty="0">
                <a:solidFill>
                  <a:schemeClr val="bg1"/>
                </a:solidFill>
                <a:latin typeface="Arial" charset="0"/>
                <a:ea typeface="Arial" charset="0"/>
                <a:cs typeface="Arial" charset="0"/>
              </a:rPr>
              <a:t>Preserve and protect government property/resources</a:t>
            </a:r>
          </a:p>
        </p:txBody>
      </p:sp>
    </p:spTree>
    <p:extLst>
      <p:ext uri="{BB962C8B-B14F-4D97-AF65-F5344CB8AC3E}">
        <p14:creationId xmlns:p14="http://schemas.microsoft.com/office/powerpoint/2010/main" val="106009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632270237"/>
              </p:ext>
            </p:extLst>
          </p:nvPr>
        </p:nvGraphicFramePr>
        <p:xfrm>
          <a:off x="1363589" y="181708"/>
          <a:ext cx="9464821" cy="667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5291" y="4320540"/>
            <a:ext cx="3466709" cy="954107"/>
          </a:xfrm>
          <a:prstGeom prst="rect">
            <a:avLst/>
          </a:prstGeom>
          <a:noFill/>
        </p:spPr>
        <p:txBody>
          <a:bodyPr wrap="square" rtlCol="0">
            <a:spAutoFit/>
          </a:bodyPr>
          <a:lstStyle/>
          <a:p>
            <a:pPr algn="ctr"/>
            <a:r>
              <a:rPr lang="en-US" sz="2800" b="1" dirty="0">
                <a:solidFill>
                  <a:schemeClr val="bg1"/>
                </a:solidFill>
                <a:latin typeface="Arial Black" charset="0"/>
                <a:ea typeface="Arial Black" charset="0"/>
                <a:cs typeface="Arial Black" charset="0"/>
              </a:rPr>
              <a:t>SPECIFIC</a:t>
            </a:r>
          </a:p>
          <a:p>
            <a:pPr algn="ctr"/>
            <a:r>
              <a:rPr lang="en-US" sz="2800" b="1" dirty="0">
                <a:solidFill>
                  <a:schemeClr val="bg1"/>
                </a:solidFill>
                <a:latin typeface="Arial Black" charset="0"/>
                <a:ea typeface="Arial Black" charset="0"/>
                <a:cs typeface="Arial Black" charset="0"/>
              </a:rPr>
              <a:t>SITUATIONS</a:t>
            </a:r>
          </a:p>
        </p:txBody>
      </p:sp>
    </p:spTree>
    <p:extLst>
      <p:ext uri="{BB962C8B-B14F-4D97-AF65-F5344CB8AC3E}">
        <p14:creationId xmlns:p14="http://schemas.microsoft.com/office/powerpoint/2010/main" val="158288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itle 4"/>
          <p:cNvSpPr txBox="1">
            <a:spLocks/>
          </p:cNvSpPr>
          <p:nvPr/>
        </p:nvSpPr>
        <p:spPr>
          <a:xfrm>
            <a:off x="-1" y="84408"/>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Black" charset="0"/>
                <a:ea typeface="Arial Black" charset="0"/>
                <a:cs typeface="Arial Black" charset="0"/>
              </a:rPr>
              <a:t>PROTECTING SENSITIVE INFORMATION</a:t>
            </a:r>
          </a:p>
        </p:txBody>
      </p:sp>
      <p:sp>
        <p:nvSpPr>
          <p:cNvPr id="3" name="Rectangle 2"/>
          <p:cNvSpPr/>
          <p:nvPr/>
        </p:nvSpPr>
        <p:spPr>
          <a:xfrm>
            <a:off x="567689" y="1193166"/>
            <a:ext cx="11056619" cy="4893647"/>
          </a:xfrm>
          <a:prstGeom prst="rect">
            <a:avLst/>
          </a:prstGeom>
        </p:spPr>
        <p:txBody>
          <a:bodyPr wrap="square">
            <a:spAutoFit/>
          </a:bodyPr>
          <a:lstStyle/>
          <a:p>
            <a:endParaRPr lang="en-US" sz="2400" dirty="0" smtClean="0">
              <a:solidFill>
                <a:schemeClr val="bg1"/>
              </a:solidFill>
              <a:latin typeface="Arial" charset="0"/>
              <a:ea typeface="Arial" charset="0"/>
              <a:cs typeface="Arial" charset="0"/>
            </a:endParaRPr>
          </a:p>
          <a:p>
            <a:r>
              <a:rPr lang="en-US" sz="2400" dirty="0" smtClean="0">
                <a:solidFill>
                  <a:schemeClr val="bg1"/>
                </a:solidFill>
                <a:latin typeface="Arial" charset="0"/>
                <a:ea typeface="Arial" charset="0"/>
                <a:cs typeface="Arial" charset="0"/>
              </a:rPr>
              <a:t>Because </a:t>
            </a:r>
            <a:r>
              <a:rPr lang="en-US" sz="2400" dirty="0">
                <a:solidFill>
                  <a:schemeClr val="bg1"/>
                </a:solidFill>
                <a:latin typeface="Arial" charset="0"/>
                <a:ea typeface="Arial" charset="0"/>
                <a:cs typeface="Arial" charset="0"/>
              </a:rPr>
              <a:t>contractor personnel have access to our offices, we must protect sensitive information.</a:t>
            </a:r>
          </a:p>
          <a:p>
            <a:pPr marL="342900" indent="-342900">
              <a:buFont typeface="Courier New" charset="0"/>
              <a:buChar char="o"/>
            </a:pPr>
            <a:r>
              <a:rPr lang="en-US" sz="2400" dirty="0">
                <a:solidFill>
                  <a:schemeClr val="bg1"/>
                </a:solidFill>
                <a:latin typeface="Arial" charset="0"/>
                <a:ea typeface="Arial" charset="0"/>
                <a:cs typeface="Arial" charset="0"/>
              </a:rPr>
              <a:t>Hallways, bathrooms, cafeterias, break rooms and even the “cube farm” are not secure areas for discussing sensitive information</a:t>
            </a:r>
          </a:p>
          <a:p>
            <a:pPr marL="342900" indent="-342900">
              <a:buFont typeface="Courier New" charset="0"/>
              <a:buChar char="o"/>
            </a:pPr>
            <a:r>
              <a:rPr lang="en-US" sz="2400" dirty="0">
                <a:solidFill>
                  <a:schemeClr val="bg1"/>
                </a:solidFill>
                <a:latin typeface="Arial" charset="0"/>
                <a:ea typeface="Arial" charset="0"/>
                <a:cs typeface="Arial" charset="0"/>
              </a:rPr>
              <a:t>Know who is in the room when discussing sensitive information (including meetings</a:t>
            </a:r>
            <a:r>
              <a:rPr lang="en-US" sz="2400" dirty="0" smtClean="0">
                <a:solidFill>
                  <a:schemeClr val="bg1"/>
                </a:solidFill>
                <a:latin typeface="Arial" charset="0"/>
                <a:ea typeface="Arial" charset="0"/>
                <a:cs typeface="Arial" charset="0"/>
              </a:rPr>
              <a:t>)</a:t>
            </a:r>
          </a:p>
          <a:p>
            <a:pPr marL="342900" indent="-342900">
              <a:buFont typeface="Courier New" charset="0"/>
              <a:buChar char="o"/>
            </a:pP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
            </a: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Before providing information to a contractor to develop visual aids, create a database, provide consultations, or even repair the hard drive on our computer, we must ensure that the contractor is authorized access to the information</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6936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itle 4"/>
          <p:cNvSpPr txBox="1">
            <a:spLocks/>
          </p:cNvSpPr>
          <p:nvPr/>
        </p:nvSpPr>
        <p:spPr>
          <a:xfrm>
            <a:off x="-1" y="84408"/>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Black" charset="0"/>
                <a:ea typeface="Arial Black" charset="0"/>
                <a:cs typeface="Arial Black" charset="0"/>
              </a:rPr>
              <a:t>PROTECTING SENSITIVE INFORMATION</a:t>
            </a:r>
          </a:p>
        </p:txBody>
      </p:sp>
      <p:sp>
        <p:nvSpPr>
          <p:cNvPr id="3" name="Rectangle 2"/>
          <p:cNvSpPr/>
          <p:nvPr/>
        </p:nvSpPr>
        <p:spPr>
          <a:xfrm>
            <a:off x="567688" y="1197563"/>
            <a:ext cx="11056619" cy="6370975"/>
          </a:xfrm>
          <a:prstGeom prst="rect">
            <a:avLst/>
          </a:prstGeom>
        </p:spPr>
        <p:txBody>
          <a:bodyPr wrap="square">
            <a:spAutoFit/>
          </a:bodyPr>
          <a:lstStyle/>
          <a:p>
            <a:r>
              <a:rPr lang="en-US" sz="2400" dirty="0">
                <a:solidFill>
                  <a:schemeClr val="bg1"/>
                </a:solidFill>
                <a:latin typeface="Arial" charset="0"/>
                <a:ea typeface="Arial" charset="0"/>
                <a:cs typeface="Arial" charset="0"/>
              </a:rPr>
              <a:t>Examples of information that is not releasable</a:t>
            </a:r>
            <a:r>
              <a:rPr lang="en-US" sz="2400" dirty="0" smtClean="0">
                <a:solidFill>
                  <a:schemeClr val="bg1"/>
                </a:solidFill>
                <a:latin typeface="Arial" charset="0"/>
                <a:ea typeface="Arial" charset="0"/>
                <a:cs typeface="Arial" charset="0"/>
              </a:rPr>
              <a:t>:</a:t>
            </a:r>
          </a:p>
          <a:p>
            <a:endParaRPr lang="en-US" sz="2400" dirty="0">
              <a:solidFill>
                <a:schemeClr val="bg1"/>
              </a:solidFill>
              <a:latin typeface="Arial" charset="0"/>
              <a:ea typeface="Arial" charset="0"/>
              <a:cs typeface="Arial" charset="0"/>
            </a:endParaRPr>
          </a:p>
          <a:p>
            <a:pPr marL="342900" indent="-342900">
              <a:buFont typeface="Courier New" charset="0"/>
              <a:buChar char="o"/>
            </a:pPr>
            <a:r>
              <a:rPr lang="en-US" sz="2400" dirty="0">
                <a:solidFill>
                  <a:schemeClr val="bg1"/>
                </a:solidFill>
                <a:latin typeface="Arial" charset="0"/>
                <a:ea typeface="Arial" charset="0"/>
                <a:cs typeface="Arial" charset="0"/>
              </a:rPr>
              <a:t>Classified information</a:t>
            </a:r>
          </a:p>
          <a:p>
            <a:pPr marL="342900" indent="-342900">
              <a:buFont typeface="Courier New" charset="0"/>
              <a:buChar char="o"/>
            </a:pPr>
            <a:r>
              <a:rPr lang="en-US" sz="2400" dirty="0">
                <a:solidFill>
                  <a:schemeClr val="bg1"/>
                </a:solidFill>
                <a:latin typeface="Arial" charset="0"/>
                <a:ea typeface="Arial" charset="0"/>
                <a:cs typeface="Arial" charset="0"/>
              </a:rPr>
              <a:t>Planning, Programming, Budgeting and Execution (PPBE) information</a:t>
            </a:r>
          </a:p>
          <a:p>
            <a:pPr marL="342900" indent="-342900">
              <a:buFont typeface="Courier New" charset="0"/>
              <a:buChar char="o"/>
            </a:pPr>
            <a:r>
              <a:rPr lang="en-US" sz="2400" dirty="0">
                <a:solidFill>
                  <a:schemeClr val="bg1"/>
                </a:solidFill>
                <a:latin typeface="Arial" charset="0"/>
                <a:ea typeface="Arial" charset="0"/>
                <a:cs typeface="Arial" charset="0"/>
              </a:rPr>
              <a:t>Contractor proprietary information</a:t>
            </a:r>
          </a:p>
          <a:p>
            <a:pPr marL="342900" indent="-342900">
              <a:buFont typeface="Courier New" charset="0"/>
              <a:buChar char="o"/>
            </a:pPr>
            <a:r>
              <a:rPr lang="en-US" sz="2400" dirty="0">
                <a:solidFill>
                  <a:schemeClr val="bg1"/>
                </a:solidFill>
                <a:latin typeface="Arial" charset="0"/>
                <a:ea typeface="Arial" charset="0"/>
                <a:cs typeface="Arial" charset="0"/>
              </a:rPr>
              <a:t>Unsolicited proposal information</a:t>
            </a:r>
          </a:p>
          <a:p>
            <a:pPr marL="342900" indent="-342900">
              <a:buFont typeface="Courier New" charset="0"/>
              <a:buChar char="o"/>
            </a:pPr>
            <a:r>
              <a:rPr lang="en-US" sz="2400" dirty="0">
                <a:solidFill>
                  <a:schemeClr val="bg1"/>
                </a:solidFill>
                <a:latin typeface="Arial" charset="0"/>
                <a:ea typeface="Arial" charset="0"/>
                <a:cs typeface="Arial" charset="0"/>
              </a:rPr>
              <a:t>Internal agency communications</a:t>
            </a:r>
          </a:p>
          <a:p>
            <a:pPr marL="342900" indent="-342900">
              <a:buFont typeface="Courier New" charset="0"/>
              <a:buChar char="o"/>
            </a:pPr>
            <a:r>
              <a:rPr lang="en-US" sz="2400" dirty="0">
                <a:solidFill>
                  <a:schemeClr val="bg1"/>
                </a:solidFill>
                <a:latin typeface="Arial" charset="0"/>
                <a:ea typeface="Arial" charset="0"/>
                <a:cs typeface="Arial" charset="0"/>
              </a:rPr>
              <a:t>Source selection information, and</a:t>
            </a:r>
          </a:p>
          <a:p>
            <a:pPr marL="342900" indent="-342900">
              <a:buFont typeface="Courier New" charset="0"/>
              <a:buChar char="o"/>
            </a:pPr>
            <a:r>
              <a:rPr lang="en-US" sz="2400" dirty="0">
                <a:solidFill>
                  <a:schemeClr val="bg1"/>
                </a:solidFill>
                <a:latin typeface="Arial" charset="0"/>
                <a:ea typeface="Arial" charset="0"/>
                <a:cs typeface="Arial" charset="0"/>
              </a:rPr>
              <a:t>Information that would create an unfair competitive </a:t>
            </a:r>
            <a:r>
              <a:rPr lang="en-US" sz="2400" dirty="0" smtClean="0">
                <a:solidFill>
                  <a:schemeClr val="bg1"/>
                </a:solidFill>
                <a:latin typeface="Arial" charset="0"/>
                <a:ea typeface="Arial" charset="0"/>
                <a:cs typeface="Arial" charset="0"/>
              </a:rPr>
              <a:t>advantage</a:t>
            </a:r>
          </a:p>
          <a:p>
            <a:endParaRPr lang="en-US" sz="2400" dirty="0" smtClean="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The results of unauthorized disclosure include:</a:t>
            </a:r>
          </a:p>
          <a:p>
            <a:pPr marL="342900" indent="-342900">
              <a:buFont typeface="Courier New" charset="0"/>
              <a:buChar char="o"/>
            </a:pPr>
            <a:r>
              <a:rPr lang="en-US" sz="2400" dirty="0">
                <a:solidFill>
                  <a:schemeClr val="bg1"/>
                </a:solidFill>
                <a:latin typeface="Arial" charset="0"/>
                <a:ea typeface="Arial" charset="0"/>
                <a:cs typeface="Arial" charset="0"/>
              </a:rPr>
              <a:t>Causing an unfair competitive advantage, risking protests and/or possible litigation</a:t>
            </a:r>
          </a:p>
          <a:p>
            <a:pPr marL="342900" indent="-342900">
              <a:buFont typeface="Courier New" charset="0"/>
              <a:buChar char="o"/>
            </a:pPr>
            <a:r>
              <a:rPr lang="en-US" sz="2400" dirty="0">
                <a:solidFill>
                  <a:schemeClr val="bg1"/>
                </a:solidFill>
                <a:latin typeface="Arial" charset="0"/>
                <a:ea typeface="Arial" charset="0"/>
                <a:cs typeface="Arial" charset="0"/>
              </a:rPr>
              <a:t>Violations of the Procurement Integrity Act [41 USC 423] and the Trade Secrets Act [18 USC 1905] leading to criminal prosecution</a:t>
            </a:r>
          </a:p>
          <a:p>
            <a:pPr marL="342900" indent="-342900">
              <a:buFont typeface="Courier New" charset="0"/>
              <a:buChar char="o"/>
            </a:pPr>
            <a:endParaRPr lang="en-US" sz="2400" dirty="0">
              <a:solidFill>
                <a:schemeClr val="bg1"/>
              </a:solidFill>
              <a:latin typeface="Arial" charset="0"/>
              <a:ea typeface="Arial" charset="0"/>
              <a:cs typeface="Arial" charset="0"/>
            </a:endParaRPr>
          </a:p>
          <a:p>
            <a:pPr marL="342900" indent="-342900">
              <a:buFont typeface="Courier New" charset="0"/>
              <a:buChar char="o"/>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05048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84408"/>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Black" charset="0"/>
                <a:ea typeface="Arial Black" charset="0"/>
                <a:cs typeface="Arial Black" charset="0"/>
              </a:rPr>
              <a:t>GUIDELINES FOR PROTECTING SENSITIVE </a:t>
            </a:r>
            <a:r>
              <a:rPr lang="en-US" b="1" dirty="0" smtClean="0">
                <a:solidFill>
                  <a:schemeClr val="bg1"/>
                </a:solidFill>
                <a:latin typeface="Arial Black" charset="0"/>
                <a:ea typeface="Arial Black" charset="0"/>
                <a:cs typeface="Arial Black" charset="0"/>
              </a:rPr>
              <a:t>INFORMATION</a:t>
            </a:r>
            <a:endParaRPr lang="en-US" b="1" dirty="0">
              <a:solidFill>
                <a:schemeClr val="bg1"/>
              </a:solidFill>
              <a:latin typeface="Arial Black" charset="0"/>
              <a:ea typeface="Arial Black" charset="0"/>
              <a:cs typeface="Arial Black" charset="0"/>
            </a:endParaRPr>
          </a:p>
        </p:txBody>
      </p:sp>
      <p:sp>
        <p:nvSpPr>
          <p:cNvPr id="4" name="Rectangle 3"/>
          <p:cNvSpPr/>
          <p:nvPr/>
        </p:nvSpPr>
        <p:spPr>
          <a:xfrm>
            <a:off x="653414" y="1502363"/>
            <a:ext cx="10885169" cy="5262979"/>
          </a:xfrm>
          <a:prstGeom prst="rect">
            <a:avLst/>
          </a:prstGeom>
        </p:spPr>
        <p:txBody>
          <a:bodyPr wrap="square">
            <a:spAutoFit/>
          </a:bodyPr>
          <a:lstStyle/>
          <a:p>
            <a:pPr marL="457200" indent="-457200">
              <a:buFont typeface="+mj-lt"/>
              <a:buAutoNum type="arabicPeriod"/>
            </a:pPr>
            <a:r>
              <a:rPr lang="en-US" sz="2400" dirty="0">
                <a:solidFill>
                  <a:schemeClr val="bg1"/>
                </a:solidFill>
                <a:latin typeface="Arial" charset="0"/>
                <a:ea typeface="Arial" charset="0"/>
                <a:cs typeface="Arial" charset="0"/>
              </a:rPr>
              <a:t>When you are in a </a:t>
            </a:r>
            <a:r>
              <a:rPr lang="en-US" sz="2400" dirty="0">
                <a:solidFill>
                  <a:srgbClr val="094495"/>
                </a:solidFill>
                <a:latin typeface="Arial" charset="0"/>
                <a:ea typeface="Arial" charset="0"/>
                <a:cs typeface="Arial" charset="0"/>
              </a:rPr>
              <a:t>meeting</a:t>
            </a:r>
            <a:r>
              <a:rPr lang="en-US" sz="2400" dirty="0">
                <a:solidFill>
                  <a:srgbClr val="0082D2"/>
                </a:solidFill>
                <a:latin typeface="Arial" charset="0"/>
                <a:ea typeface="Arial" charset="0"/>
                <a:cs typeface="Arial" charset="0"/>
              </a:rPr>
              <a:t> </a:t>
            </a:r>
            <a:r>
              <a:rPr lang="en-US" sz="2400" dirty="0">
                <a:solidFill>
                  <a:schemeClr val="bg1"/>
                </a:solidFill>
                <a:latin typeface="Arial" charset="0"/>
                <a:ea typeface="Arial" charset="0"/>
                <a:cs typeface="Arial" charset="0"/>
              </a:rPr>
              <a:t>in which advanced acquisition or sensitive information is to be discussed, ensure you </a:t>
            </a:r>
            <a:r>
              <a:rPr lang="en-US" sz="2400" dirty="0">
                <a:solidFill>
                  <a:srgbClr val="094495"/>
                </a:solidFill>
                <a:latin typeface="Arial" charset="0"/>
                <a:ea typeface="Arial" charset="0"/>
                <a:cs typeface="Arial" charset="0"/>
              </a:rPr>
              <a:t>know</a:t>
            </a:r>
            <a:r>
              <a:rPr lang="en-US" sz="2400" dirty="0">
                <a:solidFill>
                  <a:schemeClr val="bg1"/>
                </a:solidFill>
                <a:latin typeface="Arial" charset="0"/>
                <a:ea typeface="Arial" charset="0"/>
                <a:cs typeface="Arial" charset="0"/>
              </a:rPr>
              <a:t> who </a:t>
            </a:r>
            <a:r>
              <a:rPr lang="en-US" sz="2400" dirty="0">
                <a:solidFill>
                  <a:srgbClr val="094495"/>
                </a:solidFill>
                <a:latin typeface="Arial" charset="0"/>
                <a:ea typeface="Arial" charset="0"/>
                <a:cs typeface="Arial" charset="0"/>
              </a:rPr>
              <a:t>the participants </a:t>
            </a:r>
            <a:r>
              <a:rPr lang="en-US" sz="2400" dirty="0">
                <a:solidFill>
                  <a:schemeClr val="bg1"/>
                </a:solidFill>
                <a:latin typeface="Arial" charset="0"/>
                <a:ea typeface="Arial" charset="0"/>
                <a:cs typeface="Arial" charset="0"/>
              </a:rPr>
              <a:t>are. </a:t>
            </a:r>
            <a:br>
              <a:rPr lang="en-US" sz="2400" dirty="0">
                <a:solidFill>
                  <a:schemeClr val="bg1"/>
                </a:solidFill>
                <a:latin typeface="Arial" charset="0"/>
                <a:ea typeface="Arial" charset="0"/>
                <a:cs typeface="Arial" charset="0"/>
              </a:rPr>
            </a:br>
            <a:r>
              <a:rPr lang="en-US" sz="2400" b="1" i="1" dirty="0">
                <a:solidFill>
                  <a:schemeClr val="bg1"/>
                </a:solidFill>
                <a:latin typeface="Arial" charset="0"/>
                <a:ea typeface="Arial" charset="0"/>
                <a:cs typeface="Arial" charset="0"/>
              </a:rPr>
              <a:t>If in doubt, ask!</a:t>
            </a:r>
          </a:p>
          <a:p>
            <a:pPr marL="457200" indent="-457200">
              <a:buFont typeface="+mj-lt"/>
              <a:buAutoNum type="arabicPeriod"/>
            </a:pPr>
            <a:r>
              <a:rPr lang="en-US" sz="2400" dirty="0">
                <a:solidFill>
                  <a:schemeClr val="bg1"/>
                </a:solidFill>
                <a:latin typeface="Arial" charset="0"/>
                <a:ea typeface="Arial" charset="0"/>
                <a:cs typeface="Arial" charset="0"/>
              </a:rPr>
              <a:t>Do not discuss sensitive information in </a:t>
            </a:r>
            <a:r>
              <a:rPr lang="en-US" sz="2400" dirty="0">
                <a:solidFill>
                  <a:srgbClr val="094495"/>
                </a:solidFill>
                <a:latin typeface="Arial" charset="0"/>
                <a:ea typeface="Arial" charset="0"/>
                <a:cs typeface="Arial" charset="0"/>
              </a:rPr>
              <a:t>areas that are not secure </a:t>
            </a:r>
            <a:r>
              <a:rPr lang="en-US" sz="2400" dirty="0">
                <a:solidFill>
                  <a:schemeClr val="bg1"/>
                </a:solidFill>
                <a:latin typeface="Arial" charset="0"/>
                <a:ea typeface="Arial" charset="0"/>
                <a:cs typeface="Arial" charset="0"/>
              </a:rPr>
              <a:t>(e.g., bathrooms, hallways, cafeterias).  Do not leave sensitive information where contractor personnel may observe it (i.e., your desk or work area).</a:t>
            </a:r>
          </a:p>
          <a:p>
            <a:pPr marL="457200" indent="-457200">
              <a:buFont typeface="+mj-lt"/>
              <a:buAutoNum type="arabicPeriod"/>
            </a:pPr>
            <a:r>
              <a:rPr lang="en-US" sz="2400" dirty="0">
                <a:solidFill>
                  <a:srgbClr val="094495"/>
                </a:solidFill>
                <a:latin typeface="Arial" charset="0"/>
                <a:ea typeface="Arial" charset="0"/>
                <a:cs typeface="Arial" charset="0"/>
              </a:rPr>
              <a:t>Proprietary information is releasable </a:t>
            </a:r>
            <a:r>
              <a:rPr lang="en-US" sz="2400" dirty="0">
                <a:solidFill>
                  <a:schemeClr val="bg1"/>
                </a:solidFill>
                <a:latin typeface="Arial" charset="0"/>
                <a:ea typeface="Arial" charset="0"/>
                <a:cs typeface="Arial" charset="0"/>
              </a:rPr>
              <a:t>to a contractor </a:t>
            </a:r>
            <a:r>
              <a:rPr lang="en-US" sz="2400" u="sng" dirty="0">
                <a:solidFill>
                  <a:srgbClr val="094495"/>
                </a:solidFill>
                <a:latin typeface="Arial" charset="0"/>
                <a:ea typeface="Arial" charset="0"/>
                <a:cs typeface="Arial" charset="0"/>
              </a:rPr>
              <a:t>only if </a:t>
            </a:r>
            <a:r>
              <a:rPr lang="en-US" sz="2400" dirty="0">
                <a:solidFill>
                  <a:schemeClr val="bg1"/>
                </a:solidFill>
                <a:latin typeface="Arial" charset="0"/>
                <a:ea typeface="Arial" charset="0"/>
                <a:cs typeface="Arial" charset="0"/>
              </a:rPr>
              <a:t>protected by appropriate contract clauses and non-disclosure agreements.</a:t>
            </a:r>
          </a:p>
          <a:p>
            <a:pPr marL="457200" indent="-457200">
              <a:buFont typeface="+mj-lt"/>
              <a:buAutoNum type="arabicPeriod"/>
            </a:pPr>
            <a:r>
              <a:rPr lang="en-US" sz="2400" dirty="0">
                <a:solidFill>
                  <a:schemeClr val="bg1"/>
                </a:solidFill>
                <a:latin typeface="Arial" charset="0"/>
                <a:ea typeface="Arial" charset="0"/>
                <a:cs typeface="Arial" charset="0"/>
              </a:rPr>
              <a:t>Do not place contractor personnel in a </a:t>
            </a:r>
            <a:r>
              <a:rPr lang="en-US" sz="2400" dirty="0">
                <a:solidFill>
                  <a:srgbClr val="094495"/>
                </a:solidFill>
                <a:latin typeface="Arial" charset="0"/>
                <a:ea typeface="Arial" charset="0"/>
                <a:cs typeface="Arial" charset="0"/>
              </a:rPr>
              <a:t>position of liability for property </a:t>
            </a:r>
            <a:r>
              <a:rPr lang="en-US" sz="2400" dirty="0">
                <a:solidFill>
                  <a:schemeClr val="bg1"/>
                </a:solidFill>
                <a:latin typeface="Arial" charset="0"/>
                <a:ea typeface="Arial" charset="0"/>
                <a:cs typeface="Arial" charset="0"/>
              </a:rPr>
              <a:t>over which they have no contractual authority, accountability or control.</a:t>
            </a:r>
          </a:p>
          <a:p>
            <a:pPr marL="457200" indent="-457200">
              <a:buFont typeface="+mj-lt"/>
              <a:buAutoNum type="arabicPeriod"/>
            </a:pPr>
            <a:r>
              <a:rPr lang="en-US" sz="2400" dirty="0">
                <a:solidFill>
                  <a:schemeClr val="bg1"/>
                </a:solidFill>
                <a:latin typeface="Arial" charset="0"/>
                <a:ea typeface="Arial" charset="0"/>
                <a:cs typeface="Arial" charset="0"/>
              </a:rPr>
              <a:t>Do not delegate responsibility for </a:t>
            </a:r>
            <a:r>
              <a:rPr lang="en-US" sz="2400" dirty="0">
                <a:solidFill>
                  <a:srgbClr val="094495"/>
                </a:solidFill>
                <a:latin typeface="Arial" charset="0"/>
                <a:ea typeface="Arial" charset="0"/>
                <a:cs typeface="Arial" charset="0"/>
              </a:rPr>
              <a:t>end-of-day security checks </a:t>
            </a:r>
            <a:r>
              <a:rPr lang="en-US" sz="2400" dirty="0">
                <a:solidFill>
                  <a:schemeClr val="bg1"/>
                </a:solidFill>
                <a:latin typeface="Arial" charset="0"/>
                <a:ea typeface="Arial" charset="0"/>
                <a:cs typeface="Arial" charset="0"/>
              </a:rPr>
              <a:t>to contractor personnel (unless their contract specifically allows it).</a:t>
            </a:r>
          </a:p>
          <a:p>
            <a:pPr marL="457200" indent="-457200">
              <a:buFont typeface="+mj-lt"/>
              <a:buAutoNum type="arabicPeriod"/>
            </a:pPr>
            <a:r>
              <a:rPr lang="en-US" sz="2400" dirty="0">
                <a:solidFill>
                  <a:schemeClr val="bg1"/>
                </a:solidFill>
                <a:latin typeface="Arial" charset="0"/>
                <a:ea typeface="Arial" charset="0"/>
                <a:cs typeface="Arial" charset="0"/>
              </a:rPr>
              <a:t>Consult your </a:t>
            </a:r>
            <a:r>
              <a:rPr lang="en-US" sz="2400" dirty="0">
                <a:solidFill>
                  <a:srgbClr val="094495"/>
                </a:solidFill>
                <a:latin typeface="Arial" charset="0"/>
                <a:ea typeface="Arial" charset="0"/>
                <a:cs typeface="Arial" charset="0"/>
              </a:rPr>
              <a:t>legal counsel </a:t>
            </a:r>
            <a:r>
              <a:rPr lang="en-US" sz="2400" dirty="0">
                <a:solidFill>
                  <a:schemeClr val="bg1"/>
                </a:solidFill>
                <a:latin typeface="Arial" charset="0"/>
                <a:ea typeface="Arial" charset="0"/>
                <a:cs typeface="Arial" charset="0"/>
              </a:rPr>
              <a:t>if you have questions about releasing sensitive information.  An attorney’s advice is confidential and privileged.</a:t>
            </a:r>
          </a:p>
        </p:txBody>
      </p:sp>
    </p:spTree>
    <p:extLst>
      <p:ext uri="{BB962C8B-B14F-4D97-AF65-F5344CB8AC3E}">
        <p14:creationId xmlns:p14="http://schemas.microsoft.com/office/powerpoint/2010/main" val="56127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Arial Black" charset="0"/>
                <a:ea typeface="Arial Black" charset="0"/>
                <a:cs typeface="Arial Black" charset="0"/>
              </a:rPr>
              <a:t>OTHER SITUATIONS</a:t>
            </a:r>
            <a:endParaRPr lang="en-US" sz="5400" b="1" dirty="0">
              <a:solidFill>
                <a:schemeClr val="bg1"/>
              </a:solidFill>
              <a:latin typeface="Arial Black" charset="0"/>
              <a:ea typeface="Arial Black" charset="0"/>
              <a:cs typeface="Arial Black" charset="0"/>
            </a:endParaRPr>
          </a:p>
        </p:txBody>
      </p:sp>
      <p:sp>
        <p:nvSpPr>
          <p:cNvPr id="4" name="Rectangle 3"/>
          <p:cNvSpPr/>
          <p:nvPr/>
        </p:nvSpPr>
        <p:spPr>
          <a:xfrm>
            <a:off x="0" y="987445"/>
            <a:ext cx="12100559" cy="5940088"/>
          </a:xfrm>
          <a:prstGeom prst="rect">
            <a:avLst/>
          </a:prstGeom>
        </p:spPr>
        <p:txBody>
          <a:bodyPr wrap="square" numCol="1">
            <a:spAutoFit/>
          </a:bodyPr>
          <a:lstStyle/>
          <a:p>
            <a:r>
              <a:rPr lang="en-US" sz="2000" dirty="0">
                <a:solidFill>
                  <a:schemeClr val="bg1"/>
                </a:solidFill>
                <a:latin typeface="Arial" charset="0"/>
                <a:ea typeface="Arial" charset="0"/>
                <a:cs typeface="Arial" charset="0"/>
              </a:rPr>
              <a:t>Inclement Weather Dismissals:</a:t>
            </a:r>
          </a:p>
          <a:p>
            <a:pPr marL="342900" indent="-342900">
              <a:buFont typeface="Courier New" charset="0"/>
              <a:buChar char="o"/>
            </a:pPr>
            <a:r>
              <a:rPr lang="en-US" sz="2000" dirty="0">
                <a:solidFill>
                  <a:schemeClr val="bg1"/>
                </a:solidFill>
                <a:latin typeface="Arial" charset="0"/>
                <a:ea typeface="Arial" charset="0"/>
                <a:cs typeface="Arial" charset="0"/>
              </a:rPr>
              <a:t>Government does not determine contractor leave policy</a:t>
            </a:r>
          </a:p>
          <a:p>
            <a:pPr marL="342900" indent="-342900">
              <a:buFont typeface="Courier New" charset="0"/>
              <a:buChar char="o"/>
            </a:pPr>
            <a:r>
              <a:rPr lang="en-US" sz="2000" dirty="0">
                <a:solidFill>
                  <a:schemeClr val="bg1"/>
                </a:solidFill>
                <a:latin typeface="Arial" charset="0"/>
                <a:ea typeface="Arial" charset="0"/>
                <a:cs typeface="Arial" charset="0"/>
              </a:rPr>
              <a:t>Government generally does not compensate contractor for non-performance</a:t>
            </a:r>
          </a:p>
          <a:p>
            <a:pPr marL="342900" indent="-342900">
              <a:buFont typeface="Courier New" charset="0"/>
              <a:buChar char="o"/>
            </a:pPr>
            <a:r>
              <a:rPr lang="en-US" sz="2000" dirty="0">
                <a:solidFill>
                  <a:schemeClr val="bg1"/>
                </a:solidFill>
                <a:latin typeface="Arial" charset="0"/>
                <a:ea typeface="Arial" charset="0"/>
                <a:cs typeface="Arial" charset="0"/>
              </a:rPr>
              <a:t>Contracting Officer will refer to the contract terms and conditions that address government down time</a:t>
            </a:r>
          </a:p>
          <a:p>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Combined Federal Campaign:</a:t>
            </a:r>
          </a:p>
          <a:p>
            <a:pPr marL="342900" indent="-342900">
              <a:buFont typeface="Courier New" charset="0"/>
              <a:buChar char="o"/>
            </a:pPr>
            <a:r>
              <a:rPr lang="en-US" sz="2000" dirty="0">
                <a:solidFill>
                  <a:schemeClr val="bg1"/>
                </a:solidFill>
                <a:latin typeface="Arial" charset="0"/>
                <a:ea typeface="Arial" charset="0"/>
                <a:cs typeface="Arial" charset="0"/>
              </a:rPr>
              <a:t>Cannot solicit contractor employees directly or indirectly</a:t>
            </a:r>
          </a:p>
          <a:p>
            <a:pPr marL="342900" indent="-342900">
              <a:buFont typeface="Courier New" charset="0"/>
              <a:buChar char="o"/>
            </a:pPr>
            <a:r>
              <a:rPr lang="en-US" sz="2000" dirty="0">
                <a:solidFill>
                  <a:schemeClr val="bg1"/>
                </a:solidFill>
                <a:latin typeface="Arial" charset="0"/>
                <a:ea typeface="Arial" charset="0"/>
                <a:cs typeface="Arial" charset="0"/>
              </a:rPr>
              <a:t>May accept voluntary contributions of checks made to CFC</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Birthday clubs and gift exchanges</a:t>
            </a:r>
          </a:p>
          <a:p>
            <a:pPr marL="342900" indent="-342900">
              <a:buFont typeface="Courier New" charset="0"/>
              <a:buChar char="o"/>
            </a:pPr>
            <a:r>
              <a:rPr lang="en-US" sz="2000" dirty="0">
                <a:solidFill>
                  <a:schemeClr val="bg1"/>
                </a:solidFill>
                <a:latin typeface="Arial" charset="0"/>
                <a:ea typeface="Arial" charset="0"/>
                <a:cs typeface="Arial" charset="0"/>
              </a:rPr>
              <a:t>Cannot solicit</a:t>
            </a:r>
          </a:p>
          <a:p>
            <a:pPr marL="342900" indent="-342900">
              <a:buFont typeface="Courier New" charset="0"/>
              <a:buChar char="o"/>
            </a:pPr>
            <a:r>
              <a:rPr lang="en-US" sz="2000" dirty="0">
                <a:solidFill>
                  <a:schemeClr val="bg1"/>
                </a:solidFill>
                <a:latin typeface="Arial" charset="0"/>
                <a:ea typeface="Arial" charset="0"/>
                <a:cs typeface="Arial" charset="0"/>
              </a:rPr>
              <a:t>No cash or investments</a:t>
            </a:r>
          </a:p>
          <a:p>
            <a:pPr marL="342900" indent="-342900">
              <a:buFont typeface="Courier New" charset="0"/>
              <a:buChar char="o"/>
            </a:pPr>
            <a:r>
              <a:rPr lang="en-US" sz="2000" dirty="0">
                <a:solidFill>
                  <a:schemeClr val="bg1"/>
                </a:solidFill>
                <a:latin typeface="Arial" charset="0"/>
                <a:ea typeface="Arial" charset="0"/>
                <a:cs typeface="Arial" charset="0"/>
              </a:rPr>
              <a:t>Gift rules apply </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Use of Agency Seal</a:t>
            </a:r>
          </a:p>
          <a:p>
            <a:pPr marL="342900" indent="-342900">
              <a:buFont typeface="Courier New" charset="0"/>
              <a:buChar char="o"/>
            </a:pPr>
            <a:r>
              <a:rPr lang="en-US" sz="2000" dirty="0">
                <a:solidFill>
                  <a:schemeClr val="bg1"/>
                </a:solidFill>
                <a:latin typeface="Arial" charset="0"/>
                <a:ea typeface="Arial" charset="0"/>
                <a:cs typeface="Arial" charset="0"/>
              </a:rPr>
              <a:t>Contractors may NOT use Agency Name, Seal or any “colorable imitation of such words, initials in seals” in connection with merchandise, retail products, impersonation, solicitation, or commercial activity if reasonably calculated to convey impression that such use is approved, endorsed, or authorized.</a:t>
            </a:r>
          </a:p>
        </p:txBody>
      </p:sp>
    </p:spTree>
    <p:extLst>
      <p:ext uri="{BB962C8B-B14F-4D97-AF65-F5344CB8AC3E}">
        <p14:creationId xmlns:p14="http://schemas.microsoft.com/office/powerpoint/2010/main" val="125411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473200"/>
            <a:ext cx="12192002" cy="889000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39648" y="0"/>
            <a:ext cx="12231648" cy="6858000"/>
          </a:xfrm>
          <a:prstGeom prst="rect">
            <a:avLst/>
          </a:prstGeom>
          <a:solidFill>
            <a:srgbClr val="09449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p:cNvSpPr txBox="1">
            <a:spLocks/>
          </p:cNvSpPr>
          <p:nvPr/>
        </p:nvSpPr>
        <p:spPr>
          <a:xfrm>
            <a:off x="-1"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latin typeface="Arial Black" charset="0"/>
                <a:ea typeface="Arial Black" charset="0"/>
                <a:cs typeface="Arial Black" charset="0"/>
              </a:rPr>
              <a:t>CONTRACTOR TRAVEL IN GOVERNMENT VEHICLES</a:t>
            </a:r>
            <a:endParaRPr lang="en-US" sz="4000" b="1" dirty="0">
              <a:solidFill>
                <a:schemeClr val="bg1"/>
              </a:solidFill>
              <a:latin typeface="Arial Black" charset="0"/>
              <a:ea typeface="Arial Black" charset="0"/>
              <a:cs typeface="Arial Black" charset="0"/>
            </a:endParaRPr>
          </a:p>
        </p:txBody>
      </p:sp>
      <p:sp>
        <p:nvSpPr>
          <p:cNvPr id="4" name="Rectangle 3"/>
          <p:cNvSpPr/>
          <p:nvPr/>
        </p:nvSpPr>
        <p:spPr>
          <a:xfrm>
            <a:off x="352468" y="1600924"/>
            <a:ext cx="11447416" cy="5016758"/>
          </a:xfrm>
          <a:prstGeom prst="rect">
            <a:avLst/>
          </a:prstGeom>
        </p:spPr>
        <p:txBody>
          <a:bodyPr wrap="square" numCol="1">
            <a:spAutoFit/>
          </a:bodyPr>
          <a:lstStyle/>
          <a:p>
            <a:r>
              <a:rPr lang="en-US" sz="2000" dirty="0">
                <a:solidFill>
                  <a:schemeClr val="bg1"/>
                </a:solidFill>
                <a:latin typeface="Arial" charset="0"/>
                <a:ea typeface="Arial" charset="0"/>
                <a:cs typeface="Arial" charset="0"/>
              </a:rPr>
              <a:t>Unless specified in the contract, contractor personnel are not allowed to use government vehicles</a:t>
            </a:r>
          </a:p>
          <a:p>
            <a:pPr lvl="1"/>
            <a:r>
              <a:rPr lang="en-US" sz="2000" dirty="0">
                <a:solidFill>
                  <a:schemeClr val="bg1"/>
                </a:solidFill>
                <a:latin typeface="Arial" charset="0"/>
                <a:ea typeface="Arial" charset="0"/>
                <a:cs typeface="Arial" charset="0"/>
              </a:rPr>
              <a:t>Exception (FAR 45.102 &amp; 45.304) only if</a:t>
            </a:r>
            <a:r>
              <a:rPr lang="en-US" sz="2000" dirty="0" smtClean="0">
                <a:solidFill>
                  <a:schemeClr val="bg1"/>
                </a:solidFill>
                <a:latin typeface="Arial" charset="0"/>
                <a:ea typeface="Arial" charset="0"/>
                <a:cs typeface="Arial" charset="0"/>
              </a:rPr>
              <a:t>:</a:t>
            </a:r>
          </a:p>
          <a:p>
            <a:pPr lvl="1"/>
            <a:endParaRPr lang="en-US" sz="2000" dirty="0">
              <a:solidFill>
                <a:schemeClr val="bg1"/>
              </a:solidFill>
              <a:latin typeface="Arial" charset="0"/>
              <a:ea typeface="Arial" charset="0"/>
              <a:cs typeface="Arial" charset="0"/>
            </a:endParaRPr>
          </a:p>
          <a:p>
            <a:pPr marL="800100" lvl="1" indent="-342900">
              <a:buFont typeface="Courier New" charset="0"/>
              <a:buChar char="o"/>
            </a:pPr>
            <a:r>
              <a:rPr lang="en-US" sz="2000" dirty="0">
                <a:solidFill>
                  <a:schemeClr val="bg1"/>
                </a:solidFill>
                <a:latin typeface="Arial" charset="0"/>
                <a:ea typeface="Arial" charset="0"/>
                <a:cs typeface="Arial" charset="0"/>
              </a:rPr>
              <a:t>number of vehicles required is predictable and constant</a:t>
            </a:r>
          </a:p>
          <a:p>
            <a:pPr marL="800100" lvl="1" indent="-342900">
              <a:buFont typeface="Courier New" charset="0"/>
              <a:buChar char="o"/>
            </a:pPr>
            <a:r>
              <a:rPr lang="en-US" sz="2000" dirty="0">
                <a:solidFill>
                  <a:schemeClr val="bg1"/>
                </a:solidFill>
                <a:latin typeface="Arial" charset="0"/>
                <a:ea typeface="Arial" charset="0"/>
                <a:cs typeface="Arial" charset="0"/>
              </a:rPr>
              <a:t>proposed contract will bear entire cost of vehicle program</a:t>
            </a:r>
          </a:p>
          <a:p>
            <a:pPr marL="800100" lvl="1" indent="-342900">
              <a:buFont typeface="Courier New" charset="0"/>
              <a:buChar char="o"/>
            </a:pPr>
            <a:r>
              <a:rPr lang="en-US" sz="2000" dirty="0">
                <a:solidFill>
                  <a:schemeClr val="bg1"/>
                </a:solidFill>
                <a:latin typeface="Arial" charset="0"/>
                <a:ea typeface="Arial" charset="0"/>
                <a:cs typeface="Arial" charset="0"/>
              </a:rPr>
              <a:t>vehicles will be used only on specific contract approved</a:t>
            </a:r>
          </a:p>
          <a:p>
            <a:pPr marL="800100" lvl="1" indent="-342900">
              <a:buFont typeface="Courier New" charset="0"/>
              <a:buChar char="o"/>
            </a:pPr>
            <a:r>
              <a:rPr lang="en-US" sz="2000" dirty="0">
                <a:solidFill>
                  <a:schemeClr val="bg1"/>
                </a:solidFill>
                <a:latin typeface="Arial" charset="0"/>
                <a:ea typeface="Arial" charset="0"/>
                <a:cs typeface="Arial" charset="0"/>
              </a:rPr>
              <a:t>prospective contractors do not or would not be expected to have existing and continuing capability to provide vehicles from their own resources</a:t>
            </a:r>
          </a:p>
          <a:p>
            <a:pPr marL="800100" lvl="1" indent="-342900">
              <a:buFont typeface="Courier New" charset="0"/>
              <a:buChar char="o"/>
            </a:pPr>
            <a:r>
              <a:rPr lang="en-US" sz="2000" dirty="0">
                <a:solidFill>
                  <a:schemeClr val="bg1"/>
                </a:solidFill>
                <a:latin typeface="Arial" charset="0"/>
                <a:ea typeface="Arial" charset="0"/>
                <a:cs typeface="Arial" charset="0"/>
              </a:rPr>
              <a:t>substantial savings are expected</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Contractor may use shuttle bus between installations</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Contractor may be a passenger in GOV -- if no appearance of favoritism </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Government may issue letter that contractor is performing government business IAW Federal Travel Regulations.</a:t>
            </a:r>
          </a:p>
        </p:txBody>
      </p:sp>
    </p:spTree>
    <p:extLst>
      <p:ext uri="{BB962C8B-B14F-4D97-AF65-F5344CB8AC3E}">
        <p14:creationId xmlns:p14="http://schemas.microsoft.com/office/powerpoint/2010/main" val="155520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768412304"/>
              </p:ext>
            </p:extLst>
          </p:nvPr>
        </p:nvGraphicFramePr>
        <p:xfrm>
          <a:off x="1363589" y="181708"/>
          <a:ext cx="9464821" cy="667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5291" y="4320540"/>
            <a:ext cx="3466709" cy="1384995"/>
          </a:xfrm>
          <a:prstGeom prst="rect">
            <a:avLst/>
          </a:prstGeom>
          <a:noFill/>
        </p:spPr>
        <p:txBody>
          <a:bodyPr wrap="square" rtlCol="0">
            <a:spAutoFit/>
          </a:bodyPr>
          <a:lstStyle/>
          <a:p>
            <a:pPr algn="ctr"/>
            <a:r>
              <a:rPr lang="en-US" sz="2800" b="1" dirty="0" smtClean="0">
                <a:solidFill>
                  <a:schemeClr val="bg1"/>
                </a:solidFill>
                <a:latin typeface="Arial Black" charset="0"/>
                <a:ea typeface="Arial Black" charset="0"/>
                <a:cs typeface="Arial Black" charset="0"/>
              </a:rPr>
              <a:t>CONFLICTS</a:t>
            </a:r>
          </a:p>
          <a:p>
            <a:pPr algn="ctr"/>
            <a:r>
              <a:rPr lang="en-US" sz="2800" b="1" dirty="0" smtClean="0">
                <a:solidFill>
                  <a:schemeClr val="bg1"/>
                </a:solidFill>
                <a:latin typeface="Arial Black" charset="0"/>
                <a:ea typeface="Arial Black" charset="0"/>
                <a:cs typeface="Arial Black" charset="0"/>
              </a:rPr>
              <a:t>OF </a:t>
            </a:r>
            <a:endParaRPr lang="en-US" sz="2800" b="1" dirty="0">
              <a:solidFill>
                <a:schemeClr val="bg1"/>
              </a:solidFill>
              <a:latin typeface="Arial Black" charset="0"/>
              <a:ea typeface="Arial Black" charset="0"/>
              <a:cs typeface="Arial Black" charset="0"/>
            </a:endParaRPr>
          </a:p>
          <a:p>
            <a:pPr algn="ctr"/>
            <a:r>
              <a:rPr lang="en-US" sz="2800" b="1" dirty="0" smtClean="0">
                <a:solidFill>
                  <a:schemeClr val="bg1"/>
                </a:solidFill>
                <a:latin typeface="Arial Black" charset="0"/>
                <a:ea typeface="Arial Black" charset="0"/>
                <a:cs typeface="Arial Black" charset="0"/>
              </a:rPr>
              <a:t>INTEREST</a:t>
            </a:r>
            <a:endParaRPr lang="en-US" sz="2800" b="1" dirty="0">
              <a:solidFill>
                <a:schemeClr val="bg1"/>
              </a:solidFill>
              <a:latin typeface="Arial Black" charset="0"/>
              <a:ea typeface="Arial Black" charset="0"/>
              <a:cs typeface="Arial Black" charset="0"/>
            </a:endParaRPr>
          </a:p>
        </p:txBody>
      </p:sp>
    </p:spTree>
    <p:extLst>
      <p:ext uri="{BB962C8B-B14F-4D97-AF65-F5344CB8AC3E}">
        <p14:creationId xmlns:p14="http://schemas.microsoft.com/office/powerpoint/2010/main" val="318868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4495"/>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89000" y="54503"/>
            <a:ext cx="10515600" cy="1325563"/>
          </a:xfrm>
        </p:spPr>
        <p:txBody>
          <a:bodyPr>
            <a:normAutofit/>
          </a:bodyPr>
          <a:lstStyle/>
          <a:p>
            <a:pPr algn="ctr"/>
            <a:r>
              <a:rPr lang="en-US" b="1" dirty="0" smtClean="0">
                <a:solidFill>
                  <a:schemeClr val="bg1"/>
                </a:solidFill>
                <a:latin typeface="Arial Black" charset="0"/>
                <a:ea typeface="Arial Black" charset="0"/>
                <a:cs typeface="Arial Black" charset="0"/>
              </a:rPr>
              <a:t>OVERVIEW &amp; INTRODUCTION</a:t>
            </a:r>
            <a:endParaRPr lang="en-US" b="1" dirty="0">
              <a:solidFill>
                <a:schemeClr val="bg1"/>
              </a:solidFill>
              <a:latin typeface="Arial Black" charset="0"/>
              <a:ea typeface="Arial Black" charset="0"/>
              <a:cs typeface="Arial Black" charset="0"/>
            </a:endParaRPr>
          </a:p>
        </p:txBody>
      </p:sp>
      <p:graphicFrame>
        <p:nvGraphicFramePr>
          <p:cNvPr id="7" name="Diagram 6"/>
          <p:cNvGraphicFramePr/>
          <p:nvPr>
            <p:extLst>
              <p:ext uri="{D42A27DB-BD31-4B8C-83A1-F6EECF244321}">
                <p14:modId xmlns:p14="http://schemas.microsoft.com/office/powerpoint/2010/main" val="2642114527"/>
              </p:ext>
            </p:extLst>
          </p:nvPr>
        </p:nvGraphicFramePr>
        <p:xfrm>
          <a:off x="1759439" y="1055078"/>
          <a:ext cx="8774722" cy="584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160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Black" charset="0"/>
                <a:ea typeface="Arial Black" charset="0"/>
                <a:cs typeface="Arial Black" charset="0"/>
              </a:rPr>
              <a:t>CONTRACTOR ORGANIZATIONAL CONFLICT OF </a:t>
            </a:r>
            <a:r>
              <a:rPr lang="en-US" sz="4000" b="1" dirty="0" smtClean="0">
                <a:solidFill>
                  <a:schemeClr val="bg1"/>
                </a:solidFill>
                <a:latin typeface="Arial Black" charset="0"/>
                <a:ea typeface="Arial Black" charset="0"/>
                <a:cs typeface="Arial Black" charset="0"/>
              </a:rPr>
              <a:t>INTEREST (OCI)</a:t>
            </a:r>
            <a:endParaRPr lang="en-US" sz="4000" b="1" dirty="0">
              <a:solidFill>
                <a:schemeClr val="bg1"/>
              </a:solidFill>
              <a:latin typeface="Arial Black" charset="0"/>
              <a:ea typeface="Arial Black" charset="0"/>
              <a:cs typeface="Arial Black" charset="0"/>
            </a:endParaRPr>
          </a:p>
        </p:txBody>
      </p:sp>
      <p:sp>
        <p:nvSpPr>
          <p:cNvPr id="4" name="Rectangle 3"/>
          <p:cNvSpPr/>
          <p:nvPr/>
        </p:nvSpPr>
        <p:spPr>
          <a:xfrm>
            <a:off x="182879" y="1693257"/>
            <a:ext cx="11826239" cy="4524315"/>
          </a:xfrm>
          <a:prstGeom prst="rect">
            <a:avLst/>
          </a:prstGeom>
        </p:spPr>
        <p:txBody>
          <a:bodyPr wrap="square" numCol="1">
            <a:spAutoFit/>
          </a:bodyPr>
          <a:lstStyle/>
          <a:p>
            <a:r>
              <a:rPr lang="en-US" sz="2400" dirty="0">
                <a:solidFill>
                  <a:schemeClr val="bg1"/>
                </a:solidFill>
                <a:latin typeface="Arial" charset="0"/>
                <a:ea typeface="Arial" charset="0"/>
                <a:cs typeface="Arial" charset="0"/>
              </a:rPr>
              <a:t>Cannot award a contract to a contractor that:</a:t>
            </a:r>
          </a:p>
          <a:p>
            <a:pPr lvl="1"/>
            <a:r>
              <a:rPr lang="en-US" sz="2400" dirty="0" smtClean="0">
                <a:solidFill>
                  <a:schemeClr val="bg1"/>
                </a:solidFill>
                <a:latin typeface="Arial" charset="0"/>
                <a:ea typeface="Arial" charset="0"/>
                <a:cs typeface="Arial" charset="0"/>
              </a:rPr>
              <a:t>- May </a:t>
            </a:r>
            <a:r>
              <a:rPr lang="en-US" sz="2400" dirty="0">
                <a:solidFill>
                  <a:schemeClr val="bg1"/>
                </a:solidFill>
                <a:latin typeface="Arial" charset="0"/>
                <a:ea typeface="Arial" charset="0"/>
                <a:cs typeface="Arial" charset="0"/>
              </a:rPr>
              <a:t>be unable to render impartial assistance/advice </a:t>
            </a:r>
          </a:p>
          <a:p>
            <a:pPr lvl="1"/>
            <a:r>
              <a:rPr lang="en-US" sz="2400" dirty="0" smtClean="0">
                <a:solidFill>
                  <a:schemeClr val="bg1"/>
                </a:solidFill>
                <a:latin typeface="Arial" charset="0"/>
                <a:ea typeface="Arial" charset="0"/>
                <a:cs typeface="Arial" charset="0"/>
              </a:rPr>
              <a:t>- Has </a:t>
            </a:r>
            <a:r>
              <a:rPr lang="en-US" sz="2400" dirty="0">
                <a:solidFill>
                  <a:schemeClr val="bg1"/>
                </a:solidFill>
                <a:latin typeface="Arial" charset="0"/>
                <a:ea typeface="Arial" charset="0"/>
                <a:cs typeface="Arial" charset="0"/>
              </a:rPr>
              <a:t>potential future gain or past involvement in a program, such as:</a:t>
            </a:r>
          </a:p>
          <a:p>
            <a:pPr marL="1257300" lvl="2" indent="-342900">
              <a:buFont typeface="Courier New" charset="0"/>
              <a:buChar char="o"/>
            </a:pPr>
            <a:r>
              <a:rPr lang="en-US" sz="2400" dirty="0">
                <a:solidFill>
                  <a:schemeClr val="bg1"/>
                </a:solidFill>
                <a:latin typeface="Arial" charset="0"/>
                <a:ea typeface="Arial" charset="0"/>
                <a:cs typeface="Arial" charset="0"/>
              </a:rPr>
              <a:t>Drafting Statements of Work</a:t>
            </a:r>
          </a:p>
          <a:p>
            <a:pPr marL="1257300" lvl="2" indent="-342900">
              <a:buFont typeface="Courier New" charset="0"/>
              <a:buChar char="o"/>
            </a:pPr>
            <a:r>
              <a:rPr lang="en-US" sz="2400" dirty="0">
                <a:solidFill>
                  <a:schemeClr val="bg1"/>
                </a:solidFill>
                <a:latin typeface="Arial" charset="0"/>
                <a:ea typeface="Arial" charset="0"/>
                <a:cs typeface="Arial" charset="0"/>
              </a:rPr>
              <a:t>Evaluation of competitor’s offers</a:t>
            </a:r>
          </a:p>
          <a:p>
            <a:pPr marL="1257300" lvl="2" indent="-342900">
              <a:buFont typeface="Courier New" charset="0"/>
              <a:buChar char="o"/>
            </a:pPr>
            <a:r>
              <a:rPr lang="en-US" sz="2400" dirty="0">
                <a:solidFill>
                  <a:schemeClr val="bg1"/>
                </a:solidFill>
                <a:latin typeface="Arial" charset="0"/>
                <a:ea typeface="Arial" charset="0"/>
                <a:cs typeface="Arial" charset="0"/>
              </a:rPr>
              <a:t>Access to Government info not available to others (source selection info)</a:t>
            </a:r>
          </a:p>
          <a:p>
            <a:pPr marL="1257300" lvl="2" indent="-342900">
              <a:buFont typeface="Courier New" charset="0"/>
              <a:buChar char="o"/>
            </a:pPr>
            <a:r>
              <a:rPr lang="en-US" sz="2400" dirty="0">
                <a:solidFill>
                  <a:schemeClr val="bg1"/>
                </a:solidFill>
                <a:latin typeface="Arial" charset="0"/>
                <a:ea typeface="Arial" charset="0"/>
                <a:cs typeface="Arial" charset="0"/>
              </a:rPr>
              <a:t>Access to competitor info obtained performing a Gov't contract (proprietary data) </a:t>
            </a:r>
          </a:p>
          <a:p>
            <a:pPr marL="1257300" lvl="2" indent="-342900">
              <a:buFont typeface="Courier New" charset="0"/>
              <a:buChar char="o"/>
            </a:pPr>
            <a:r>
              <a:rPr lang="en-US" sz="2400" dirty="0">
                <a:solidFill>
                  <a:schemeClr val="bg1"/>
                </a:solidFill>
                <a:latin typeface="Arial" charset="0"/>
                <a:ea typeface="Arial" charset="0"/>
                <a:cs typeface="Arial" charset="0"/>
              </a:rPr>
              <a:t>Any other access that creates </a:t>
            </a:r>
            <a:r>
              <a:rPr lang="en-US" sz="2400" dirty="0" smtClean="0">
                <a:solidFill>
                  <a:schemeClr val="bg1"/>
                </a:solidFill>
                <a:latin typeface="Arial" charset="0"/>
                <a:ea typeface="Arial" charset="0"/>
                <a:cs typeface="Arial" charset="0"/>
              </a:rPr>
              <a:t>an unfair competitive </a:t>
            </a:r>
            <a:r>
              <a:rPr lang="en-US" sz="2400" dirty="0">
                <a:solidFill>
                  <a:schemeClr val="bg1"/>
                </a:solidFill>
                <a:latin typeface="Arial" charset="0"/>
                <a:ea typeface="Arial" charset="0"/>
                <a:cs typeface="Arial" charset="0"/>
              </a:rPr>
              <a:t>advantage</a:t>
            </a:r>
          </a:p>
          <a:p>
            <a:endParaRPr lang="en-US" sz="2400" dirty="0">
              <a:solidFill>
                <a:schemeClr val="bg1"/>
              </a:solidFill>
              <a:latin typeface="Arial" charset="0"/>
              <a:ea typeface="Arial" charset="0"/>
              <a:cs typeface="Arial" charset="0"/>
            </a:endParaRPr>
          </a:p>
          <a:p>
            <a:pPr algn="ctr"/>
            <a:r>
              <a:rPr lang="en-US" sz="2400" b="1" i="1" dirty="0">
                <a:solidFill>
                  <a:srgbClr val="094495"/>
                </a:solidFill>
                <a:latin typeface="Arial" charset="0"/>
                <a:ea typeface="Arial" charset="0"/>
                <a:cs typeface="Arial" charset="0"/>
              </a:rPr>
              <a:t>Bottom Line: We must prevent the existence of conflicting roles that may bias a contractor’s judgment</a:t>
            </a:r>
          </a:p>
        </p:txBody>
      </p:sp>
    </p:spTree>
    <p:extLst>
      <p:ext uri="{BB962C8B-B14F-4D97-AF65-F5344CB8AC3E}">
        <p14:creationId xmlns:p14="http://schemas.microsoft.com/office/powerpoint/2010/main" val="127218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4047426090"/>
              </p:ext>
            </p:extLst>
          </p:nvPr>
        </p:nvGraphicFramePr>
        <p:xfrm>
          <a:off x="1363589" y="181708"/>
          <a:ext cx="9464821" cy="667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725291" y="4320540"/>
            <a:ext cx="3466709" cy="954107"/>
          </a:xfrm>
          <a:prstGeom prst="rect">
            <a:avLst/>
          </a:prstGeom>
          <a:noFill/>
        </p:spPr>
        <p:txBody>
          <a:bodyPr wrap="square" rtlCol="0">
            <a:spAutoFit/>
          </a:bodyPr>
          <a:lstStyle/>
          <a:p>
            <a:pPr algn="ctr"/>
            <a:r>
              <a:rPr lang="en-US" sz="2800" b="1" dirty="0">
                <a:solidFill>
                  <a:schemeClr val="bg1"/>
                </a:solidFill>
                <a:latin typeface="Arial Black" charset="0"/>
                <a:ea typeface="Arial Black" charset="0"/>
                <a:cs typeface="Arial Black" charset="0"/>
              </a:rPr>
              <a:t>SAMPLE</a:t>
            </a:r>
          </a:p>
          <a:p>
            <a:pPr algn="ctr"/>
            <a:r>
              <a:rPr lang="en-US" sz="2800" b="1" dirty="0">
                <a:solidFill>
                  <a:schemeClr val="bg1"/>
                </a:solidFill>
                <a:latin typeface="Arial Black" charset="0"/>
                <a:ea typeface="Arial Black" charset="0"/>
                <a:cs typeface="Arial Black" charset="0"/>
              </a:rPr>
              <a:t>SITUATIONS</a:t>
            </a:r>
          </a:p>
        </p:txBody>
      </p:sp>
    </p:spTree>
    <p:extLst>
      <p:ext uri="{BB962C8B-B14F-4D97-AF65-F5344CB8AC3E}">
        <p14:creationId xmlns:p14="http://schemas.microsoft.com/office/powerpoint/2010/main" val="191978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#1</a:t>
            </a:r>
          </a:p>
        </p:txBody>
      </p:sp>
      <p:sp>
        <p:nvSpPr>
          <p:cNvPr id="2" name="Rectangle 1"/>
          <p:cNvSpPr/>
          <p:nvPr/>
        </p:nvSpPr>
        <p:spPr>
          <a:xfrm>
            <a:off x="461010" y="1536174"/>
            <a:ext cx="11269980" cy="3785652"/>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SITUATION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Bill is a retired GS-12.  He now is a contractor employee working for ACME Engineering Services in support of an NMFS Habitat Conservation project.  The project team includes 30 NOAA personnel and 10 support contractors.  Each quarter the team has an afternoon off-site or picnic to build team unity and morale. </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QUESTION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As a member of the project team, can Bill attend the picnic?</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b="1" dirty="0">
                <a:solidFill>
                  <a:schemeClr val="bg1"/>
                </a:solidFill>
                <a:latin typeface="Arial Black" charset="0"/>
                <a:ea typeface="Arial Black" charset="0"/>
                <a:cs typeface="Arial Black" charset="0"/>
              </a:rPr>
              <a:t>ANSWER: </a:t>
            </a:r>
          </a:p>
        </p:txBody>
      </p:sp>
      <p:sp>
        <p:nvSpPr>
          <p:cNvPr id="6" name="Right Arrow 5"/>
          <p:cNvSpPr/>
          <p:nvPr/>
        </p:nvSpPr>
        <p:spPr>
          <a:xfrm>
            <a:off x="2263140" y="4726685"/>
            <a:ext cx="1440180" cy="713360"/>
          </a:xfrm>
          <a:prstGeom prst="rightArrow">
            <a:avLst/>
          </a:prstGeom>
          <a:solidFill>
            <a:srgbClr val="008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#1</a:t>
            </a:r>
          </a:p>
        </p:txBody>
      </p:sp>
      <p:sp>
        <p:nvSpPr>
          <p:cNvPr id="2" name="Rectangle 1"/>
          <p:cNvSpPr/>
          <p:nvPr/>
        </p:nvSpPr>
        <p:spPr>
          <a:xfrm>
            <a:off x="461010" y="1536174"/>
            <a:ext cx="11269980" cy="4154984"/>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NO, BILL CANNOT NORMALLY ATTEND THE PICNIC.</a:t>
            </a:r>
            <a:br>
              <a:rPr lang="en-US" sz="2400" b="1" dirty="0">
                <a:solidFill>
                  <a:schemeClr val="bg1"/>
                </a:solidFill>
                <a:latin typeface="Arial Black" charset="0"/>
                <a:ea typeface="Arial Black" charset="0"/>
                <a:cs typeface="Arial Black" charset="0"/>
              </a:rPr>
            </a:br>
            <a:endParaRPr lang="en-US" sz="2400" b="1" dirty="0">
              <a:solidFill>
                <a:schemeClr val="bg1"/>
              </a:solidFill>
              <a:latin typeface="Arial Black" charset="0"/>
              <a:ea typeface="Arial Black" charset="0"/>
              <a:cs typeface="Arial Black" charset="0"/>
            </a:endParaRPr>
          </a:p>
          <a:p>
            <a:r>
              <a:rPr lang="en-US" sz="2400" dirty="0">
                <a:solidFill>
                  <a:schemeClr val="bg1"/>
                </a:solidFill>
                <a:latin typeface="Arial" charset="0"/>
                <a:ea typeface="Arial" charset="0"/>
                <a:cs typeface="Arial" charset="0"/>
              </a:rPr>
              <a:t>It is up to Bill’s employer, ACME Engineering, to decide whether Bill can have the afternoon off to attend the picnic.</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Government officials are not authorized to grant “administrative leave” or expend government resources to compensate contractor personnel to attend government-sanctioned morale building activities (e.g., picnics, holiday parties)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algn="ctr"/>
            <a:r>
              <a:rPr lang="en-US" sz="2400" b="1" i="1" dirty="0">
                <a:solidFill>
                  <a:srgbClr val="094495"/>
                </a:solidFill>
                <a:latin typeface="Arial" charset="0"/>
                <a:ea typeface="Arial" charset="0"/>
                <a:cs typeface="Arial" charset="0"/>
              </a:rPr>
              <a:t>Bottom Line: The morale of the contractor employees is the responsibility of the contractor.</a:t>
            </a:r>
          </a:p>
        </p:txBody>
      </p:sp>
    </p:spTree>
    <p:extLst>
      <p:ext uri="{BB962C8B-B14F-4D97-AF65-F5344CB8AC3E}">
        <p14:creationId xmlns:p14="http://schemas.microsoft.com/office/powerpoint/2010/main" val="1361364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#2</a:t>
            </a:r>
          </a:p>
        </p:txBody>
      </p:sp>
      <p:sp>
        <p:nvSpPr>
          <p:cNvPr id="2" name="Rectangle 1"/>
          <p:cNvSpPr/>
          <p:nvPr/>
        </p:nvSpPr>
        <p:spPr>
          <a:xfrm>
            <a:off x="461010" y="1536174"/>
            <a:ext cx="11269980" cy="4154984"/>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SITUATION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Margaret works for ACME Telecommunications and serves as a technical advisor on an Advisory and Assistance (A&amp;AS) contract in support of the Northwest Fisheries Science Center.  Margaret also was an NCAA Volleyball player at UMASS.  The NOAA Sports Day is in two weeks and NFSC could really use Margaret on their co-ed volleyball team. </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QUESTION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Could Margaret play for the NFSC Volleyball squad at Sports Day?</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ANSWER: </a:t>
            </a:r>
          </a:p>
        </p:txBody>
      </p:sp>
      <p:sp>
        <p:nvSpPr>
          <p:cNvPr id="6" name="Right Arrow 5"/>
          <p:cNvSpPr/>
          <p:nvPr/>
        </p:nvSpPr>
        <p:spPr>
          <a:xfrm>
            <a:off x="2263140" y="5096017"/>
            <a:ext cx="1440180" cy="713360"/>
          </a:xfrm>
          <a:prstGeom prst="rightArrow">
            <a:avLst/>
          </a:prstGeom>
          <a:solidFill>
            <a:srgbClr val="008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161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#2</a:t>
            </a:r>
          </a:p>
        </p:txBody>
      </p:sp>
      <p:sp>
        <p:nvSpPr>
          <p:cNvPr id="2" name="Rectangle 1"/>
          <p:cNvSpPr/>
          <p:nvPr/>
        </p:nvSpPr>
        <p:spPr>
          <a:xfrm>
            <a:off x="461010" y="1536174"/>
            <a:ext cx="11269980" cy="1938992"/>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NO. LIKE BILL, MARGARET CANNOT NORMALLY PARTICIPATE IN MORALE BUILDING ACTIVITIES.</a:t>
            </a:r>
          </a:p>
          <a:p>
            <a:r>
              <a:rPr lang="en-US" sz="2400" dirty="0">
                <a:solidFill>
                  <a:schemeClr val="bg1"/>
                </a:solidFill>
                <a:latin typeface="Arial" charset="0"/>
                <a:ea typeface="Arial" charset="0"/>
                <a:cs typeface="Arial" charset="0"/>
              </a:rPr>
              <a:t/>
            </a: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Margaret's employer, ACME Engineering, not the government, may decide whether she can participate.</a:t>
            </a:r>
          </a:p>
        </p:txBody>
      </p:sp>
    </p:spTree>
    <p:extLst>
      <p:ext uri="{BB962C8B-B14F-4D97-AF65-F5344CB8AC3E}">
        <p14:creationId xmlns:p14="http://schemas.microsoft.com/office/powerpoint/2010/main" val="1052138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#3</a:t>
            </a:r>
          </a:p>
        </p:txBody>
      </p:sp>
      <p:sp>
        <p:nvSpPr>
          <p:cNvPr id="2" name="Rectangle 1"/>
          <p:cNvSpPr/>
          <p:nvPr/>
        </p:nvSpPr>
        <p:spPr>
          <a:xfrm>
            <a:off x="461010" y="1536174"/>
            <a:ext cx="11269980" cy="3785652"/>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SITUATION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Dr. X of Consulting and Engineering Services offers to provide free consulting services to support the requirements development of a project for the NMFS Office of Science and Technology.  The company VP offers to provide two weeks consulting services from his “top people” to support the Project Manager.</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QUESTION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Can the Project Manager accept the service?</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ANSWER: </a:t>
            </a:r>
          </a:p>
        </p:txBody>
      </p:sp>
      <p:sp>
        <p:nvSpPr>
          <p:cNvPr id="6" name="Right Arrow 5"/>
          <p:cNvSpPr/>
          <p:nvPr/>
        </p:nvSpPr>
        <p:spPr>
          <a:xfrm>
            <a:off x="2240280" y="4726685"/>
            <a:ext cx="1440180" cy="713360"/>
          </a:xfrm>
          <a:prstGeom prst="rightArrow">
            <a:avLst/>
          </a:prstGeom>
          <a:solidFill>
            <a:srgbClr val="008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19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#3</a:t>
            </a:r>
          </a:p>
        </p:txBody>
      </p:sp>
      <p:sp>
        <p:nvSpPr>
          <p:cNvPr id="2" name="Rectangle 1"/>
          <p:cNvSpPr/>
          <p:nvPr/>
        </p:nvSpPr>
        <p:spPr>
          <a:xfrm>
            <a:off x="461010" y="1536174"/>
            <a:ext cx="11269980" cy="3046988"/>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NO.</a:t>
            </a:r>
            <a:br>
              <a:rPr lang="en-US" sz="2400" b="1" dirty="0">
                <a:solidFill>
                  <a:schemeClr val="bg1"/>
                </a:solidFill>
                <a:latin typeface="Arial Black" charset="0"/>
                <a:ea typeface="Arial Black" charset="0"/>
                <a:cs typeface="Arial Black" charset="0"/>
              </a:rPr>
            </a:br>
            <a:endParaRPr lang="en-US" sz="2400" b="1" dirty="0">
              <a:solidFill>
                <a:schemeClr val="bg1"/>
              </a:solidFill>
              <a:latin typeface="Arial Black" charset="0"/>
              <a:ea typeface="Arial Black" charset="0"/>
              <a:cs typeface="Arial Black" charset="0"/>
            </a:endParaRPr>
          </a:p>
          <a:p>
            <a:r>
              <a:rPr lang="en-US" sz="2400" dirty="0">
                <a:solidFill>
                  <a:schemeClr val="bg1"/>
                </a:solidFill>
                <a:latin typeface="Arial" charset="0"/>
                <a:ea typeface="Arial" charset="0"/>
                <a:cs typeface="Arial" charset="0"/>
              </a:rPr>
              <a:t>Accepting a free service constitutes a violation of the law against accepting voluntary services (31 USC 1342) except under limited authority (10 USC 1588)</a:t>
            </a:r>
          </a:p>
          <a:p>
            <a:pPr algn="ctr"/>
            <a:r>
              <a:rPr lang="en-US" sz="2400" b="1" i="1" dirty="0">
                <a:solidFill>
                  <a:srgbClr val="094495"/>
                </a:solidFill>
                <a:latin typeface="Arial" charset="0"/>
                <a:ea typeface="Arial" charset="0"/>
                <a:cs typeface="Arial" charset="0"/>
              </a:rPr>
              <a:t/>
            </a:r>
            <a:br>
              <a:rPr lang="en-US" sz="2400" b="1" i="1" dirty="0">
                <a:solidFill>
                  <a:srgbClr val="094495"/>
                </a:solidFill>
                <a:latin typeface="Arial" charset="0"/>
                <a:ea typeface="Arial" charset="0"/>
                <a:cs typeface="Arial" charset="0"/>
              </a:rPr>
            </a:br>
            <a:r>
              <a:rPr lang="en-US" sz="2400" b="1" i="1" dirty="0">
                <a:solidFill>
                  <a:srgbClr val="094495"/>
                </a:solidFill>
                <a:latin typeface="Arial" charset="0"/>
                <a:ea typeface="Arial" charset="0"/>
                <a:cs typeface="Arial" charset="0"/>
              </a:rPr>
              <a:t>When Dr. X. offers free consulting services, the question arises whether he is expecting to influence NOAA decisions in return for the "free" consulting services.</a:t>
            </a:r>
          </a:p>
        </p:txBody>
      </p:sp>
    </p:spTree>
    <p:extLst>
      <p:ext uri="{BB962C8B-B14F-4D97-AF65-F5344CB8AC3E}">
        <p14:creationId xmlns:p14="http://schemas.microsoft.com/office/powerpoint/2010/main" val="210404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#4</a:t>
            </a:r>
          </a:p>
        </p:txBody>
      </p:sp>
      <p:sp>
        <p:nvSpPr>
          <p:cNvPr id="2" name="Rectangle 1"/>
          <p:cNvSpPr/>
          <p:nvPr/>
        </p:nvSpPr>
        <p:spPr>
          <a:xfrm>
            <a:off x="461010" y="1536174"/>
            <a:ext cx="11269980" cy="3416320"/>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SITUATION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Mary works for ABC Administrative Support Services, Inc.  She has been doing an outstanding job in her position with ABC.  As the government employee she supports, you want to recognize her for her above-and-beyond performance.</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QUESTION</a:t>
            </a:r>
            <a:r>
              <a:rPr lang="en-US" sz="2400" dirty="0">
                <a:solidFill>
                  <a:schemeClr val="bg1"/>
                </a:solidFill>
                <a:latin typeface="Arial" charset="0"/>
                <a:ea typeface="Arial" charset="0"/>
                <a:cs typeface="Arial" charset="0"/>
              </a:rPr>
              <a:t>:</a:t>
            </a:r>
          </a:p>
          <a:p>
            <a:r>
              <a:rPr lang="en-US" sz="2400" dirty="0">
                <a:solidFill>
                  <a:schemeClr val="bg1"/>
                </a:solidFill>
                <a:latin typeface="Arial" charset="0"/>
                <a:ea typeface="Arial" charset="0"/>
                <a:cs typeface="Arial" charset="0"/>
              </a:rPr>
              <a:t>	Can you give her a “Star Achiever Acrylic Award”? </a:t>
            </a:r>
          </a:p>
          <a:p>
            <a:r>
              <a:rPr lang="en-US" sz="2400" b="1" dirty="0">
                <a:solidFill>
                  <a:schemeClr val="bg1"/>
                </a:solidFill>
                <a:latin typeface="Arial Black" charset="0"/>
                <a:ea typeface="Arial Black" charset="0"/>
                <a:cs typeface="Arial Black" charset="0"/>
              </a:rPr>
              <a:t/>
            </a:r>
            <a:br>
              <a:rPr lang="en-US" sz="2400" b="1" dirty="0">
                <a:solidFill>
                  <a:schemeClr val="bg1"/>
                </a:solidFill>
                <a:latin typeface="Arial Black" charset="0"/>
                <a:ea typeface="Arial Black" charset="0"/>
                <a:cs typeface="Arial Black" charset="0"/>
              </a:rPr>
            </a:br>
            <a:r>
              <a:rPr lang="en-US" sz="2400" b="1" dirty="0">
                <a:solidFill>
                  <a:schemeClr val="bg1"/>
                </a:solidFill>
                <a:latin typeface="Arial Black" charset="0"/>
                <a:ea typeface="Arial Black" charset="0"/>
                <a:cs typeface="Arial Black" charset="0"/>
              </a:rPr>
              <a:t>ANSWER: </a:t>
            </a:r>
          </a:p>
        </p:txBody>
      </p:sp>
      <p:sp>
        <p:nvSpPr>
          <p:cNvPr id="6" name="Right Arrow 5"/>
          <p:cNvSpPr/>
          <p:nvPr/>
        </p:nvSpPr>
        <p:spPr>
          <a:xfrm>
            <a:off x="2240280" y="4357353"/>
            <a:ext cx="1440180" cy="713360"/>
          </a:xfrm>
          <a:prstGeom prst="rightArrow">
            <a:avLst/>
          </a:prstGeom>
          <a:solidFill>
            <a:srgbClr val="008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D13086F-8A9E-4B2C-B760-FA319739D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7309" y="3154681"/>
            <a:ext cx="1838546" cy="1838546"/>
          </a:xfrm>
          <a:prstGeom prst="ellipse">
            <a:avLst/>
          </a:prstGeom>
          <a:ln>
            <a:noFill/>
          </a:ln>
          <a:effectLst>
            <a:softEdge rad="112500"/>
          </a:effectLst>
        </p:spPr>
      </p:pic>
    </p:spTree>
    <p:extLst>
      <p:ext uri="{BB962C8B-B14F-4D97-AF65-F5344CB8AC3E}">
        <p14:creationId xmlns:p14="http://schemas.microsoft.com/office/powerpoint/2010/main" val="74836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AAE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SCENARIO #4</a:t>
            </a:r>
          </a:p>
        </p:txBody>
      </p:sp>
      <p:sp>
        <p:nvSpPr>
          <p:cNvPr id="2" name="Rectangle 1"/>
          <p:cNvSpPr/>
          <p:nvPr/>
        </p:nvSpPr>
        <p:spPr>
          <a:xfrm>
            <a:off x="461010" y="1258546"/>
            <a:ext cx="11269980" cy="5262979"/>
          </a:xfrm>
          <a:prstGeom prst="rect">
            <a:avLst/>
          </a:prstGeom>
        </p:spPr>
        <p:txBody>
          <a:bodyPr wrap="square">
            <a:spAutoFit/>
          </a:bodyPr>
          <a:lstStyle/>
          <a:p>
            <a:r>
              <a:rPr lang="en-US" sz="2400" b="1" dirty="0">
                <a:solidFill>
                  <a:schemeClr val="bg1"/>
                </a:solidFill>
                <a:latin typeface="Arial Black" charset="0"/>
                <a:ea typeface="Arial Black" charset="0"/>
                <a:cs typeface="Arial Black" charset="0"/>
              </a:rPr>
              <a:t>NO. YOU CANNOT GIVE MARY A “Star Achiever Acrylic Award”</a:t>
            </a:r>
          </a:p>
          <a:p>
            <a:r>
              <a:rPr lang="en-US" sz="2400" dirty="0">
                <a:solidFill>
                  <a:schemeClr val="bg1"/>
                </a:solidFill>
                <a:latin typeface="Arial" charset="0"/>
                <a:ea typeface="Arial" charset="0"/>
                <a:cs typeface="Arial" charset="0"/>
              </a:rPr>
              <a:t/>
            </a: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Federal policy is </a:t>
            </a:r>
            <a:r>
              <a:rPr lang="en-US" sz="2400" i="1" u="sng" dirty="0">
                <a:solidFill>
                  <a:schemeClr val="bg1"/>
                </a:solidFill>
                <a:latin typeface="Arial" charset="0"/>
                <a:ea typeface="Arial" charset="0"/>
                <a:cs typeface="Arial" charset="0"/>
              </a:rPr>
              <a:t>not to recognize</a:t>
            </a:r>
            <a:r>
              <a:rPr lang="en-US" sz="2400" u="sng" dirty="0">
                <a:solidFill>
                  <a:schemeClr val="bg1"/>
                </a:solidFill>
                <a:latin typeface="Arial" charset="0"/>
                <a:ea typeface="Arial" charset="0"/>
                <a:cs typeface="Arial" charset="0"/>
              </a:rPr>
              <a:t> </a:t>
            </a:r>
            <a:r>
              <a:rPr lang="en-US" sz="2400" dirty="0">
                <a:solidFill>
                  <a:schemeClr val="bg1"/>
                </a:solidFill>
                <a:latin typeface="Arial" charset="0"/>
                <a:ea typeface="Arial" charset="0"/>
                <a:cs typeface="Arial" charset="0"/>
              </a:rPr>
              <a:t>or </a:t>
            </a:r>
            <a:r>
              <a:rPr lang="en-US" sz="2400" i="1" u="sng" dirty="0">
                <a:solidFill>
                  <a:schemeClr val="bg1"/>
                </a:solidFill>
                <a:latin typeface="Arial" charset="0"/>
                <a:ea typeface="Arial" charset="0"/>
                <a:cs typeface="Arial" charset="0"/>
              </a:rPr>
              <a:t>endorse</a:t>
            </a:r>
            <a:r>
              <a:rPr lang="en-US" sz="2400" dirty="0">
                <a:solidFill>
                  <a:schemeClr val="bg1"/>
                </a:solidFill>
                <a:latin typeface="Arial" charset="0"/>
                <a:ea typeface="Arial" charset="0"/>
                <a:cs typeface="Arial" charset="0"/>
              </a:rPr>
              <a:t> private citizens or private entities that have a commercial or profit-making relationship with the Agency, unless the contribution is substantially beyond that specified in the contract. </a:t>
            </a:r>
            <a:endParaRPr lang="en-US" sz="10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pPr marL="342900" indent="-342900">
              <a:buFont typeface="Courier New" charset="0"/>
              <a:buChar char="o"/>
            </a:pPr>
            <a:r>
              <a:rPr lang="en-US" sz="2400" dirty="0">
                <a:solidFill>
                  <a:schemeClr val="bg1"/>
                </a:solidFill>
                <a:latin typeface="Arial" charset="0"/>
                <a:ea typeface="Arial" charset="0"/>
                <a:cs typeface="Arial" charset="0"/>
              </a:rPr>
              <a:t>It’s the contractor’s duty to incentivize its employees and to increase morale and productivity.  Any awards for good performance must be tied to the contract, approved by the government program manager and Contracting Officer, and sent to the contractor, not the contractor employee.</a:t>
            </a:r>
          </a:p>
          <a:p>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Providing rewards or recognition of performance may be counter to the overall performance of the contract – other areas may be less than stellar.</a:t>
            </a:r>
          </a:p>
          <a:p>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9673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449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06400"/>
            <a:ext cx="12192000" cy="767080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39648" y="0"/>
            <a:ext cx="12231648" cy="6858000"/>
          </a:xfrm>
          <a:prstGeom prst="rect">
            <a:avLst/>
          </a:prstGeom>
          <a:solidFill>
            <a:srgbClr val="09449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txBox="1">
            <a:spLocks/>
          </p:cNvSpPr>
          <p:nvPr/>
        </p:nvSpPr>
        <p:spPr>
          <a:xfrm>
            <a:off x="-1" y="14822"/>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FACTS, RULES, AND RISKS</a:t>
            </a:r>
          </a:p>
        </p:txBody>
      </p:sp>
      <p:sp>
        <p:nvSpPr>
          <p:cNvPr id="5" name="Rectangle 4"/>
          <p:cNvSpPr/>
          <p:nvPr/>
        </p:nvSpPr>
        <p:spPr>
          <a:xfrm>
            <a:off x="506729" y="1762223"/>
            <a:ext cx="11178540" cy="4401205"/>
          </a:xfrm>
          <a:prstGeom prst="rect">
            <a:avLst/>
          </a:prstGeom>
        </p:spPr>
        <p:txBody>
          <a:bodyPr wrap="square">
            <a:spAutoFit/>
          </a:bodyPr>
          <a:lstStyle/>
          <a:p>
            <a:r>
              <a:rPr lang="en-US" sz="2000" b="1" dirty="0">
                <a:solidFill>
                  <a:schemeClr val="bg1"/>
                </a:solidFill>
                <a:latin typeface="Arial Black" charset="0"/>
                <a:ea typeface="Arial Black" charset="0"/>
                <a:cs typeface="Arial Black" charset="0"/>
              </a:rPr>
              <a:t>FACT</a:t>
            </a:r>
            <a:r>
              <a:rPr lang="en-US" sz="2000" dirty="0">
                <a:solidFill>
                  <a:schemeClr val="bg1"/>
                </a:solidFill>
                <a:latin typeface="Arial" charset="0"/>
                <a:ea typeface="Arial" charset="0"/>
                <a:cs typeface="Arial" charset="0"/>
              </a:rPr>
              <a:t>:  The government is </a:t>
            </a:r>
            <a:r>
              <a:rPr lang="en-US" sz="2000" i="1" u="sng" dirty="0">
                <a:solidFill>
                  <a:schemeClr val="bg1"/>
                </a:solidFill>
                <a:latin typeface="Arial" charset="0"/>
                <a:ea typeface="Arial" charset="0"/>
                <a:cs typeface="Arial" charset="0"/>
              </a:rPr>
              <a:t>reliant</a:t>
            </a:r>
            <a:r>
              <a:rPr lang="en-US" sz="2000" dirty="0">
                <a:solidFill>
                  <a:schemeClr val="bg1"/>
                </a:solidFill>
                <a:latin typeface="Arial" charset="0"/>
                <a:ea typeface="Arial" charset="0"/>
                <a:cs typeface="Arial" charset="0"/>
              </a:rPr>
              <a:t> on support contractors – and for more than just administrative or technical support.</a:t>
            </a:r>
          </a:p>
          <a:p>
            <a:endParaRPr lang="en-US" sz="2000" dirty="0">
              <a:solidFill>
                <a:schemeClr val="bg1"/>
              </a:solidFill>
              <a:latin typeface="Arial" charset="0"/>
              <a:ea typeface="Arial" charset="0"/>
              <a:cs typeface="Arial" charset="0"/>
            </a:endParaRPr>
          </a:p>
          <a:p>
            <a:r>
              <a:rPr lang="en-US" sz="2000" b="1" dirty="0">
                <a:solidFill>
                  <a:schemeClr val="bg1"/>
                </a:solidFill>
                <a:latin typeface="Arial Black" charset="0"/>
                <a:ea typeface="Arial Black" charset="0"/>
                <a:cs typeface="Arial Black" charset="0"/>
              </a:rPr>
              <a:t>FACT</a:t>
            </a:r>
            <a:r>
              <a:rPr lang="en-US" sz="2000" dirty="0">
                <a:solidFill>
                  <a:schemeClr val="bg1"/>
                </a:solidFill>
                <a:latin typeface="Arial" charset="0"/>
                <a:ea typeface="Arial" charset="0"/>
                <a:cs typeface="Arial" charset="0"/>
              </a:rPr>
              <a:t>:  For mission success, government employees must understand the government/contractor relationship. </a:t>
            </a:r>
          </a:p>
          <a:p>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NOAA employees must understand the rules and recognize the risks.</a:t>
            </a:r>
          </a:p>
          <a:p>
            <a:r>
              <a:rPr lang="en-US" sz="2000" dirty="0">
                <a:solidFill>
                  <a:schemeClr val="bg1"/>
                </a:solidFill>
                <a:latin typeface="Arial" charset="0"/>
                <a:ea typeface="Arial" charset="0"/>
                <a:cs typeface="Arial" charset="0"/>
              </a:rPr>
              <a:t> </a:t>
            </a:r>
          </a:p>
          <a:p>
            <a:r>
              <a:rPr lang="en-US" sz="2000" dirty="0">
                <a:solidFill>
                  <a:schemeClr val="bg1"/>
                </a:solidFill>
                <a:latin typeface="Arial" charset="0"/>
                <a:ea typeface="Arial" charset="0"/>
                <a:cs typeface="Arial" charset="0"/>
              </a:rPr>
              <a:t>This presentation aims to mitigate the risks by providing government employees an understanding of the laws and rules in the government-contractor relationship.</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smtClean="0">
                <a:solidFill>
                  <a:schemeClr val="bg1"/>
                </a:solidFill>
                <a:latin typeface="Arial" charset="0"/>
                <a:ea typeface="Arial" charset="0"/>
                <a:cs typeface="Arial" charset="0"/>
              </a:rPr>
              <a:t>Government personnel (including uniformed and civilian personnel), and </a:t>
            </a:r>
            <a:r>
              <a:rPr lang="en-US" sz="2000" dirty="0">
                <a:solidFill>
                  <a:schemeClr val="bg1"/>
                </a:solidFill>
                <a:latin typeface="Arial" charset="0"/>
                <a:ea typeface="Arial" charset="0"/>
                <a:cs typeface="Arial" charset="0"/>
              </a:rPr>
              <a:t>contractor personnel, are “all on a team” providing the unique mission support to NOAA and this nation.</a:t>
            </a:r>
          </a:p>
          <a:p>
            <a:endParaRPr lang="en-US" sz="2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05572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18802779"/>
              </p:ext>
            </p:extLst>
          </p:nvPr>
        </p:nvGraphicFramePr>
        <p:xfrm>
          <a:off x="1363589" y="181708"/>
          <a:ext cx="9464821" cy="667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94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25000"/>
            <a:extLst>
              <a:ext uri="{28A0092B-C50C-407E-A947-70E740481C1C}">
                <a14:useLocalDpi xmlns:a14="http://schemas.microsoft.com/office/drawing/2010/main"/>
              </a:ext>
            </a:extLst>
          </a:blip>
          <a:stretch>
            <a:fillRect/>
          </a:stretch>
        </p:blipFill>
        <p:spPr>
          <a:xfrm>
            <a:off x="2667000" y="0"/>
            <a:ext cx="6852920" cy="685292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Arial Black" charset="0"/>
                <a:ea typeface="Arial Black" charset="0"/>
                <a:cs typeface="Arial Black" charset="0"/>
              </a:rPr>
              <a:t>“DOs”</a:t>
            </a:r>
            <a:endParaRPr lang="en-US" sz="6000" b="1" dirty="0">
              <a:solidFill>
                <a:schemeClr val="bg1"/>
              </a:solidFill>
              <a:latin typeface="Arial Black" charset="0"/>
              <a:ea typeface="Arial Black" charset="0"/>
              <a:cs typeface="Arial Black" charset="0"/>
            </a:endParaRPr>
          </a:p>
        </p:txBody>
      </p:sp>
      <p:sp>
        <p:nvSpPr>
          <p:cNvPr id="4" name="Rectangle 3"/>
          <p:cNvSpPr/>
          <p:nvPr/>
        </p:nvSpPr>
        <p:spPr>
          <a:xfrm>
            <a:off x="369570" y="1417955"/>
            <a:ext cx="11452860" cy="5632311"/>
          </a:xfrm>
          <a:prstGeom prst="rect">
            <a:avLst/>
          </a:prstGeom>
        </p:spPr>
        <p:txBody>
          <a:bodyPr wrap="square">
            <a:spAutoFit/>
          </a:bodyPr>
          <a:lstStyle/>
          <a:p>
            <a:pPr marL="342900" indent="-342900">
              <a:buFont typeface="+mj-lt"/>
              <a:buAutoNum type="arabicPeriod"/>
            </a:pPr>
            <a:r>
              <a:rPr lang="en-US" sz="2400" dirty="0">
                <a:solidFill>
                  <a:schemeClr val="bg1"/>
                </a:solidFill>
                <a:latin typeface="Arial" charset="0"/>
                <a:ea typeface="Arial" charset="0"/>
                <a:cs typeface="Arial" charset="0"/>
              </a:rPr>
              <a:t>Remember:  Contractor personnel are </a:t>
            </a:r>
            <a:r>
              <a:rPr lang="en-US" sz="2400" dirty="0">
                <a:solidFill>
                  <a:srgbClr val="00D8E2"/>
                </a:solidFill>
                <a:latin typeface="Arial" charset="0"/>
                <a:ea typeface="Arial" charset="0"/>
                <a:cs typeface="Arial" charset="0"/>
              </a:rPr>
              <a:t>not government employees </a:t>
            </a:r>
            <a:r>
              <a:rPr lang="en-US" sz="2400" dirty="0">
                <a:solidFill>
                  <a:schemeClr val="bg1"/>
                </a:solidFill>
                <a:latin typeface="Arial" charset="0"/>
                <a:ea typeface="Arial" charset="0"/>
                <a:cs typeface="Arial" charset="0"/>
              </a:rPr>
              <a:t>– different rules apply.</a:t>
            </a:r>
          </a:p>
          <a:p>
            <a:pPr marL="342900" indent="-342900">
              <a:buFont typeface="+mj-lt"/>
              <a:buAutoNum type="arabicPeriod"/>
            </a:pPr>
            <a:r>
              <a:rPr lang="en-US" sz="2400" dirty="0">
                <a:solidFill>
                  <a:schemeClr val="bg1"/>
                </a:solidFill>
                <a:latin typeface="Arial" charset="0"/>
                <a:ea typeface="Arial" charset="0"/>
                <a:cs typeface="Arial" charset="0"/>
              </a:rPr>
              <a:t>Ensure contractor personnel wear distinctive badges and can be </a:t>
            </a:r>
            <a:r>
              <a:rPr lang="en-US" sz="2400" dirty="0">
                <a:solidFill>
                  <a:srgbClr val="00D8E2"/>
                </a:solidFill>
                <a:latin typeface="Arial" charset="0"/>
                <a:ea typeface="Arial" charset="0"/>
                <a:cs typeface="Arial" charset="0"/>
              </a:rPr>
              <a:t>easily identified </a:t>
            </a:r>
            <a:r>
              <a:rPr lang="en-US" sz="2400" dirty="0">
                <a:solidFill>
                  <a:schemeClr val="bg1"/>
                </a:solidFill>
                <a:latin typeface="Arial" charset="0"/>
                <a:ea typeface="Arial" charset="0"/>
                <a:cs typeface="Arial" charset="0"/>
              </a:rPr>
              <a:t>- including E-mail correspondence and on the telephone.</a:t>
            </a:r>
          </a:p>
          <a:p>
            <a:pPr marL="342900" indent="-342900">
              <a:buFont typeface="+mj-lt"/>
              <a:buAutoNum type="arabicPeriod"/>
            </a:pPr>
            <a:r>
              <a:rPr lang="en-US" sz="2400" dirty="0">
                <a:solidFill>
                  <a:srgbClr val="00D8E2"/>
                </a:solidFill>
                <a:latin typeface="Arial" charset="0"/>
                <a:ea typeface="Arial" charset="0"/>
                <a:cs typeface="Arial" charset="0"/>
              </a:rPr>
              <a:t>Respect</a:t>
            </a:r>
            <a:r>
              <a:rPr lang="en-US" sz="2400" dirty="0">
                <a:solidFill>
                  <a:schemeClr val="bg1"/>
                </a:solidFill>
                <a:latin typeface="Arial" charset="0"/>
                <a:ea typeface="Arial" charset="0"/>
                <a:cs typeface="Arial" charset="0"/>
              </a:rPr>
              <a:t> </a:t>
            </a:r>
            <a:r>
              <a:rPr lang="en-US" sz="2400" dirty="0">
                <a:solidFill>
                  <a:srgbClr val="00D8E2"/>
                </a:solidFill>
                <a:latin typeface="Arial" charset="0"/>
                <a:ea typeface="Arial" charset="0"/>
                <a:cs typeface="Arial" charset="0"/>
              </a:rPr>
              <a:t>the employer-employee relationship </a:t>
            </a:r>
            <a:r>
              <a:rPr lang="en-US" sz="2400" dirty="0">
                <a:solidFill>
                  <a:schemeClr val="bg1"/>
                </a:solidFill>
                <a:latin typeface="Arial" charset="0"/>
                <a:ea typeface="Arial" charset="0"/>
                <a:cs typeface="Arial" charset="0"/>
              </a:rPr>
              <a:t>between contractors and their employees.</a:t>
            </a:r>
          </a:p>
          <a:p>
            <a:pPr marL="342900" indent="-342900">
              <a:buFont typeface="+mj-lt"/>
              <a:buAutoNum type="arabicPeriod"/>
            </a:pPr>
            <a:r>
              <a:rPr lang="en-US" sz="2400" dirty="0">
                <a:solidFill>
                  <a:srgbClr val="00D8E2"/>
                </a:solidFill>
                <a:latin typeface="Arial" charset="0"/>
                <a:ea typeface="Arial" charset="0"/>
                <a:cs typeface="Arial" charset="0"/>
              </a:rPr>
              <a:t>Protect intellectual property rights</a:t>
            </a:r>
            <a:r>
              <a:rPr lang="en-US" sz="2400" dirty="0">
                <a:solidFill>
                  <a:schemeClr val="bg1"/>
                </a:solidFill>
                <a:latin typeface="Arial" charset="0"/>
                <a:ea typeface="Arial" charset="0"/>
                <a:cs typeface="Arial" charset="0"/>
              </a:rPr>
              <a:t> when contractor work products are created or shared in the federal workplace.</a:t>
            </a:r>
          </a:p>
          <a:p>
            <a:pPr marL="342900" indent="-342900">
              <a:buFont typeface="+mj-lt"/>
              <a:buAutoNum type="arabicPeriod"/>
            </a:pPr>
            <a:r>
              <a:rPr lang="en-US" sz="2400" dirty="0">
                <a:solidFill>
                  <a:srgbClr val="00D8E2"/>
                </a:solidFill>
                <a:latin typeface="Arial" charset="0"/>
                <a:ea typeface="Arial" charset="0"/>
                <a:cs typeface="Arial" charset="0"/>
              </a:rPr>
              <a:t>Identify possible conflicts </a:t>
            </a:r>
            <a:r>
              <a:rPr lang="en-US" sz="2400" dirty="0">
                <a:solidFill>
                  <a:schemeClr val="bg1"/>
                </a:solidFill>
                <a:latin typeface="Arial" charset="0"/>
                <a:ea typeface="Arial" charset="0"/>
                <a:cs typeface="Arial" charset="0"/>
              </a:rPr>
              <a:t>by contractor personnel to include violations of the law (including but not limited to Procurement Integrity statutes and regulations). Be sensitive to inappropriate appearances created by close relationships between government employees and contractor personnel.</a:t>
            </a:r>
          </a:p>
          <a:p>
            <a:pPr marL="342900" indent="-342900">
              <a:buFont typeface="+mj-lt"/>
              <a:buAutoNum type="arabicPeriod"/>
            </a:pPr>
            <a:r>
              <a:rPr lang="en-US" sz="2400" dirty="0">
                <a:solidFill>
                  <a:schemeClr val="bg1"/>
                </a:solidFill>
                <a:latin typeface="Arial" charset="0"/>
                <a:ea typeface="Arial" charset="0"/>
                <a:cs typeface="Arial" charset="0"/>
              </a:rPr>
              <a:t>As necessary, </a:t>
            </a:r>
            <a:r>
              <a:rPr lang="en-US" sz="2400" u="sng" dirty="0">
                <a:solidFill>
                  <a:srgbClr val="00D8E2"/>
                </a:solidFill>
                <a:latin typeface="Arial" charset="0"/>
                <a:ea typeface="Arial" charset="0"/>
                <a:cs typeface="Arial" charset="0"/>
              </a:rPr>
              <a:t>seek assistance </a:t>
            </a:r>
            <a:r>
              <a:rPr lang="en-US" sz="2400" u="sng" dirty="0">
                <a:solidFill>
                  <a:schemeClr val="bg1"/>
                </a:solidFill>
                <a:latin typeface="Arial" charset="0"/>
                <a:ea typeface="Arial" charset="0"/>
                <a:cs typeface="Arial" charset="0"/>
              </a:rPr>
              <a:t>from legal counsel </a:t>
            </a:r>
            <a:r>
              <a:rPr lang="en-US" sz="2400" dirty="0">
                <a:solidFill>
                  <a:schemeClr val="bg1"/>
                </a:solidFill>
                <a:latin typeface="Arial" charset="0"/>
                <a:ea typeface="Arial" charset="0"/>
                <a:cs typeface="Arial" charset="0"/>
              </a:rPr>
              <a:t>in resolving these inappropriate relationships.</a:t>
            </a:r>
          </a:p>
          <a:p>
            <a:pPr marL="342900" indent="-342900">
              <a:buFont typeface="+mj-lt"/>
              <a:buAutoNum type="arabicPeriod"/>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1136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5000"/>
            <a:extLst>
              <a:ext uri="{28A0092B-C50C-407E-A947-70E740481C1C}">
                <a14:useLocalDpi xmlns:a14="http://schemas.microsoft.com/office/drawing/2010/main"/>
              </a:ext>
            </a:extLst>
          </a:blip>
          <a:stretch>
            <a:fillRect/>
          </a:stretch>
        </p:blipFill>
        <p:spPr>
          <a:xfrm>
            <a:off x="2667000" y="0"/>
            <a:ext cx="6852920" cy="685292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Arial Black" charset="0"/>
                <a:ea typeface="Arial Black" charset="0"/>
                <a:cs typeface="Arial Black" charset="0"/>
              </a:rPr>
              <a:t>“DOs” (Cont’d.)</a:t>
            </a:r>
            <a:endParaRPr lang="en-US" sz="6000" b="1" dirty="0">
              <a:solidFill>
                <a:schemeClr val="bg1"/>
              </a:solidFill>
              <a:latin typeface="Arial Black" charset="0"/>
              <a:ea typeface="Arial Black" charset="0"/>
              <a:cs typeface="Arial Black" charset="0"/>
            </a:endParaRPr>
          </a:p>
        </p:txBody>
      </p:sp>
      <p:sp>
        <p:nvSpPr>
          <p:cNvPr id="4" name="Rectangle 3"/>
          <p:cNvSpPr/>
          <p:nvPr/>
        </p:nvSpPr>
        <p:spPr>
          <a:xfrm>
            <a:off x="369570" y="1417955"/>
            <a:ext cx="11452860" cy="5632311"/>
          </a:xfrm>
          <a:prstGeom prst="rect">
            <a:avLst/>
          </a:prstGeom>
        </p:spPr>
        <p:txBody>
          <a:bodyPr wrap="square">
            <a:spAutoFit/>
          </a:bodyPr>
          <a:lstStyle/>
          <a:p>
            <a:pPr marL="457200" indent="-457200">
              <a:buFont typeface="+mj-lt"/>
              <a:buAutoNum type="arabicPeriod" startAt="7"/>
            </a:pPr>
            <a:r>
              <a:rPr lang="en-US" sz="2400" dirty="0">
                <a:solidFill>
                  <a:srgbClr val="00D8E2"/>
                </a:solidFill>
                <a:latin typeface="Arial" charset="0"/>
                <a:ea typeface="Arial" charset="0"/>
                <a:cs typeface="Arial" charset="0"/>
              </a:rPr>
              <a:t>Safeguard sensitive information</a:t>
            </a:r>
            <a:r>
              <a:rPr lang="en-US" sz="2400" dirty="0">
                <a:solidFill>
                  <a:schemeClr val="bg1"/>
                </a:solidFill>
                <a:latin typeface="Arial" charset="0"/>
                <a:ea typeface="Arial" charset="0"/>
                <a:cs typeface="Arial" charset="0"/>
              </a:rPr>
              <a:t>, including proprietary, Privacy Act and source selection information.</a:t>
            </a:r>
          </a:p>
          <a:p>
            <a:pPr marL="457200" indent="-457200">
              <a:buFont typeface="+mj-lt"/>
              <a:buAutoNum type="arabicPeriod" startAt="7"/>
            </a:pPr>
            <a:r>
              <a:rPr lang="en-US" sz="2400" dirty="0">
                <a:solidFill>
                  <a:schemeClr val="bg1"/>
                </a:solidFill>
                <a:latin typeface="Arial" charset="0"/>
                <a:ea typeface="Arial" charset="0"/>
                <a:cs typeface="Arial" charset="0"/>
              </a:rPr>
              <a:t>Clearly describe all contract </a:t>
            </a:r>
            <a:r>
              <a:rPr lang="en-US" sz="2400" dirty="0" err="1">
                <a:solidFill>
                  <a:schemeClr val="bg1"/>
                </a:solidFill>
                <a:latin typeface="Arial" charset="0"/>
                <a:ea typeface="Arial" charset="0"/>
                <a:cs typeface="Arial" charset="0"/>
              </a:rPr>
              <a:t>taskings</a:t>
            </a:r>
            <a:r>
              <a:rPr lang="en-US" sz="2400" dirty="0">
                <a:solidFill>
                  <a:schemeClr val="bg1"/>
                </a:solidFill>
                <a:latin typeface="Arial" charset="0"/>
                <a:ea typeface="Arial" charset="0"/>
                <a:cs typeface="Arial" charset="0"/>
              </a:rPr>
              <a:t> and ensure they are </a:t>
            </a:r>
            <a:r>
              <a:rPr lang="en-US" sz="2400" dirty="0">
                <a:solidFill>
                  <a:srgbClr val="00D8E2"/>
                </a:solidFill>
                <a:latin typeface="Arial" charset="0"/>
                <a:ea typeface="Arial" charset="0"/>
                <a:cs typeface="Arial" charset="0"/>
              </a:rPr>
              <a:t>in-scope</a:t>
            </a:r>
            <a:r>
              <a:rPr lang="en-US" sz="2400" dirty="0">
                <a:solidFill>
                  <a:schemeClr val="bg1"/>
                </a:solidFill>
                <a:latin typeface="Arial" charset="0"/>
                <a:ea typeface="Arial" charset="0"/>
                <a:cs typeface="Arial" charset="0"/>
              </a:rPr>
              <a:t>.</a:t>
            </a:r>
          </a:p>
          <a:p>
            <a:pPr marL="457200" indent="-457200">
              <a:buFont typeface="+mj-lt"/>
              <a:buAutoNum type="arabicPeriod" startAt="7"/>
            </a:pPr>
            <a:r>
              <a:rPr lang="en-US" sz="2400" dirty="0">
                <a:solidFill>
                  <a:srgbClr val="00D8E2"/>
                </a:solidFill>
                <a:latin typeface="Arial" charset="0"/>
                <a:ea typeface="Arial" charset="0"/>
                <a:cs typeface="Arial" charset="0"/>
              </a:rPr>
              <a:t>Maintain contact with on-site contractor personnel</a:t>
            </a:r>
            <a:r>
              <a:rPr lang="en-US" sz="2400" dirty="0">
                <a:solidFill>
                  <a:schemeClr val="bg1"/>
                </a:solidFill>
                <a:latin typeface="Arial" charset="0"/>
                <a:ea typeface="Arial" charset="0"/>
                <a:cs typeface="Arial" charset="0"/>
              </a:rPr>
              <a:t> to assess performance and ascertain progress or delivery status. But take care to ensure that only the contractor’s task leader assigns </a:t>
            </a:r>
            <a:r>
              <a:rPr lang="en-US" sz="2400" dirty="0" err="1">
                <a:solidFill>
                  <a:schemeClr val="bg1"/>
                </a:solidFill>
                <a:latin typeface="Arial" charset="0"/>
                <a:ea typeface="Arial" charset="0"/>
                <a:cs typeface="Arial" charset="0"/>
              </a:rPr>
              <a:t>taskings</a:t>
            </a:r>
            <a:r>
              <a:rPr lang="en-US" sz="2400" dirty="0">
                <a:solidFill>
                  <a:schemeClr val="bg1"/>
                </a:solidFill>
                <a:latin typeface="Arial" charset="0"/>
                <a:ea typeface="Arial" charset="0"/>
                <a:cs typeface="Arial" charset="0"/>
              </a:rPr>
              <a:t> to individual contractor personnel.</a:t>
            </a:r>
          </a:p>
          <a:p>
            <a:pPr marL="457200" indent="-457200">
              <a:buFont typeface="+mj-lt"/>
              <a:buAutoNum type="arabicPeriod" startAt="7"/>
            </a:pPr>
            <a:r>
              <a:rPr lang="en-US" sz="2400" dirty="0">
                <a:solidFill>
                  <a:schemeClr val="bg1"/>
                </a:solidFill>
                <a:latin typeface="Arial" charset="0"/>
                <a:ea typeface="Arial" charset="0"/>
                <a:cs typeface="Arial" charset="0"/>
              </a:rPr>
              <a:t>“</a:t>
            </a:r>
            <a:r>
              <a:rPr lang="en-US" sz="2400" dirty="0">
                <a:solidFill>
                  <a:srgbClr val="00D8E2"/>
                </a:solidFill>
                <a:latin typeface="Arial" charset="0"/>
                <a:ea typeface="Arial" charset="0"/>
                <a:cs typeface="Arial" charset="0"/>
              </a:rPr>
              <a:t>Zoom out</a:t>
            </a:r>
            <a:r>
              <a:rPr lang="en-US" sz="2400" dirty="0">
                <a:solidFill>
                  <a:schemeClr val="bg1"/>
                </a:solidFill>
                <a:latin typeface="Arial" charset="0"/>
                <a:ea typeface="Arial" charset="0"/>
                <a:cs typeface="Arial" charset="0"/>
              </a:rPr>
              <a:t>” - Look at your situation from the contractor and contractor employee perspective: </a:t>
            </a:r>
          </a:p>
          <a:p>
            <a:pPr marL="914400" lvl="1" indent="-457200">
              <a:buFont typeface="Courier New" charset="0"/>
              <a:buChar char="o"/>
            </a:pPr>
            <a:r>
              <a:rPr lang="en-US" sz="2400" dirty="0">
                <a:solidFill>
                  <a:schemeClr val="bg1"/>
                </a:solidFill>
                <a:latin typeface="Arial" charset="0"/>
                <a:ea typeface="Arial" charset="0"/>
                <a:cs typeface="Arial" charset="0"/>
              </a:rPr>
              <a:t>Are you putting the employee in a </a:t>
            </a:r>
            <a:r>
              <a:rPr lang="en-US" sz="2400" dirty="0">
                <a:solidFill>
                  <a:srgbClr val="00D8E2"/>
                </a:solidFill>
                <a:latin typeface="Arial" charset="0"/>
                <a:ea typeface="Arial" charset="0"/>
                <a:cs typeface="Arial" charset="0"/>
              </a:rPr>
              <a:t>difficult situation </a:t>
            </a:r>
            <a:r>
              <a:rPr lang="en-US" sz="2400" dirty="0">
                <a:solidFill>
                  <a:schemeClr val="bg1"/>
                </a:solidFill>
                <a:latin typeface="Arial" charset="0"/>
                <a:ea typeface="Arial" charset="0"/>
                <a:cs typeface="Arial" charset="0"/>
              </a:rPr>
              <a:t>by asking for performance above or outside the contract? </a:t>
            </a:r>
          </a:p>
          <a:p>
            <a:pPr marL="914400" lvl="1" indent="-457200">
              <a:buFont typeface="Courier New" charset="0"/>
              <a:buChar char="o"/>
            </a:pPr>
            <a:r>
              <a:rPr lang="en-US" sz="2400" dirty="0">
                <a:solidFill>
                  <a:schemeClr val="bg1"/>
                </a:solidFill>
                <a:latin typeface="Arial" charset="0"/>
                <a:ea typeface="Arial" charset="0"/>
                <a:cs typeface="Arial" charset="0"/>
              </a:rPr>
              <a:t>Does your interaction with contractor personnel give the </a:t>
            </a:r>
            <a:r>
              <a:rPr lang="en-US" sz="2400" dirty="0">
                <a:solidFill>
                  <a:srgbClr val="00D8E2"/>
                </a:solidFill>
                <a:latin typeface="Arial" charset="0"/>
                <a:ea typeface="Arial" charset="0"/>
                <a:cs typeface="Arial" charset="0"/>
              </a:rPr>
              <a:t>perception</a:t>
            </a:r>
            <a:r>
              <a:rPr lang="en-US" sz="2400" dirty="0">
                <a:solidFill>
                  <a:schemeClr val="bg1"/>
                </a:solidFill>
                <a:latin typeface="Arial" charset="0"/>
                <a:ea typeface="Arial" charset="0"/>
                <a:cs typeface="Arial" charset="0"/>
              </a:rPr>
              <a:t> of favoritism?</a:t>
            </a:r>
          </a:p>
          <a:p>
            <a:pPr marL="457200" indent="-457200">
              <a:buFont typeface="+mj-lt"/>
              <a:buAutoNum type="arabicPeriod" startAt="7"/>
            </a:pPr>
            <a:r>
              <a:rPr lang="en-US" sz="2400" dirty="0">
                <a:solidFill>
                  <a:schemeClr val="bg1"/>
                </a:solidFill>
                <a:latin typeface="Arial" charset="0"/>
                <a:ea typeface="Arial" charset="0"/>
                <a:cs typeface="Arial" charset="0"/>
              </a:rPr>
              <a:t>Be aware of </a:t>
            </a:r>
            <a:r>
              <a:rPr lang="en-US" sz="2400" dirty="0">
                <a:solidFill>
                  <a:srgbClr val="00D8E2"/>
                </a:solidFill>
                <a:latin typeface="Arial" charset="0"/>
                <a:ea typeface="Arial" charset="0"/>
                <a:cs typeface="Arial" charset="0"/>
              </a:rPr>
              <a:t>foreign disclosure limitations</a:t>
            </a:r>
            <a:r>
              <a:rPr lang="en-US" sz="2400" dirty="0">
                <a:solidFill>
                  <a:schemeClr val="bg1"/>
                </a:solidFill>
                <a:latin typeface="Arial" charset="0"/>
                <a:ea typeface="Arial" charset="0"/>
                <a:cs typeface="Arial" charset="0"/>
              </a:rPr>
              <a:t>, including when working with international partners.</a:t>
            </a:r>
          </a:p>
          <a:p>
            <a:pPr marL="342900" indent="-342900">
              <a:buFont typeface="+mj-lt"/>
              <a:buAutoNum type="arabicPeriod" startAt="7"/>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5272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5000"/>
            <a:extLst>
              <a:ext uri="{28A0092B-C50C-407E-A947-70E740481C1C}">
                <a14:useLocalDpi xmlns:a14="http://schemas.microsoft.com/office/drawing/2010/main"/>
              </a:ext>
            </a:extLst>
          </a:blip>
          <a:stretch>
            <a:fillRect/>
          </a:stretch>
        </p:blipFill>
        <p:spPr>
          <a:xfrm>
            <a:off x="3081020" y="414020"/>
            <a:ext cx="6024880" cy="602488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Arial Black" charset="0"/>
                <a:ea typeface="Arial Black" charset="0"/>
                <a:cs typeface="Arial Black" charset="0"/>
              </a:rPr>
              <a:t>“DON’Ts”</a:t>
            </a:r>
            <a:endParaRPr lang="en-US" sz="6000" b="1" dirty="0">
              <a:solidFill>
                <a:schemeClr val="bg1"/>
              </a:solidFill>
              <a:latin typeface="Arial Black" charset="0"/>
              <a:ea typeface="Arial Black" charset="0"/>
              <a:cs typeface="Arial Black" charset="0"/>
            </a:endParaRPr>
          </a:p>
        </p:txBody>
      </p:sp>
      <p:sp>
        <p:nvSpPr>
          <p:cNvPr id="4" name="Rectangle 3"/>
          <p:cNvSpPr/>
          <p:nvPr/>
        </p:nvSpPr>
        <p:spPr>
          <a:xfrm>
            <a:off x="369570" y="1417955"/>
            <a:ext cx="11452860" cy="5262979"/>
          </a:xfrm>
          <a:prstGeom prst="rect">
            <a:avLst/>
          </a:prstGeom>
        </p:spPr>
        <p:txBody>
          <a:bodyPr wrap="square">
            <a:spAutoFit/>
          </a:bodyPr>
          <a:lstStyle/>
          <a:p>
            <a:pPr marL="342900" indent="-342900">
              <a:buFont typeface="+mj-lt"/>
              <a:buAutoNum type="arabicPeriod"/>
            </a:pPr>
            <a:r>
              <a:rPr lang="en-US" sz="2400" dirty="0">
                <a:solidFill>
                  <a:schemeClr val="bg1"/>
                </a:solidFill>
                <a:latin typeface="Arial" charset="0"/>
                <a:ea typeface="Arial" charset="0"/>
                <a:cs typeface="Arial" charset="0"/>
              </a:rPr>
              <a:t>Don't become involved in the </a:t>
            </a:r>
            <a:r>
              <a:rPr lang="en-US" sz="2400" dirty="0">
                <a:solidFill>
                  <a:srgbClr val="00D8E2"/>
                </a:solidFill>
                <a:latin typeface="Arial" charset="0"/>
                <a:ea typeface="Arial" charset="0"/>
                <a:cs typeface="Arial" charset="0"/>
              </a:rPr>
              <a:t>operations and policies of the contractor</a:t>
            </a:r>
            <a:r>
              <a:rPr lang="en-US" sz="2400" dirty="0">
                <a:solidFill>
                  <a:schemeClr val="bg1"/>
                </a:solidFill>
                <a:latin typeface="Arial" charset="0"/>
                <a:ea typeface="Arial" charset="0"/>
                <a:cs typeface="Arial" charset="0"/>
              </a:rPr>
              <a:t> such as:</a:t>
            </a:r>
          </a:p>
          <a:p>
            <a:pPr marL="800100" lvl="1" indent="-342900">
              <a:buFont typeface="Courier New" charset="0"/>
              <a:buChar char="o"/>
            </a:pPr>
            <a:r>
              <a:rPr lang="en-US" sz="2400" dirty="0">
                <a:solidFill>
                  <a:schemeClr val="bg1"/>
                </a:solidFill>
                <a:latin typeface="Arial" charset="0"/>
                <a:ea typeface="Arial" charset="0"/>
                <a:cs typeface="Arial" charset="0"/>
              </a:rPr>
              <a:t>Selecting, recruiting, hiring or firing contractor personnel </a:t>
            </a:r>
          </a:p>
          <a:p>
            <a:pPr marL="800100" lvl="1" indent="-342900">
              <a:buFont typeface="Courier New" charset="0"/>
              <a:buChar char="o"/>
            </a:pPr>
            <a:r>
              <a:rPr lang="en-US" sz="2400" dirty="0">
                <a:solidFill>
                  <a:schemeClr val="bg1"/>
                </a:solidFill>
                <a:latin typeface="Arial" charset="0"/>
                <a:ea typeface="Arial" charset="0"/>
                <a:cs typeface="Arial" charset="0"/>
              </a:rPr>
              <a:t>Directing, scheduling, or critiquing individual contractor tasks on a continuous basis </a:t>
            </a:r>
          </a:p>
          <a:p>
            <a:pPr marL="800100" lvl="1" indent="-342900">
              <a:buFont typeface="Courier New" charset="0"/>
              <a:buChar char="o"/>
            </a:pPr>
            <a:r>
              <a:rPr lang="en-US" sz="2400" dirty="0">
                <a:solidFill>
                  <a:schemeClr val="bg1"/>
                </a:solidFill>
                <a:latin typeface="Arial" charset="0"/>
                <a:ea typeface="Arial" charset="0"/>
                <a:cs typeface="Arial" charset="0"/>
              </a:rPr>
              <a:t>Supervising contractor personnel </a:t>
            </a:r>
          </a:p>
          <a:p>
            <a:pPr marL="800100" lvl="1" indent="-342900">
              <a:buFont typeface="Courier New" charset="0"/>
              <a:buChar char="o"/>
            </a:pPr>
            <a:r>
              <a:rPr lang="en-US" sz="2400" dirty="0">
                <a:solidFill>
                  <a:schemeClr val="bg1"/>
                </a:solidFill>
                <a:latin typeface="Arial" charset="0"/>
                <a:ea typeface="Arial" charset="0"/>
                <a:cs typeface="Arial" charset="0"/>
              </a:rPr>
              <a:t>Pressuring the contractor to use “favorite” personnel or insisting on particular personnel actions</a:t>
            </a:r>
          </a:p>
          <a:p>
            <a:pPr marL="342900" indent="-342900">
              <a:buFont typeface="+mj-lt"/>
              <a:buAutoNum type="arabicPeriod"/>
            </a:pPr>
            <a:r>
              <a:rPr lang="en-US" sz="2400" dirty="0">
                <a:solidFill>
                  <a:schemeClr val="bg1"/>
                </a:solidFill>
                <a:latin typeface="Arial" charset="0"/>
                <a:ea typeface="Arial" charset="0"/>
                <a:cs typeface="Arial" charset="0"/>
              </a:rPr>
              <a:t>Don't use government and contractor personnel </a:t>
            </a:r>
            <a:r>
              <a:rPr lang="en-US" sz="2400" dirty="0">
                <a:solidFill>
                  <a:srgbClr val="00D8E2"/>
                </a:solidFill>
                <a:latin typeface="Arial" charset="0"/>
                <a:ea typeface="Arial" charset="0"/>
                <a:cs typeface="Arial" charset="0"/>
              </a:rPr>
              <a:t>interchangeably.</a:t>
            </a:r>
          </a:p>
          <a:p>
            <a:pPr marL="342900" indent="-342900">
              <a:buFont typeface="+mj-lt"/>
              <a:buAutoNum type="arabicPeriod"/>
            </a:pPr>
            <a:r>
              <a:rPr lang="en-US" sz="2400" dirty="0">
                <a:solidFill>
                  <a:schemeClr val="bg1"/>
                </a:solidFill>
                <a:latin typeface="Arial" charset="0"/>
                <a:ea typeface="Arial" charset="0"/>
                <a:cs typeface="Arial" charset="0"/>
              </a:rPr>
              <a:t>Don't require </a:t>
            </a:r>
            <a:r>
              <a:rPr lang="en-US" sz="2400" dirty="0">
                <a:solidFill>
                  <a:srgbClr val="00D8E2"/>
                </a:solidFill>
                <a:latin typeface="Arial" charset="0"/>
                <a:ea typeface="Arial" charset="0"/>
                <a:cs typeface="Arial" charset="0"/>
              </a:rPr>
              <a:t>“out of scope” work, personal services, or “inherently governmental functions.”</a:t>
            </a:r>
            <a:r>
              <a:rPr lang="en-US" sz="2400" dirty="0">
                <a:solidFill>
                  <a:schemeClr val="bg1"/>
                </a:solidFill>
                <a:latin typeface="Arial" charset="0"/>
                <a:ea typeface="Arial" charset="0"/>
                <a:cs typeface="Arial" charset="0"/>
              </a:rPr>
              <a:t> - There are no “and other duties as assigned”.</a:t>
            </a:r>
          </a:p>
          <a:p>
            <a:pPr marL="342900" indent="-342900">
              <a:buFont typeface="+mj-lt"/>
              <a:buAutoNum type="arabicPeriod"/>
            </a:pPr>
            <a:r>
              <a:rPr lang="en-US" sz="2400" dirty="0">
                <a:solidFill>
                  <a:schemeClr val="bg1"/>
                </a:solidFill>
                <a:latin typeface="Arial" charset="0"/>
                <a:ea typeface="Arial" charset="0"/>
                <a:cs typeface="Arial" charset="0"/>
              </a:rPr>
              <a:t>Don't give the incumbent contractor </a:t>
            </a:r>
            <a:r>
              <a:rPr lang="en-US" sz="2400" dirty="0">
                <a:solidFill>
                  <a:srgbClr val="00D8E2"/>
                </a:solidFill>
                <a:latin typeface="Arial" charset="0"/>
                <a:ea typeface="Arial" charset="0"/>
                <a:cs typeface="Arial" charset="0"/>
              </a:rPr>
              <a:t>unfair competitive advantage  </a:t>
            </a:r>
            <a:r>
              <a:rPr lang="en-US" sz="2400" dirty="0">
                <a:solidFill>
                  <a:schemeClr val="bg1"/>
                </a:solidFill>
                <a:latin typeface="Arial" charset="0"/>
                <a:ea typeface="Arial" charset="0"/>
                <a:cs typeface="Arial" charset="0"/>
              </a:rPr>
              <a:t>by including its personnel in meetings to discuss aspects of the </a:t>
            </a:r>
            <a:r>
              <a:rPr lang="en-US" sz="2400" dirty="0" err="1">
                <a:solidFill>
                  <a:schemeClr val="bg1"/>
                </a:solidFill>
                <a:latin typeface="Arial" charset="0"/>
                <a:ea typeface="Arial" charset="0"/>
                <a:cs typeface="Arial" charset="0"/>
              </a:rPr>
              <a:t>recompetition</a:t>
            </a:r>
            <a:r>
              <a:rPr lang="en-US" sz="2400" dirty="0">
                <a:solidFill>
                  <a:schemeClr val="bg1"/>
                </a:solidFill>
                <a:latin typeface="Arial" charset="0"/>
                <a:ea typeface="Arial" charset="0"/>
                <a:cs typeface="Arial" charset="0"/>
              </a:rPr>
              <a:t>, or by allowing access to planning information.</a:t>
            </a:r>
          </a:p>
          <a:p>
            <a:pPr marL="342900" indent="-342900">
              <a:buFont typeface="+mj-lt"/>
              <a:buAutoNum type="arabicPeriod"/>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0961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5000"/>
            <a:extLst>
              <a:ext uri="{28A0092B-C50C-407E-A947-70E740481C1C}">
                <a14:useLocalDpi xmlns:a14="http://schemas.microsoft.com/office/drawing/2010/main"/>
              </a:ext>
            </a:extLst>
          </a:blip>
          <a:stretch>
            <a:fillRect/>
          </a:stretch>
        </p:blipFill>
        <p:spPr>
          <a:xfrm>
            <a:off x="3081020" y="414020"/>
            <a:ext cx="6024880" cy="602488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Arial Black" charset="0"/>
                <a:ea typeface="Arial Black" charset="0"/>
                <a:cs typeface="Arial Black" charset="0"/>
              </a:rPr>
              <a:t>“DON’Ts” (Cont’d.)</a:t>
            </a:r>
            <a:endParaRPr lang="en-US" sz="6000" b="1" dirty="0">
              <a:solidFill>
                <a:schemeClr val="bg1"/>
              </a:solidFill>
              <a:latin typeface="Arial Black" charset="0"/>
              <a:ea typeface="Arial Black" charset="0"/>
              <a:cs typeface="Arial Black" charset="0"/>
            </a:endParaRPr>
          </a:p>
        </p:txBody>
      </p:sp>
      <p:sp>
        <p:nvSpPr>
          <p:cNvPr id="4" name="Rectangle 3"/>
          <p:cNvSpPr/>
          <p:nvPr/>
        </p:nvSpPr>
        <p:spPr>
          <a:xfrm>
            <a:off x="369570" y="1417955"/>
            <a:ext cx="11452860" cy="3785652"/>
          </a:xfrm>
          <a:prstGeom prst="rect">
            <a:avLst/>
          </a:prstGeom>
        </p:spPr>
        <p:txBody>
          <a:bodyPr wrap="square">
            <a:spAutoFit/>
          </a:bodyPr>
          <a:lstStyle/>
          <a:p>
            <a:pPr marL="457200" indent="-457200">
              <a:buFont typeface="+mj-lt"/>
              <a:buAutoNum type="arabicPeriod" startAt="5"/>
            </a:pPr>
            <a:r>
              <a:rPr lang="en-US" sz="2400" dirty="0">
                <a:solidFill>
                  <a:schemeClr val="bg1"/>
                </a:solidFill>
                <a:latin typeface="Arial" charset="0"/>
                <a:ea typeface="Arial" charset="0"/>
                <a:cs typeface="Arial" charset="0"/>
              </a:rPr>
              <a:t>Don't </a:t>
            </a:r>
            <a:r>
              <a:rPr lang="en-US" sz="2400" dirty="0">
                <a:solidFill>
                  <a:srgbClr val="00D8E2"/>
                </a:solidFill>
                <a:latin typeface="Arial" charset="0"/>
                <a:ea typeface="Arial" charset="0"/>
                <a:cs typeface="Arial" charset="0"/>
              </a:rPr>
              <a:t>solicit or accept gifts </a:t>
            </a:r>
            <a:r>
              <a:rPr lang="en-US" sz="2400" dirty="0">
                <a:solidFill>
                  <a:schemeClr val="bg1"/>
                </a:solidFill>
                <a:latin typeface="Arial" charset="0"/>
                <a:ea typeface="Arial" charset="0"/>
                <a:cs typeface="Arial" charset="0"/>
              </a:rPr>
              <a:t>from contractor personnel (other than coffee, small food items, etc. IAW Ethics Regulations).  </a:t>
            </a:r>
          </a:p>
          <a:p>
            <a:pPr marL="342900" indent="-342900">
              <a:buFont typeface="+mj-lt"/>
              <a:buAutoNum type="arabicPeriod" startAt="5"/>
            </a:pPr>
            <a:r>
              <a:rPr lang="en-US" sz="2400" dirty="0">
                <a:solidFill>
                  <a:schemeClr val="bg1"/>
                </a:solidFill>
                <a:latin typeface="Arial" charset="0"/>
                <a:ea typeface="Arial" charset="0"/>
                <a:cs typeface="Arial" charset="0"/>
              </a:rPr>
              <a:t>Do not encourage contractor personnel to leave their workplace to attend a morale building activity, ask them to volunteer to organize morale building events, or participate in office gift-giving, funds, etc.</a:t>
            </a:r>
          </a:p>
          <a:p>
            <a:pPr marL="342900" indent="-342900">
              <a:buFont typeface="+mj-lt"/>
              <a:buAutoNum type="arabicPeriod" startAt="5"/>
            </a:pPr>
            <a:r>
              <a:rPr lang="en-US" sz="2400" dirty="0">
                <a:solidFill>
                  <a:schemeClr val="bg1"/>
                </a:solidFill>
                <a:latin typeface="Arial" charset="0"/>
                <a:ea typeface="Arial" charset="0"/>
                <a:cs typeface="Arial" charset="0"/>
              </a:rPr>
              <a:t>Do not give only one contractor AUTHORIZED/LEGALLY RELEASABLE information that may be of commercial value. If you share it with one, you must share it with all.</a:t>
            </a:r>
          </a:p>
          <a:p>
            <a:pPr marL="342900" indent="-342900">
              <a:buFont typeface="+mj-lt"/>
              <a:buAutoNum type="arabicPeriod" startAt="5"/>
            </a:pPr>
            <a:endParaRPr lang="en-US" sz="2400" dirty="0">
              <a:solidFill>
                <a:schemeClr val="bg1"/>
              </a:solidFill>
              <a:latin typeface="Arial" charset="0"/>
              <a:ea typeface="Arial" charset="0"/>
              <a:cs typeface="Arial" charset="0"/>
            </a:endParaRPr>
          </a:p>
          <a:p>
            <a:pPr marL="342900" indent="-342900">
              <a:buFont typeface="+mj-lt"/>
              <a:buAutoNum type="arabicPeriod" startAt="5"/>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64531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82D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0" y="0"/>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CONCLUSION</a:t>
            </a:r>
          </a:p>
        </p:txBody>
      </p:sp>
      <p:sp>
        <p:nvSpPr>
          <p:cNvPr id="4" name="Rectangle 3"/>
          <p:cNvSpPr/>
          <p:nvPr/>
        </p:nvSpPr>
        <p:spPr>
          <a:xfrm>
            <a:off x="369570" y="1417955"/>
            <a:ext cx="11452860" cy="3046988"/>
          </a:xfrm>
          <a:prstGeom prst="rect">
            <a:avLst/>
          </a:prstGeom>
        </p:spPr>
        <p:txBody>
          <a:bodyPr wrap="square">
            <a:spAutoFit/>
          </a:bodyPr>
          <a:lstStyle/>
          <a:p>
            <a:r>
              <a:rPr lang="en-US" sz="2400" dirty="0">
                <a:solidFill>
                  <a:schemeClr val="bg1"/>
                </a:solidFill>
                <a:latin typeface="Arial" charset="0"/>
                <a:ea typeface="Arial" charset="0"/>
                <a:cs typeface="Arial" charset="0"/>
              </a:rPr>
              <a:t>Being familiar with the information in this briefing will help you to maintain appropriate relationships with contractor employees.</a:t>
            </a:r>
          </a:p>
          <a:p>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If you find yourself in a situation that is not addressed or you have any doubt as to how to handle a contracting situation, contact the DOC Office of General Counsel or your AGO servicing contracting office, respectively, and ask for clarification.</a:t>
            </a:r>
          </a:p>
          <a:p>
            <a:endParaRPr lang="en-US" sz="24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16577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xmlns="" id="{EAD17C0A-E3CF-42AC-94D6-B1B5A42B1C05}"/>
              </a:ext>
            </a:extLst>
          </p:cNvPr>
          <p:cNvSpPr>
            <a:spLocks noGrp="1"/>
          </p:cNvSpPr>
          <p:nvPr>
            <p:ph idx="1"/>
          </p:nvPr>
        </p:nvSpPr>
        <p:spPr>
          <a:xfrm>
            <a:off x="838200" y="1687513"/>
            <a:ext cx="10515600" cy="4351338"/>
          </a:xfrm>
        </p:spPr>
        <p:txBody>
          <a:bodyPr>
            <a:normAutofit/>
          </a:bodyPr>
          <a:lstStyle/>
          <a:p>
            <a:r>
              <a:rPr lang="en-US" sz="2400" dirty="0">
                <a:solidFill>
                  <a:schemeClr val="bg1"/>
                </a:solidFill>
                <a:latin typeface="Arial" charset="0"/>
                <a:ea typeface="Arial" charset="0"/>
                <a:cs typeface="Arial" charset="0"/>
              </a:rPr>
              <a:t>Department of Commerce (DOC) Procurement Memorandum (PM) 2015-05, </a:t>
            </a:r>
            <a:r>
              <a:rPr lang="en-US" sz="2400" i="1" dirty="0">
                <a:solidFill>
                  <a:schemeClr val="bg1"/>
                </a:solidFill>
                <a:latin typeface="Arial" charset="0"/>
                <a:ea typeface="Arial" charset="0"/>
                <a:cs typeface="Arial" charset="0"/>
              </a:rPr>
              <a:t>Maintaining Proper Relationships with Support Services Contractors</a:t>
            </a:r>
          </a:p>
          <a:p>
            <a:r>
              <a:rPr lang="en-US" sz="2400" i="1" dirty="0">
                <a:solidFill>
                  <a:schemeClr val="bg1"/>
                </a:solidFill>
                <a:latin typeface="Arial" charset="0"/>
                <a:ea typeface="Arial" charset="0"/>
                <a:cs typeface="Arial" charset="0"/>
              </a:rPr>
              <a:t>DOC Office of Human Resources Management Performance Management Handbook </a:t>
            </a:r>
          </a:p>
          <a:p>
            <a:r>
              <a:rPr lang="en-US" sz="2400" i="1" dirty="0">
                <a:solidFill>
                  <a:schemeClr val="bg1"/>
                </a:solidFill>
                <a:latin typeface="Arial" charset="0"/>
                <a:ea typeface="Arial" charset="0"/>
                <a:cs typeface="Arial" charset="0"/>
              </a:rPr>
              <a:t> NOAA Administrative Order 202-451, NOAA Incentive Awards Program</a:t>
            </a:r>
          </a:p>
          <a:p>
            <a:r>
              <a:rPr lang="en-US" sz="2400" i="1" dirty="0">
                <a:solidFill>
                  <a:schemeClr val="bg1"/>
                </a:solidFill>
                <a:latin typeface="Arial" charset="0"/>
                <a:ea typeface="Arial" charset="0"/>
                <a:cs typeface="Arial" charset="0"/>
              </a:rPr>
              <a:t>NOAA Incentive Awards Program Handbook , Section 7, Non-Monetary Awards</a:t>
            </a:r>
          </a:p>
          <a:p>
            <a:r>
              <a:rPr lang="en-US" sz="2400" i="1" dirty="0">
                <a:solidFill>
                  <a:schemeClr val="bg1"/>
                </a:solidFill>
                <a:latin typeface="Arial" charset="0"/>
                <a:ea typeface="Arial" charset="0"/>
                <a:cs typeface="Arial" charset="0"/>
              </a:rPr>
              <a:t> NOAA Acquisition Alert 17-03 Proper Roles of the Services Contractor </a:t>
            </a:r>
          </a:p>
        </p:txBody>
      </p:sp>
      <p:sp>
        <p:nvSpPr>
          <p:cNvPr id="7" name="Title 4"/>
          <p:cNvSpPr txBox="1">
            <a:spLocks noGrp="1"/>
          </p:cNvSpPr>
          <p:nvPr>
            <p:ph type="title"/>
          </p:nvPr>
        </p:nvSpPr>
        <p:spPr>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Arial Black" charset="0"/>
                <a:ea typeface="Arial Black" charset="0"/>
                <a:cs typeface="Arial Black" charset="0"/>
              </a:rPr>
              <a:t>REFERENCES</a:t>
            </a:r>
            <a:endParaRPr lang="en-US" sz="6000" b="1" dirty="0">
              <a:solidFill>
                <a:schemeClr val="bg1"/>
              </a:solidFill>
              <a:latin typeface="Arial Black" charset="0"/>
              <a:ea typeface="Arial Black" charset="0"/>
              <a:cs typeface="Arial Black" charset="0"/>
            </a:endParaRPr>
          </a:p>
        </p:txBody>
      </p:sp>
    </p:spTree>
    <p:extLst>
      <p:ext uri="{BB962C8B-B14F-4D97-AF65-F5344CB8AC3E}">
        <p14:creationId xmlns:p14="http://schemas.microsoft.com/office/powerpoint/2010/main" val="4220892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ardrop 4"/>
          <p:cNvSpPr/>
          <p:nvPr/>
        </p:nvSpPr>
        <p:spPr>
          <a:xfrm>
            <a:off x="3412595" y="1099495"/>
            <a:ext cx="4757044" cy="4757044"/>
          </a:xfrm>
          <a:prstGeom prst="teardrop">
            <a:avLst/>
          </a:prstGeom>
          <a:solidFill>
            <a:srgbClr val="008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0113" y="1609159"/>
            <a:ext cx="3747176" cy="3747176"/>
          </a:xfrm>
          <a:prstGeom prst="rect">
            <a:avLst/>
          </a:prstGeom>
        </p:spPr>
      </p:pic>
    </p:spTree>
    <p:extLst>
      <p:ext uri="{BB962C8B-B14F-4D97-AF65-F5344CB8AC3E}">
        <p14:creationId xmlns:p14="http://schemas.microsoft.com/office/powerpoint/2010/main" val="28975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4495"/>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06400"/>
            <a:ext cx="12192000" cy="7670800"/>
          </a:xfrm>
          <a:prstGeom prst="rect">
            <a:avLst/>
          </a:prstGeom>
        </p:spPr>
      </p:pic>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39648" y="0"/>
            <a:ext cx="12231648" cy="6858000"/>
          </a:xfrm>
          <a:prstGeom prst="rect">
            <a:avLst/>
          </a:prstGeom>
          <a:solidFill>
            <a:srgbClr val="09449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txBox="1">
            <a:spLocks/>
          </p:cNvSpPr>
          <p:nvPr/>
        </p:nvSpPr>
        <p:spPr>
          <a:xfrm>
            <a:off x="-1" y="14822"/>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Arial Black" charset="0"/>
                <a:ea typeface="Arial Black" charset="0"/>
                <a:cs typeface="Arial Black" charset="0"/>
              </a:rPr>
              <a:t>FACTS, RULES, AND RISKS</a:t>
            </a:r>
          </a:p>
        </p:txBody>
      </p:sp>
      <p:sp>
        <p:nvSpPr>
          <p:cNvPr id="5" name="Rectangle 4"/>
          <p:cNvSpPr/>
          <p:nvPr/>
        </p:nvSpPr>
        <p:spPr>
          <a:xfrm>
            <a:off x="506729" y="1447599"/>
            <a:ext cx="11178540" cy="5016758"/>
          </a:xfrm>
          <a:prstGeom prst="rect">
            <a:avLst/>
          </a:prstGeom>
        </p:spPr>
        <p:txBody>
          <a:bodyPr wrap="square">
            <a:spAutoFit/>
          </a:bodyPr>
          <a:lstStyle/>
          <a:p>
            <a:r>
              <a:rPr lang="en-US" sz="2000" dirty="0">
                <a:solidFill>
                  <a:schemeClr val="bg1"/>
                </a:solidFill>
                <a:latin typeface="Arial" charset="0"/>
                <a:ea typeface="Arial" charset="0"/>
                <a:cs typeface="Arial" charset="0"/>
              </a:rPr>
              <a:t>However, different standards and procedures apply to the various members of the team.</a:t>
            </a:r>
          </a:p>
          <a:p>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People employed by organizations under contract to NOAA are not Federal employees and are governed by the terms and conditions of their individual contracts. </a:t>
            </a:r>
            <a:br>
              <a:rPr lang="en-US" sz="2000" dirty="0">
                <a:solidFill>
                  <a:schemeClr val="bg1"/>
                </a:solidFill>
                <a:latin typeface="Arial" charset="0"/>
                <a:ea typeface="Arial" charset="0"/>
                <a:cs typeface="Arial" charset="0"/>
              </a:rPr>
            </a:br>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Inappropriate gov’t/contractor relationships may cause:</a:t>
            </a:r>
          </a:p>
          <a:p>
            <a:pPr marL="342900" indent="-342900">
              <a:buFont typeface="Courier New" charset="0"/>
              <a:buChar char="o"/>
            </a:pPr>
            <a:r>
              <a:rPr lang="en-US" sz="2000" dirty="0">
                <a:solidFill>
                  <a:schemeClr val="bg1"/>
                </a:solidFill>
                <a:latin typeface="Arial" charset="0"/>
                <a:ea typeface="Arial" charset="0"/>
                <a:cs typeface="Arial" charset="0"/>
              </a:rPr>
              <a:t>Government employees to inadvertently commit the Government</a:t>
            </a:r>
          </a:p>
          <a:p>
            <a:pPr marL="342900" indent="-342900">
              <a:buFont typeface="Courier New" charset="0"/>
              <a:buChar char="o"/>
            </a:pPr>
            <a:r>
              <a:rPr lang="en-US" sz="2000" dirty="0">
                <a:solidFill>
                  <a:schemeClr val="bg1"/>
                </a:solidFill>
                <a:latin typeface="Arial" charset="0"/>
                <a:ea typeface="Arial" charset="0"/>
                <a:cs typeface="Arial" charset="0"/>
              </a:rPr>
              <a:t>Embarrassment to the Agency during a ratification</a:t>
            </a:r>
          </a:p>
          <a:p>
            <a:pPr marL="342900" indent="-342900">
              <a:buFont typeface="Courier New" charset="0"/>
              <a:buChar char="o"/>
            </a:pPr>
            <a:r>
              <a:rPr lang="en-US" sz="2000" dirty="0">
                <a:solidFill>
                  <a:schemeClr val="bg1"/>
                </a:solidFill>
                <a:latin typeface="Arial" charset="0"/>
                <a:ea typeface="Arial" charset="0"/>
                <a:cs typeface="Arial" charset="0"/>
              </a:rPr>
              <a:t>Legal implications, to include lawsuits</a:t>
            </a:r>
          </a:p>
          <a:p>
            <a:pPr marL="342900" indent="-342900">
              <a:buFont typeface="Courier New" charset="0"/>
              <a:buChar char="o"/>
            </a:pPr>
            <a:r>
              <a:rPr lang="en-US" sz="2000" dirty="0">
                <a:solidFill>
                  <a:schemeClr val="bg1"/>
                </a:solidFill>
                <a:latin typeface="Arial" charset="0"/>
                <a:ea typeface="Arial" charset="0"/>
                <a:cs typeface="Arial" charset="0"/>
              </a:rPr>
              <a:t>Impact to mission resulting from misused funds and wasted resources on ratifications or disciplinary action</a:t>
            </a:r>
          </a:p>
          <a:p>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NOAA employees must keep an “arms length” relationship with contractor employees.</a:t>
            </a:r>
          </a:p>
          <a:p>
            <a:endParaRPr lang="en-US" sz="2000" dirty="0">
              <a:solidFill>
                <a:schemeClr val="bg1"/>
              </a:solidFill>
              <a:latin typeface="Arial" charset="0"/>
              <a:ea typeface="Arial" charset="0"/>
              <a:cs typeface="Arial" charset="0"/>
            </a:endParaRPr>
          </a:p>
          <a:p>
            <a:r>
              <a:rPr lang="en-US" sz="2000" dirty="0">
                <a:solidFill>
                  <a:schemeClr val="bg1"/>
                </a:solidFill>
                <a:latin typeface="Arial" charset="0"/>
                <a:ea typeface="Arial" charset="0"/>
                <a:cs typeface="Arial" charset="0"/>
              </a:rPr>
              <a:t>The appearance of inappropriate behavior is the same as the behavior itself.  Perception can be reality.</a:t>
            </a:r>
          </a:p>
        </p:txBody>
      </p:sp>
    </p:spTree>
    <p:extLst>
      <p:ext uri="{BB962C8B-B14F-4D97-AF65-F5344CB8AC3E}">
        <p14:creationId xmlns:p14="http://schemas.microsoft.com/office/powerpoint/2010/main" val="209005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167650327"/>
              </p:ext>
            </p:extLst>
          </p:nvPr>
        </p:nvGraphicFramePr>
        <p:xfrm>
          <a:off x="1363589" y="181708"/>
          <a:ext cx="9464821" cy="667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40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extBox 14"/>
          <p:cNvSpPr txBox="1"/>
          <p:nvPr/>
        </p:nvSpPr>
        <p:spPr>
          <a:xfrm>
            <a:off x="4691439" y="2136337"/>
            <a:ext cx="2809122" cy="2400657"/>
          </a:xfrm>
          <a:prstGeom prst="rect">
            <a:avLst/>
          </a:prstGeom>
          <a:noFill/>
        </p:spPr>
        <p:txBody>
          <a:bodyPr wrap="square" rtlCol="0">
            <a:spAutoFit/>
          </a:bodyPr>
          <a:lstStyle/>
          <a:p>
            <a:pPr marL="0" lvl="2" algn="ctr"/>
            <a:r>
              <a:rPr lang="en-US" sz="15000" b="1" dirty="0">
                <a:solidFill>
                  <a:schemeClr val="bg1">
                    <a:lumMod val="95000"/>
                  </a:schemeClr>
                </a:solidFill>
                <a:latin typeface="Arial Black" charset="0"/>
                <a:ea typeface="Arial Black" charset="0"/>
                <a:cs typeface="Arial Black" charset="0"/>
              </a:rPr>
              <a:t>V</a:t>
            </a:r>
          </a:p>
        </p:txBody>
      </p:sp>
      <p:sp>
        <p:nvSpPr>
          <p:cNvPr id="8" name="Rectangle 7"/>
          <p:cNvSpPr/>
          <p:nvPr/>
        </p:nvSpPr>
        <p:spPr>
          <a:xfrm>
            <a:off x="0" y="-2663"/>
            <a:ext cx="6096000" cy="6858000"/>
          </a:xfrm>
          <a:prstGeom prst="rect">
            <a:avLst/>
          </a:prstGeom>
          <a:solidFill>
            <a:srgbClr val="09449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0"/>
            <a:ext cx="6096000" cy="6858000"/>
          </a:xfrm>
          <a:prstGeom prst="rect">
            <a:avLst/>
          </a:prstGeom>
          <a:solidFill>
            <a:srgbClr val="00D2AB">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181956"/>
            <a:ext cx="6096000" cy="646331"/>
          </a:xfrm>
          <a:prstGeom prst="rect">
            <a:avLst/>
          </a:prstGeom>
          <a:noFill/>
        </p:spPr>
        <p:txBody>
          <a:bodyPr wrap="square" rtlCol="0">
            <a:spAutoFit/>
          </a:bodyPr>
          <a:lstStyle/>
          <a:p>
            <a:pPr algn="ctr"/>
            <a:r>
              <a:rPr lang="en-US" sz="3600" b="1" dirty="0">
                <a:solidFill>
                  <a:schemeClr val="bg1"/>
                </a:solidFill>
                <a:latin typeface="Arial Black" charset="0"/>
                <a:ea typeface="Arial Black" charset="0"/>
                <a:cs typeface="Arial Black" charset="0"/>
              </a:rPr>
              <a:t>PERSONAL SERVICES</a:t>
            </a:r>
          </a:p>
        </p:txBody>
      </p:sp>
      <p:sp>
        <p:nvSpPr>
          <p:cNvPr id="10" name="TextBox 9"/>
          <p:cNvSpPr txBox="1"/>
          <p:nvPr/>
        </p:nvSpPr>
        <p:spPr>
          <a:xfrm>
            <a:off x="6095999" y="179293"/>
            <a:ext cx="6096000" cy="1200329"/>
          </a:xfrm>
          <a:prstGeom prst="rect">
            <a:avLst/>
          </a:prstGeom>
          <a:noFill/>
        </p:spPr>
        <p:txBody>
          <a:bodyPr wrap="square" rtlCol="0">
            <a:spAutoFit/>
          </a:bodyPr>
          <a:lstStyle/>
          <a:p>
            <a:pPr algn="ctr"/>
            <a:r>
              <a:rPr lang="en-US" sz="3600" b="1" dirty="0">
                <a:solidFill>
                  <a:schemeClr val="bg1"/>
                </a:solidFill>
                <a:latin typeface="Arial Black" charset="0"/>
                <a:ea typeface="Arial Black" charset="0"/>
                <a:cs typeface="Arial Black" charset="0"/>
              </a:rPr>
              <a:t>NON-PERSONAL SERVICES</a:t>
            </a:r>
          </a:p>
        </p:txBody>
      </p:sp>
      <p:sp>
        <p:nvSpPr>
          <p:cNvPr id="7" name="Rectangle 6"/>
          <p:cNvSpPr/>
          <p:nvPr/>
        </p:nvSpPr>
        <p:spPr>
          <a:xfrm>
            <a:off x="0" y="2112912"/>
            <a:ext cx="6095999" cy="3785652"/>
          </a:xfrm>
          <a:prstGeom prst="rect">
            <a:avLst/>
          </a:prstGeom>
        </p:spPr>
        <p:txBody>
          <a:bodyPr wrap="square">
            <a:spAutoFit/>
          </a:bodyPr>
          <a:lstStyle/>
          <a:p>
            <a:pPr algn="ctr"/>
            <a:r>
              <a:rPr lang="en-US" sz="2400" dirty="0">
                <a:solidFill>
                  <a:schemeClr val="bg1"/>
                </a:solidFill>
                <a:latin typeface="Arial" charset="0"/>
                <a:ea typeface="Arial" charset="0"/>
                <a:cs typeface="Arial" charset="0"/>
              </a:rPr>
              <a:t>Per FAR 37.104, </a:t>
            </a:r>
            <a:r>
              <a:rPr lang="en-US" sz="2400" b="1" i="1" dirty="0">
                <a:solidFill>
                  <a:schemeClr val="bg1"/>
                </a:solidFill>
                <a:latin typeface="Arial" charset="0"/>
                <a:ea typeface="Arial" charset="0"/>
                <a:cs typeface="Arial" charset="0"/>
              </a:rPr>
              <a:t>personal services contracts are characterized by the employer-employee relationship </a:t>
            </a:r>
            <a:r>
              <a:rPr lang="en-US" sz="2400" dirty="0">
                <a:solidFill>
                  <a:schemeClr val="bg1"/>
                </a:solidFill>
                <a:latin typeface="Arial" charset="0"/>
                <a:ea typeface="Arial" charset="0"/>
                <a:cs typeface="Arial" charset="0"/>
              </a:rPr>
              <a:t>created between the Government and the contractor's personnel. </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algn="ctr"/>
            <a:r>
              <a:rPr lang="en-US" sz="2400" dirty="0">
                <a:solidFill>
                  <a:schemeClr val="bg1"/>
                </a:solidFill>
                <a:latin typeface="Arial" charset="0"/>
                <a:ea typeface="Arial" charset="0"/>
                <a:cs typeface="Arial" charset="0"/>
              </a:rPr>
              <a:t>Obtaining personal services by contract, rather than by direct hire, circumvents the personnel laws and is subject to stringent limitations.</a:t>
            </a:r>
          </a:p>
        </p:txBody>
      </p:sp>
      <p:sp>
        <p:nvSpPr>
          <p:cNvPr id="16" name="Rectangle 15"/>
          <p:cNvSpPr/>
          <p:nvPr/>
        </p:nvSpPr>
        <p:spPr>
          <a:xfrm>
            <a:off x="6096000" y="1558915"/>
            <a:ext cx="6096000" cy="4893647"/>
          </a:xfrm>
          <a:prstGeom prst="rect">
            <a:avLst/>
          </a:prstGeom>
        </p:spPr>
        <p:txBody>
          <a:bodyPr wrap="square">
            <a:spAutoFit/>
          </a:bodyPr>
          <a:lstStyle/>
          <a:p>
            <a:pPr algn="ctr"/>
            <a:r>
              <a:rPr lang="en-US" sz="2400" dirty="0">
                <a:solidFill>
                  <a:schemeClr val="bg1"/>
                </a:solidFill>
                <a:latin typeface="Arial" charset="0"/>
                <a:ea typeface="Arial" charset="0"/>
                <a:cs typeface="Arial" charset="0"/>
              </a:rPr>
              <a:t>A non-personal services contract is a contract under which the personnel providing the services are not subject to the supervision and control usually prevailing in relationships between the government and its employees.  The company, not the individual, is hired to perform work.</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algn="ctr"/>
            <a:r>
              <a:rPr lang="en-US" sz="2400" dirty="0">
                <a:solidFill>
                  <a:schemeClr val="bg1"/>
                </a:solidFill>
                <a:latin typeface="Arial" charset="0"/>
                <a:ea typeface="Arial" charset="0"/>
                <a:cs typeface="Arial" charset="0"/>
              </a:rPr>
              <a:t>Federal employees have no authority to </a:t>
            </a:r>
            <a:r>
              <a:rPr lang="en-US" sz="2400" dirty="0">
                <a:solidFill>
                  <a:srgbClr val="094495"/>
                </a:solidFill>
                <a:latin typeface="Arial" charset="0"/>
                <a:ea typeface="Arial" charset="0"/>
                <a:cs typeface="Arial" charset="0"/>
              </a:rPr>
              <a:t>approve timesheets or changes in working hours</a:t>
            </a:r>
            <a:r>
              <a:rPr lang="en-US" sz="2400" dirty="0">
                <a:solidFill>
                  <a:schemeClr val="bg1"/>
                </a:solidFill>
                <a:latin typeface="Arial" charset="0"/>
                <a:ea typeface="Arial" charset="0"/>
                <a:cs typeface="Arial" charset="0"/>
              </a:rPr>
              <a:t>, leave, travel, etc. for individual contract employees.</a:t>
            </a:r>
          </a:p>
          <a:p>
            <a:pPr algn="ct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9704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TextBox 3"/>
          <p:cNvSpPr txBox="1"/>
          <p:nvPr/>
        </p:nvSpPr>
        <p:spPr>
          <a:xfrm>
            <a:off x="0" y="181956"/>
            <a:ext cx="12192000" cy="707886"/>
          </a:xfrm>
          <a:prstGeom prst="rect">
            <a:avLst/>
          </a:prstGeom>
          <a:noFill/>
        </p:spPr>
        <p:txBody>
          <a:bodyPr wrap="square" rtlCol="0">
            <a:spAutoFit/>
          </a:bodyPr>
          <a:lstStyle/>
          <a:p>
            <a:pPr algn="ctr"/>
            <a:r>
              <a:rPr lang="en-US" sz="4000" b="1" dirty="0">
                <a:solidFill>
                  <a:schemeClr val="bg1"/>
                </a:solidFill>
                <a:latin typeface="Arial Black" charset="0"/>
                <a:ea typeface="Arial Black" charset="0"/>
                <a:cs typeface="Arial Black" charset="0"/>
              </a:rPr>
              <a:t>PERSONAL VS. NON-PERSONAL SERVICES</a:t>
            </a:r>
          </a:p>
        </p:txBody>
      </p:sp>
      <p:sp>
        <p:nvSpPr>
          <p:cNvPr id="2" name="Rectangle 1"/>
          <p:cNvSpPr/>
          <p:nvPr/>
        </p:nvSpPr>
        <p:spPr>
          <a:xfrm>
            <a:off x="666750" y="1229521"/>
            <a:ext cx="10858500" cy="4893647"/>
          </a:xfrm>
          <a:prstGeom prst="rect">
            <a:avLst/>
          </a:prstGeom>
        </p:spPr>
        <p:txBody>
          <a:bodyPr wrap="square">
            <a:spAutoFit/>
          </a:bodyPr>
          <a:lstStyle/>
          <a:p>
            <a:r>
              <a:rPr lang="en-US" sz="2400" b="1" dirty="0">
                <a:solidFill>
                  <a:schemeClr val="bg1"/>
                </a:solidFill>
                <a:latin typeface="Arial" charset="0"/>
                <a:ea typeface="Arial" charset="0"/>
                <a:cs typeface="Arial" charset="0"/>
              </a:rPr>
              <a:t>What’s the difference?</a:t>
            </a:r>
            <a:br>
              <a:rPr lang="en-US" sz="2400" b="1" dirty="0">
                <a:solidFill>
                  <a:schemeClr val="bg1"/>
                </a:solidFill>
                <a:latin typeface="Arial" charset="0"/>
                <a:ea typeface="Arial" charset="0"/>
                <a:cs typeface="Arial" charset="0"/>
              </a:rPr>
            </a:br>
            <a:endParaRPr lang="en-US" sz="2400" b="1"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The difference between government employees and contractor personnel is control.  Under a non-personal services contract, a contractor – not the government customer – directs its employees and dictates its employees’ compensation, benefits and rewards.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r>
              <a:rPr lang="en-US" sz="2400" dirty="0">
                <a:solidFill>
                  <a:schemeClr val="bg1"/>
                </a:solidFill>
                <a:latin typeface="Arial" charset="0"/>
                <a:ea typeface="Arial" charset="0"/>
                <a:cs typeface="Arial" charset="0"/>
              </a:rPr>
              <a:t>“Control” is the means and manner of a worker’s performance, extent of supervision and direction, type of work and skills required, and compensation.</a:t>
            </a:r>
          </a:p>
          <a:p>
            <a:endParaRPr lang="en-US" sz="2400" dirty="0">
              <a:solidFill>
                <a:schemeClr val="bg1"/>
              </a:solidFill>
              <a:latin typeface="Arial" charset="0"/>
              <a:ea typeface="Arial" charset="0"/>
              <a:cs typeface="Arial" charset="0"/>
            </a:endParaRPr>
          </a:p>
          <a:p>
            <a:pPr algn="ctr"/>
            <a:r>
              <a:rPr lang="en-US" sz="2400" b="1" i="1" dirty="0">
                <a:solidFill>
                  <a:srgbClr val="094495"/>
                </a:solidFill>
                <a:latin typeface="Arial" charset="0"/>
                <a:ea typeface="Arial" charset="0"/>
                <a:cs typeface="Arial" charset="0"/>
              </a:rPr>
              <a:t>The government hires a contractor for the work products, not for the individual contractor employee.</a:t>
            </a:r>
          </a:p>
          <a:p>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1495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140305"/>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latin typeface="Arial Black" charset="0"/>
                <a:ea typeface="Arial Black" charset="0"/>
                <a:cs typeface="Arial Black" charset="0"/>
              </a:rPr>
              <a:t>INHERENTLY GOVERNMENTAL FUNCTIONS</a:t>
            </a:r>
            <a:endParaRPr lang="en-US" sz="4800" b="1" dirty="0">
              <a:solidFill>
                <a:schemeClr val="bg1"/>
              </a:solidFill>
              <a:latin typeface="Arial Black" charset="0"/>
              <a:ea typeface="Arial Black" charset="0"/>
              <a:cs typeface="Arial Black" charset="0"/>
            </a:endParaRPr>
          </a:p>
        </p:txBody>
      </p:sp>
      <p:sp>
        <p:nvSpPr>
          <p:cNvPr id="4" name="Rectangle 3"/>
          <p:cNvSpPr/>
          <p:nvPr/>
        </p:nvSpPr>
        <p:spPr>
          <a:xfrm>
            <a:off x="586739" y="1948075"/>
            <a:ext cx="11018520" cy="4154984"/>
          </a:xfrm>
          <a:prstGeom prst="rect">
            <a:avLst/>
          </a:prstGeom>
        </p:spPr>
        <p:txBody>
          <a:bodyPr wrap="square">
            <a:spAutoFit/>
          </a:bodyPr>
          <a:lstStyle/>
          <a:p>
            <a:r>
              <a:rPr lang="en-US" sz="2400" dirty="0">
                <a:solidFill>
                  <a:schemeClr val="bg1"/>
                </a:solidFill>
                <a:latin typeface="Arial" charset="0"/>
                <a:ea typeface="Arial" charset="0"/>
                <a:cs typeface="Arial" charset="0"/>
              </a:rPr>
              <a:t>Only government officials can legally perform “inherently governmental functions”, which are defined as:</a:t>
            </a:r>
            <a:br>
              <a:rPr lang="en-US" sz="2400" dirty="0">
                <a:solidFill>
                  <a:schemeClr val="bg1"/>
                </a:solidFill>
                <a:latin typeface="Arial" charset="0"/>
                <a:ea typeface="Arial" charset="0"/>
                <a:cs typeface="Arial" charset="0"/>
              </a:rPr>
            </a:br>
            <a:endParaRPr lang="en-US" sz="2400" dirty="0">
              <a:solidFill>
                <a:schemeClr val="bg1"/>
              </a:solidFill>
              <a:latin typeface="Arial" charset="0"/>
              <a:ea typeface="Arial" charset="0"/>
              <a:cs typeface="Arial" charset="0"/>
            </a:endParaRPr>
          </a:p>
          <a:p>
            <a:pPr lvl="1"/>
            <a:r>
              <a:rPr lang="en-US" sz="2400" dirty="0">
                <a:solidFill>
                  <a:schemeClr val="bg1"/>
                </a:solidFill>
                <a:latin typeface="Arial" charset="0"/>
                <a:ea typeface="Arial" charset="0"/>
                <a:cs typeface="Arial" charset="0"/>
              </a:rPr>
              <a:t>Functions that are so intimately related to public interest as to mandate performance by government employees, such as:</a:t>
            </a:r>
          </a:p>
          <a:p>
            <a:pPr marL="1257300" lvl="2" indent="-342900">
              <a:buFont typeface="Courier New" charset="0"/>
              <a:buChar char="o"/>
            </a:pPr>
            <a:r>
              <a:rPr lang="en-US" sz="2400" dirty="0">
                <a:solidFill>
                  <a:schemeClr val="bg1"/>
                </a:solidFill>
                <a:latin typeface="Arial" charset="0"/>
                <a:ea typeface="Arial" charset="0"/>
                <a:cs typeface="Arial" charset="0"/>
              </a:rPr>
              <a:t>Direction/control of federal employees</a:t>
            </a:r>
          </a:p>
          <a:p>
            <a:pPr marL="1257300" lvl="2" indent="-342900">
              <a:buFont typeface="Courier New" charset="0"/>
              <a:buChar char="o"/>
            </a:pPr>
            <a:r>
              <a:rPr lang="en-US" sz="2400" dirty="0">
                <a:solidFill>
                  <a:schemeClr val="bg1"/>
                </a:solidFill>
                <a:latin typeface="Arial" charset="0"/>
                <a:ea typeface="Arial" charset="0"/>
                <a:cs typeface="Arial" charset="0"/>
              </a:rPr>
              <a:t>Determination of budget policy, guidance and strategy </a:t>
            </a:r>
          </a:p>
          <a:p>
            <a:pPr marL="1257300" lvl="2" indent="-342900">
              <a:buFont typeface="Courier New" charset="0"/>
              <a:buChar char="o"/>
            </a:pPr>
            <a:r>
              <a:rPr lang="en-US" sz="2400" dirty="0">
                <a:solidFill>
                  <a:schemeClr val="bg1"/>
                </a:solidFill>
                <a:latin typeface="Arial" charset="0"/>
                <a:ea typeface="Arial" charset="0"/>
                <a:cs typeface="Arial" charset="0"/>
              </a:rPr>
              <a:t>Resource allocation or program management duties</a:t>
            </a:r>
          </a:p>
          <a:p>
            <a:pPr marL="1257300" lvl="2" indent="-342900">
              <a:buFont typeface="Courier New" charset="0"/>
              <a:buChar char="o"/>
            </a:pPr>
            <a:r>
              <a:rPr lang="en-US" sz="2400" dirty="0">
                <a:solidFill>
                  <a:schemeClr val="bg1"/>
                </a:solidFill>
                <a:latin typeface="Arial" charset="0"/>
                <a:ea typeface="Arial" charset="0"/>
                <a:cs typeface="Arial" charset="0"/>
              </a:rPr>
              <a:t>Approval of contractual documents or administering contracts</a:t>
            </a:r>
          </a:p>
          <a:p>
            <a:pPr marL="1257300" lvl="2" indent="-342900">
              <a:buFont typeface="Courier New" charset="0"/>
              <a:buChar char="o"/>
            </a:pPr>
            <a:r>
              <a:rPr lang="en-US" sz="2400" dirty="0">
                <a:solidFill>
                  <a:schemeClr val="bg1"/>
                </a:solidFill>
                <a:latin typeface="Arial" charset="0"/>
                <a:ea typeface="Arial" charset="0"/>
                <a:cs typeface="Arial" charset="0"/>
              </a:rPr>
              <a:t>Obligating Congressional authorized funding</a:t>
            </a:r>
          </a:p>
          <a:p>
            <a:pPr marL="800100" lvl="1" indent="-342900">
              <a:buFont typeface="Courier New" charset="0"/>
              <a:buChar char="o"/>
            </a:pP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69705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D8E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bg2">
                  <a:lumMod val="21000"/>
                  <a:alpha val="34000"/>
                </a:schemeClr>
              </a:gs>
              <a:gs pos="50000">
                <a:schemeClr val="accent3">
                  <a:satMod val="110000"/>
                  <a:lumMod val="100000"/>
                  <a:shade val="100000"/>
                  <a:alpha val="0"/>
                </a:schemeClr>
              </a:gs>
              <a:gs pos="100000">
                <a:schemeClr val="bg2">
                  <a:lumMod val="21000"/>
                  <a:alpha val="34000"/>
                </a:schemeClr>
              </a:gs>
            </a:gsLst>
            <a:lin ang="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itle 4"/>
          <p:cNvSpPr txBox="1">
            <a:spLocks/>
          </p:cNvSpPr>
          <p:nvPr/>
        </p:nvSpPr>
        <p:spPr>
          <a:xfrm>
            <a:off x="-1" y="140305"/>
            <a:ext cx="12192001" cy="141795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Black" charset="0"/>
                <a:ea typeface="Arial Black" charset="0"/>
                <a:cs typeface="Arial Black" charset="0"/>
              </a:rPr>
              <a:t>CONTRACTOR EMPLOYEES MAY NOT EXERCISE ANY OF THESE FUNCTIONS</a:t>
            </a:r>
            <a:endParaRPr lang="en-US" b="1" dirty="0">
              <a:solidFill>
                <a:schemeClr val="bg1"/>
              </a:solidFill>
              <a:latin typeface="Arial Black" charset="0"/>
              <a:ea typeface="Arial Black" charset="0"/>
              <a:cs typeface="Arial Black" charset="0"/>
            </a:endParaRPr>
          </a:p>
        </p:txBody>
      </p:sp>
      <p:sp>
        <p:nvSpPr>
          <p:cNvPr id="6" name="TextBox 5"/>
          <p:cNvSpPr txBox="1"/>
          <p:nvPr/>
        </p:nvSpPr>
        <p:spPr>
          <a:xfrm>
            <a:off x="1017813" y="2317407"/>
            <a:ext cx="10156371"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Supervise government </a:t>
            </a:r>
            <a:r>
              <a:rPr lang="en-US" sz="2400" dirty="0" smtClean="0">
                <a:solidFill>
                  <a:schemeClr val="bg1"/>
                </a:solidFill>
                <a:latin typeface="Arial" charset="0"/>
                <a:ea typeface="Arial" charset="0"/>
                <a:cs typeface="Arial" charset="0"/>
              </a:rPr>
              <a:t>personnel</a:t>
            </a:r>
            <a:endParaRPr lang="en-US" sz="24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Supervise employees of other </a:t>
            </a:r>
            <a:r>
              <a:rPr lang="en-US" sz="2400" dirty="0" smtClean="0">
                <a:solidFill>
                  <a:schemeClr val="bg1"/>
                </a:solidFill>
                <a:latin typeface="Arial" charset="0"/>
                <a:ea typeface="Arial" charset="0"/>
                <a:cs typeface="Arial" charset="0"/>
              </a:rPr>
              <a:t>contractors</a:t>
            </a:r>
            <a:endParaRPr lang="en-US" sz="24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Administer or supervise government procurement </a:t>
            </a:r>
            <a:r>
              <a:rPr lang="en-US" sz="2400" dirty="0" smtClean="0">
                <a:solidFill>
                  <a:schemeClr val="bg1"/>
                </a:solidFill>
                <a:latin typeface="Arial" charset="0"/>
                <a:ea typeface="Arial" charset="0"/>
                <a:cs typeface="Arial" charset="0"/>
              </a:rPr>
              <a:t>activities</a:t>
            </a:r>
            <a:endParaRPr lang="en-US" sz="24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Perform inherently governmental </a:t>
            </a:r>
            <a:r>
              <a:rPr lang="en-US" sz="2400" dirty="0" smtClean="0">
                <a:solidFill>
                  <a:schemeClr val="bg1"/>
                </a:solidFill>
                <a:latin typeface="Arial" charset="0"/>
                <a:ea typeface="Arial" charset="0"/>
                <a:cs typeface="Arial" charset="0"/>
              </a:rPr>
              <a:t>functions</a:t>
            </a:r>
            <a:endParaRPr lang="en-US" sz="2400" dirty="0">
              <a:solidFill>
                <a:schemeClr val="bg1"/>
              </a:solidFill>
              <a:latin typeface="Arial" charset="0"/>
              <a:ea typeface="Arial" charset="0"/>
              <a:cs typeface="Arial" charset="0"/>
            </a:endParaRPr>
          </a:p>
          <a:p>
            <a:endParaRPr lang="en-US" sz="2400" dirty="0">
              <a:solidFill>
                <a:schemeClr val="bg1"/>
              </a:solidFill>
              <a:latin typeface="Arial" charset="0"/>
              <a:ea typeface="Arial" charset="0"/>
              <a:cs typeface="Arial" charset="0"/>
            </a:endParaRPr>
          </a:p>
          <a:p>
            <a:pPr marL="342900" indent="-342900">
              <a:buFont typeface="Arial" panose="020B0604020202020204" pitchFamily="34" charset="0"/>
              <a:buChar char="•"/>
            </a:pPr>
            <a:r>
              <a:rPr lang="en-US" sz="2400" dirty="0">
                <a:solidFill>
                  <a:schemeClr val="bg1"/>
                </a:solidFill>
                <a:latin typeface="Arial" charset="0"/>
                <a:ea typeface="Arial" charset="0"/>
                <a:cs typeface="Arial" charset="0"/>
              </a:rPr>
              <a:t>Evaluate, discipline or reward government </a:t>
            </a:r>
            <a:r>
              <a:rPr lang="en-US" sz="2400" dirty="0" smtClean="0">
                <a:solidFill>
                  <a:schemeClr val="bg1"/>
                </a:solidFill>
                <a:latin typeface="Arial" charset="0"/>
                <a:ea typeface="Arial" charset="0"/>
                <a:cs typeface="Arial" charset="0"/>
              </a:rPr>
              <a:t>personnel</a:t>
            </a:r>
            <a:endParaRPr lang="en-US"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214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11565</TotalTime>
  <Words>4050</Words>
  <Application>Microsoft Office PowerPoint</Application>
  <PresentationFormat>Custom</PresentationFormat>
  <Paragraphs>460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OVERVIEW &amp;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Giselle Duran</dc:creator>
  <cp:lastModifiedBy>Jay Standring</cp:lastModifiedBy>
  <cp:revision>215</cp:revision>
  <cp:lastPrinted>2018-01-18T14:33:52Z</cp:lastPrinted>
  <dcterms:created xsi:type="dcterms:W3CDTF">2017-05-25T21:59:07Z</dcterms:created>
  <dcterms:modified xsi:type="dcterms:W3CDTF">2019-02-04T20:23:43Z</dcterms:modified>
</cp:coreProperties>
</file>