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 id="2147483684" r:id="rId2"/>
  </p:sldMasterIdLst>
  <p:notesMasterIdLst>
    <p:notesMasterId r:id="rId38"/>
  </p:notesMasterIdLst>
  <p:handoutMasterIdLst>
    <p:handoutMasterId r:id="rId39"/>
  </p:handoutMasterIdLst>
  <p:sldIdLst>
    <p:sldId id="257" r:id="rId3"/>
    <p:sldId id="309" r:id="rId4"/>
    <p:sldId id="296" r:id="rId5"/>
    <p:sldId id="289" r:id="rId6"/>
    <p:sldId id="302" r:id="rId7"/>
    <p:sldId id="303" r:id="rId8"/>
    <p:sldId id="304" r:id="rId9"/>
    <p:sldId id="262" r:id="rId10"/>
    <p:sldId id="260" r:id="rId11"/>
    <p:sldId id="305" r:id="rId12"/>
    <p:sldId id="310" r:id="rId13"/>
    <p:sldId id="311" r:id="rId14"/>
    <p:sldId id="312" r:id="rId15"/>
    <p:sldId id="313" r:id="rId16"/>
    <p:sldId id="307" r:id="rId17"/>
    <p:sldId id="264" r:id="rId18"/>
    <p:sldId id="308" r:id="rId19"/>
    <p:sldId id="314" r:id="rId20"/>
    <p:sldId id="315" r:id="rId21"/>
    <p:sldId id="316" r:id="rId22"/>
    <p:sldId id="317" r:id="rId23"/>
    <p:sldId id="318" r:id="rId24"/>
    <p:sldId id="319" r:id="rId25"/>
    <p:sldId id="320" r:id="rId26"/>
    <p:sldId id="321" r:id="rId27"/>
    <p:sldId id="322" r:id="rId28"/>
    <p:sldId id="323" r:id="rId29"/>
    <p:sldId id="324" r:id="rId30"/>
    <p:sldId id="330" r:id="rId31"/>
    <p:sldId id="325" r:id="rId32"/>
    <p:sldId id="326" r:id="rId33"/>
    <p:sldId id="327" r:id="rId34"/>
    <p:sldId id="328" r:id="rId35"/>
    <p:sldId id="329" r:id="rId36"/>
    <p:sldId id="281"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D8E2"/>
    <a:srgbClr val="00D2AB"/>
    <a:srgbClr val="00AAE2"/>
    <a:srgbClr val="0082D2"/>
    <a:srgbClr val="09449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098"/>
    <p:restoredTop sz="74433" autoAdjust="0"/>
  </p:normalViewPr>
  <p:slideViewPr>
    <p:cSldViewPr snapToGrid="0" snapToObjects="1">
      <p:cViewPr varScale="1">
        <p:scale>
          <a:sx n="71" d="100"/>
          <a:sy n="71" d="100"/>
        </p:scale>
        <p:origin x="1712" y="176"/>
      </p:cViewPr>
      <p:guideLst>
        <p:guide orient="horz" pos="2160"/>
        <p:guide pos="384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handoutMaster" Target="handoutMasters/handoutMaster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D0FA270-1E1F-4547-84A3-C287147086CA}" type="doc">
      <dgm:prSet loTypeId="urn:microsoft.com/office/officeart/2009/3/layout/StepUpProcess" loCatId="" qsTypeId="urn:microsoft.com/office/officeart/2005/8/quickstyle/simple4" qsCatId="simple" csTypeId="urn:microsoft.com/office/officeart/2005/8/colors/accent1_2" csCatId="accent1" phldr="1"/>
      <dgm:spPr/>
      <dgm:t>
        <a:bodyPr/>
        <a:lstStyle/>
        <a:p>
          <a:endParaRPr lang="en-US"/>
        </a:p>
      </dgm:t>
    </dgm:pt>
    <dgm:pt modelId="{86B47FEA-27C5-7145-A566-31D052EE3599}">
      <dgm:prSet phldrT="[Text]" custT="1"/>
      <dgm:spPr>
        <a:noFill/>
      </dgm:spPr>
      <dgm:t>
        <a:bodyPr/>
        <a:lstStyle/>
        <a:p>
          <a:r>
            <a:rPr lang="en-US" sz="1800" b="1" i="0" dirty="0">
              <a:solidFill>
                <a:schemeClr val="bg1"/>
              </a:solidFill>
              <a:latin typeface="Arial" charset="0"/>
              <a:ea typeface="Arial" charset="0"/>
              <a:cs typeface="Arial" charset="0"/>
            </a:rPr>
            <a:t>Determine what functions need to be monitored</a:t>
          </a:r>
        </a:p>
      </dgm:t>
    </dgm:pt>
    <dgm:pt modelId="{A6F8987A-95FC-0F46-A376-365B8EE62FBE}" type="parTrans" cxnId="{685B230E-E690-7A43-A9B0-4689F04A34B8}">
      <dgm:prSet/>
      <dgm:spPr/>
      <dgm:t>
        <a:bodyPr/>
        <a:lstStyle/>
        <a:p>
          <a:endParaRPr lang="en-US"/>
        </a:p>
      </dgm:t>
    </dgm:pt>
    <dgm:pt modelId="{4801AF18-892B-D84D-8346-B3C8C7749007}" type="sibTrans" cxnId="{685B230E-E690-7A43-A9B0-4689F04A34B8}">
      <dgm:prSet/>
      <dgm:spPr/>
      <dgm:t>
        <a:bodyPr/>
        <a:lstStyle/>
        <a:p>
          <a:endParaRPr lang="en-US"/>
        </a:p>
      </dgm:t>
    </dgm:pt>
    <dgm:pt modelId="{2A09D6DA-AA78-B14A-8E90-1D1E891F8F2B}">
      <dgm:prSet phldrT="[Text]" custT="1"/>
      <dgm:spPr/>
      <dgm:t>
        <a:bodyPr/>
        <a:lstStyle/>
        <a:p>
          <a:r>
            <a:rPr lang="en-US" sz="1800" b="1" i="0" dirty="0">
              <a:solidFill>
                <a:schemeClr val="bg1"/>
              </a:solidFill>
              <a:latin typeface="Arial" charset="0"/>
              <a:ea typeface="Arial" charset="0"/>
              <a:cs typeface="Arial" charset="0"/>
            </a:rPr>
            <a:t>Select the techniques used for monitoring</a:t>
          </a:r>
        </a:p>
      </dgm:t>
    </dgm:pt>
    <dgm:pt modelId="{DC7A40BB-AE74-5148-846E-EAD95C335D3F}" type="parTrans" cxnId="{3638455D-9093-A848-97FB-35E249B1780B}">
      <dgm:prSet/>
      <dgm:spPr/>
      <dgm:t>
        <a:bodyPr/>
        <a:lstStyle/>
        <a:p>
          <a:endParaRPr lang="en-US"/>
        </a:p>
      </dgm:t>
    </dgm:pt>
    <dgm:pt modelId="{09E0D0E2-AD3E-9742-84F7-771B9882E360}" type="sibTrans" cxnId="{3638455D-9093-A848-97FB-35E249B1780B}">
      <dgm:prSet/>
      <dgm:spPr/>
      <dgm:t>
        <a:bodyPr/>
        <a:lstStyle/>
        <a:p>
          <a:endParaRPr lang="en-US"/>
        </a:p>
      </dgm:t>
    </dgm:pt>
    <dgm:pt modelId="{ED8ED5EB-C61A-BB4C-A64A-2922CCDFC1AA}">
      <dgm:prSet phldrT="[Text]" custT="1"/>
      <dgm:spPr/>
      <dgm:t>
        <a:bodyPr/>
        <a:lstStyle/>
        <a:p>
          <a:r>
            <a:rPr lang="en-US" sz="1800" b="1" i="0" dirty="0">
              <a:solidFill>
                <a:schemeClr val="bg1"/>
              </a:solidFill>
              <a:latin typeface="Arial" charset="0"/>
              <a:ea typeface="Arial" charset="0"/>
              <a:cs typeface="Arial" charset="0"/>
            </a:rPr>
            <a:t>Determine how to document monitoring actions</a:t>
          </a:r>
        </a:p>
      </dgm:t>
    </dgm:pt>
    <dgm:pt modelId="{6A08BCE6-EDAF-BF4C-BAA7-BE01AEAE6B27}" type="parTrans" cxnId="{B658DCFE-C2D4-054D-A41B-66AF0D196482}">
      <dgm:prSet/>
      <dgm:spPr/>
      <dgm:t>
        <a:bodyPr/>
        <a:lstStyle/>
        <a:p>
          <a:endParaRPr lang="en-US"/>
        </a:p>
      </dgm:t>
    </dgm:pt>
    <dgm:pt modelId="{B95BFED1-3E50-CC45-9C5B-B634399E5318}" type="sibTrans" cxnId="{B658DCFE-C2D4-054D-A41B-66AF0D196482}">
      <dgm:prSet/>
      <dgm:spPr/>
      <dgm:t>
        <a:bodyPr/>
        <a:lstStyle/>
        <a:p>
          <a:endParaRPr lang="en-US"/>
        </a:p>
      </dgm:t>
    </dgm:pt>
    <dgm:pt modelId="{A832FCC9-3369-B64B-8CE7-E4A7E6161312}">
      <dgm:prSet custT="1"/>
      <dgm:spPr/>
      <dgm:t>
        <a:bodyPr/>
        <a:lstStyle/>
        <a:p>
          <a:r>
            <a:rPr lang="en-US" sz="1800" b="1" i="0" dirty="0">
              <a:solidFill>
                <a:schemeClr val="bg1"/>
              </a:solidFill>
              <a:latin typeface="Arial" charset="0"/>
              <a:ea typeface="Arial" charset="0"/>
              <a:cs typeface="Arial" charset="0"/>
            </a:rPr>
            <a:t>Monitor performance under the contract</a:t>
          </a:r>
        </a:p>
      </dgm:t>
    </dgm:pt>
    <dgm:pt modelId="{BFDF7DA8-C241-5140-83CC-BAD61304B243}" type="parTrans" cxnId="{5CF85AB2-E1D4-2A4B-AF69-AA2D096AE457}">
      <dgm:prSet/>
      <dgm:spPr/>
      <dgm:t>
        <a:bodyPr/>
        <a:lstStyle/>
        <a:p>
          <a:endParaRPr lang="en-US"/>
        </a:p>
      </dgm:t>
    </dgm:pt>
    <dgm:pt modelId="{81F10B0A-6F9A-2443-B7E9-426D9608A592}" type="sibTrans" cxnId="{5CF85AB2-E1D4-2A4B-AF69-AA2D096AE457}">
      <dgm:prSet/>
      <dgm:spPr/>
      <dgm:t>
        <a:bodyPr/>
        <a:lstStyle/>
        <a:p>
          <a:endParaRPr lang="en-US"/>
        </a:p>
      </dgm:t>
    </dgm:pt>
    <dgm:pt modelId="{266EF05E-B28C-B243-A758-FB910772C58B}" type="pres">
      <dgm:prSet presAssocID="{3D0FA270-1E1F-4547-84A3-C287147086CA}" presName="rootnode" presStyleCnt="0">
        <dgm:presLayoutVars>
          <dgm:chMax/>
          <dgm:chPref/>
          <dgm:dir/>
          <dgm:animLvl val="lvl"/>
        </dgm:presLayoutVars>
      </dgm:prSet>
      <dgm:spPr/>
    </dgm:pt>
    <dgm:pt modelId="{0E1EEB1D-4FD4-9F4A-989A-1B3F26267C40}" type="pres">
      <dgm:prSet presAssocID="{86B47FEA-27C5-7145-A566-31D052EE3599}" presName="composite" presStyleCnt="0"/>
      <dgm:spPr/>
    </dgm:pt>
    <dgm:pt modelId="{C69B5707-1024-644D-A88D-520C64FD24EE}" type="pres">
      <dgm:prSet presAssocID="{86B47FEA-27C5-7145-A566-31D052EE3599}" presName="LShape" presStyleLbl="alignNode1" presStyleIdx="0" presStyleCnt="7"/>
      <dgm:spPr>
        <a:solidFill>
          <a:srgbClr val="094495"/>
        </a:solidFill>
      </dgm:spPr>
    </dgm:pt>
    <dgm:pt modelId="{D2C23049-BA0C-1949-9FA2-CF55F22CF0D0}" type="pres">
      <dgm:prSet presAssocID="{86B47FEA-27C5-7145-A566-31D052EE3599}" presName="ParentText" presStyleLbl="revTx" presStyleIdx="0" presStyleCnt="4" custScaleY="60847" custLinFactNeighborY="-18553">
        <dgm:presLayoutVars>
          <dgm:chMax val="0"/>
          <dgm:chPref val="0"/>
          <dgm:bulletEnabled val="1"/>
        </dgm:presLayoutVars>
      </dgm:prSet>
      <dgm:spPr/>
    </dgm:pt>
    <dgm:pt modelId="{DEC391E7-EDB8-6943-90E4-51BA978D2C83}" type="pres">
      <dgm:prSet presAssocID="{86B47FEA-27C5-7145-A566-31D052EE3599}" presName="Triangle" presStyleLbl="alignNode1" presStyleIdx="1" presStyleCnt="7"/>
      <dgm:spPr>
        <a:solidFill>
          <a:srgbClr val="094495"/>
        </a:solidFill>
      </dgm:spPr>
    </dgm:pt>
    <dgm:pt modelId="{172F157C-7A8D-8443-861E-995D8A634CC4}" type="pres">
      <dgm:prSet presAssocID="{4801AF18-892B-D84D-8346-B3C8C7749007}" presName="sibTrans" presStyleCnt="0"/>
      <dgm:spPr/>
    </dgm:pt>
    <dgm:pt modelId="{023C58ED-A1C6-3443-8DBE-0EE159FEECDE}" type="pres">
      <dgm:prSet presAssocID="{4801AF18-892B-D84D-8346-B3C8C7749007}" presName="space" presStyleCnt="0"/>
      <dgm:spPr/>
    </dgm:pt>
    <dgm:pt modelId="{ABEC092A-835E-7146-9AF4-C20CAEB70526}" type="pres">
      <dgm:prSet presAssocID="{2A09D6DA-AA78-B14A-8E90-1D1E891F8F2B}" presName="composite" presStyleCnt="0"/>
      <dgm:spPr/>
    </dgm:pt>
    <dgm:pt modelId="{560F1960-B2F0-5C4E-A21F-E393CA73FD17}" type="pres">
      <dgm:prSet presAssocID="{2A09D6DA-AA78-B14A-8E90-1D1E891F8F2B}" presName="LShape" presStyleLbl="alignNode1" presStyleIdx="2" presStyleCnt="7"/>
      <dgm:spPr>
        <a:solidFill>
          <a:srgbClr val="094495"/>
        </a:solidFill>
      </dgm:spPr>
    </dgm:pt>
    <dgm:pt modelId="{BB5488CD-E01D-6F4B-B883-4F96AA02B74D}" type="pres">
      <dgm:prSet presAssocID="{2A09D6DA-AA78-B14A-8E90-1D1E891F8F2B}" presName="ParentText" presStyleLbl="revTx" presStyleIdx="1" presStyleCnt="4">
        <dgm:presLayoutVars>
          <dgm:chMax val="0"/>
          <dgm:chPref val="0"/>
          <dgm:bulletEnabled val="1"/>
        </dgm:presLayoutVars>
      </dgm:prSet>
      <dgm:spPr/>
    </dgm:pt>
    <dgm:pt modelId="{C0850248-33B0-F84F-9ECA-FA9860581477}" type="pres">
      <dgm:prSet presAssocID="{2A09D6DA-AA78-B14A-8E90-1D1E891F8F2B}" presName="Triangle" presStyleLbl="alignNode1" presStyleIdx="3" presStyleCnt="7"/>
      <dgm:spPr>
        <a:solidFill>
          <a:srgbClr val="094495"/>
        </a:solidFill>
      </dgm:spPr>
    </dgm:pt>
    <dgm:pt modelId="{A6209DE7-FBA9-5149-B0EA-C490B8C8FC09}" type="pres">
      <dgm:prSet presAssocID="{09E0D0E2-AD3E-9742-84F7-771B9882E360}" presName="sibTrans" presStyleCnt="0"/>
      <dgm:spPr/>
    </dgm:pt>
    <dgm:pt modelId="{F951EB63-5C89-534A-94C0-9FCF310BB261}" type="pres">
      <dgm:prSet presAssocID="{09E0D0E2-AD3E-9742-84F7-771B9882E360}" presName="space" presStyleCnt="0"/>
      <dgm:spPr/>
    </dgm:pt>
    <dgm:pt modelId="{DE92E902-C279-BE4D-B453-27B2F10D533B}" type="pres">
      <dgm:prSet presAssocID="{ED8ED5EB-C61A-BB4C-A64A-2922CCDFC1AA}" presName="composite" presStyleCnt="0"/>
      <dgm:spPr/>
    </dgm:pt>
    <dgm:pt modelId="{144EA5A1-7DEE-9F4C-BCF1-E315EEFF8E62}" type="pres">
      <dgm:prSet presAssocID="{ED8ED5EB-C61A-BB4C-A64A-2922CCDFC1AA}" presName="LShape" presStyleLbl="alignNode1" presStyleIdx="4" presStyleCnt="7"/>
      <dgm:spPr>
        <a:solidFill>
          <a:srgbClr val="094495"/>
        </a:solidFill>
      </dgm:spPr>
    </dgm:pt>
    <dgm:pt modelId="{83EA9BDE-28D0-4E4D-BA91-5C71D90AC0CC}" type="pres">
      <dgm:prSet presAssocID="{ED8ED5EB-C61A-BB4C-A64A-2922CCDFC1AA}" presName="ParentText" presStyleLbl="revTx" presStyleIdx="2" presStyleCnt="4">
        <dgm:presLayoutVars>
          <dgm:chMax val="0"/>
          <dgm:chPref val="0"/>
          <dgm:bulletEnabled val="1"/>
        </dgm:presLayoutVars>
      </dgm:prSet>
      <dgm:spPr/>
    </dgm:pt>
    <dgm:pt modelId="{8B68332B-FAD7-3942-875F-51C30CB7497D}" type="pres">
      <dgm:prSet presAssocID="{ED8ED5EB-C61A-BB4C-A64A-2922CCDFC1AA}" presName="Triangle" presStyleLbl="alignNode1" presStyleIdx="5" presStyleCnt="7"/>
      <dgm:spPr>
        <a:solidFill>
          <a:srgbClr val="094495"/>
        </a:solidFill>
      </dgm:spPr>
    </dgm:pt>
    <dgm:pt modelId="{A723BDC3-A98C-CB48-906D-87813C10F182}" type="pres">
      <dgm:prSet presAssocID="{B95BFED1-3E50-CC45-9C5B-B634399E5318}" presName="sibTrans" presStyleCnt="0"/>
      <dgm:spPr/>
    </dgm:pt>
    <dgm:pt modelId="{A37F3606-AC6C-654F-90D2-1A82247F3D37}" type="pres">
      <dgm:prSet presAssocID="{B95BFED1-3E50-CC45-9C5B-B634399E5318}" presName="space" presStyleCnt="0"/>
      <dgm:spPr/>
    </dgm:pt>
    <dgm:pt modelId="{A6A3FFC4-4621-5C4A-B13B-301B1D116C2D}" type="pres">
      <dgm:prSet presAssocID="{A832FCC9-3369-B64B-8CE7-E4A7E6161312}" presName="composite" presStyleCnt="0"/>
      <dgm:spPr/>
    </dgm:pt>
    <dgm:pt modelId="{57D63EDF-454A-564F-A1C1-2AA6DEDEE27E}" type="pres">
      <dgm:prSet presAssocID="{A832FCC9-3369-B64B-8CE7-E4A7E6161312}" presName="LShape" presStyleLbl="alignNode1" presStyleIdx="6" presStyleCnt="7"/>
      <dgm:spPr>
        <a:solidFill>
          <a:srgbClr val="094495"/>
        </a:solidFill>
      </dgm:spPr>
    </dgm:pt>
    <dgm:pt modelId="{7AE9B7C3-11FF-464B-9099-959292FFAF38}" type="pres">
      <dgm:prSet presAssocID="{A832FCC9-3369-B64B-8CE7-E4A7E6161312}" presName="ParentText" presStyleLbl="revTx" presStyleIdx="3" presStyleCnt="4">
        <dgm:presLayoutVars>
          <dgm:chMax val="0"/>
          <dgm:chPref val="0"/>
          <dgm:bulletEnabled val="1"/>
        </dgm:presLayoutVars>
      </dgm:prSet>
      <dgm:spPr/>
    </dgm:pt>
  </dgm:ptLst>
  <dgm:cxnLst>
    <dgm:cxn modelId="{685B230E-E690-7A43-A9B0-4689F04A34B8}" srcId="{3D0FA270-1E1F-4547-84A3-C287147086CA}" destId="{86B47FEA-27C5-7145-A566-31D052EE3599}" srcOrd="0" destOrd="0" parTransId="{A6F8987A-95FC-0F46-A376-365B8EE62FBE}" sibTransId="{4801AF18-892B-D84D-8346-B3C8C7749007}"/>
    <dgm:cxn modelId="{C0CA8B1C-1413-834E-8B17-80ADE7B76467}" type="presOf" srcId="{3D0FA270-1E1F-4547-84A3-C287147086CA}" destId="{266EF05E-B28C-B243-A758-FB910772C58B}" srcOrd="0" destOrd="0" presId="urn:microsoft.com/office/officeart/2009/3/layout/StepUpProcess"/>
    <dgm:cxn modelId="{3638455D-9093-A848-97FB-35E249B1780B}" srcId="{3D0FA270-1E1F-4547-84A3-C287147086CA}" destId="{2A09D6DA-AA78-B14A-8E90-1D1E891F8F2B}" srcOrd="1" destOrd="0" parTransId="{DC7A40BB-AE74-5148-846E-EAD95C335D3F}" sibTransId="{09E0D0E2-AD3E-9742-84F7-771B9882E360}"/>
    <dgm:cxn modelId="{35FB7F98-622E-A340-A2A7-135434B8F989}" type="presOf" srcId="{ED8ED5EB-C61A-BB4C-A64A-2922CCDFC1AA}" destId="{83EA9BDE-28D0-4E4D-BA91-5C71D90AC0CC}" srcOrd="0" destOrd="0" presId="urn:microsoft.com/office/officeart/2009/3/layout/StepUpProcess"/>
    <dgm:cxn modelId="{1C4C659D-F025-2F4E-8794-DCB9426D018D}" type="presOf" srcId="{2A09D6DA-AA78-B14A-8E90-1D1E891F8F2B}" destId="{BB5488CD-E01D-6F4B-B883-4F96AA02B74D}" srcOrd="0" destOrd="0" presId="urn:microsoft.com/office/officeart/2009/3/layout/StepUpProcess"/>
    <dgm:cxn modelId="{559FE7AE-21B8-2743-883E-71EE6A1CCC03}" type="presOf" srcId="{A832FCC9-3369-B64B-8CE7-E4A7E6161312}" destId="{7AE9B7C3-11FF-464B-9099-959292FFAF38}" srcOrd="0" destOrd="0" presId="urn:microsoft.com/office/officeart/2009/3/layout/StepUpProcess"/>
    <dgm:cxn modelId="{5CF85AB2-E1D4-2A4B-AF69-AA2D096AE457}" srcId="{3D0FA270-1E1F-4547-84A3-C287147086CA}" destId="{A832FCC9-3369-B64B-8CE7-E4A7E6161312}" srcOrd="3" destOrd="0" parTransId="{BFDF7DA8-C241-5140-83CC-BAD61304B243}" sibTransId="{81F10B0A-6F9A-2443-B7E9-426D9608A592}"/>
    <dgm:cxn modelId="{D31B40D5-038F-184F-908C-A740129E61F0}" type="presOf" srcId="{86B47FEA-27C5-7145-A566-31D052EE3599}" destId="{D2C23049-BA0C-1949-9FA2-CF55F22CF0D0}" srcOrd="0" destOrd="0" presId="urn:microsoft.com/office/officeart/2009/3/layout/StepUpProcess"/>
    <dgm:cxn modelId="{B658DCFE-C2D4-054D-A41B-66AF0D196482}" srcId="{3D0FA270-1E1F-4547-84A3-C287147086CA}" destId="{ED8ED5EB-C61A-BB4C-A64A-2922CCDFC1AA}" srcOrd="2" destOrd="0" parTransId="{6A08BCE6-EDAF-BF4C-BAA7-BE01AEAE6B27}" sibTransId="{B95BFED1-3E50-CC45-9C5B-B634399E5318}"/>
    <dgm:cxn modelId="{0288159B-2ACA-B64D-9F54-C6D0E0A7DC58}" type="presParOf" srcId="{266EF05E-B28C-B243-A758-FB910772C58B}" destId="{0E1EEB1D-4FD4-9F4A-989A-1B3F26267C40}" srcOrd="0" destOrd="0" presId="urn:microsoft.com/office/officeart/2009/3/layout/StepUpProcess"/>
    <dgm:cxn modelId="{49D984ED-4684-A34C-AFAB-15B90E4A0B84}" type="presParOf" srcId="{0E1EEB1D-4FD4-9F4A-989A-1B3F26267C40}" destId="{C69B5707-1024-644D-A88D-520C64FD24EE}" srcOrd="0" destOrd="0" presId="urn:microsoft.com/office/officeart/2009/3/layout/StepUpProcess"/>
    <dgm:cxn modelId="{4270BBDE-CF19-944A-9955-56915FE6161C}" type="presParOf" srcId="{0E1EEB1D-4FD4-9F4A-989A-1B3F26267C40}" destId="{D2C23049-BA0C-1949-9FA2-CF55F22CF0D0}" srcOrd="1" destOrd="0" presId="urn:microsoft.com/office/officeart/2009/3/layout/StepUpProcess"/>
    <dgm:cxn modelId="{F6A172E4-2C16-0C4A-BC49-0FF1E35E1B67}" type="presParOf" srcId="{0E1EEB1D-4FD4-9F4A-989A-1B3F26267C40}" destId="{DEC391E7-EDB8-6943-90E4-51BA978D2C83}" srcOrd="2" destOrd="0" presId="urn:microsoft.com/office/officeart/2009/3/layout/StepUpProcess"/>
    <dgm:cxn modelId="{DE6BE6F1-B3C4-5541-9D2A-C5D04C2AB13C}" type="presParOf" srcId="{266EF05E-B28C-B243-A758-FB910772C58B}" destId="{172F157C-7A8D-8443-861E-995D8A634CC4}" srcOrd="1" destOrd="0" presId="urn:microsoft.com/office/officeart/2009/3/layout/StepUpProcess"/>
    <dgm:cxn modelId="{BD8BCA2E-45DE-D642-9B2D-1420AB03816A}" type="presParOf" srcId="{172F157C-7A8D-8443-861E-995D8A634CC4}" destId="{023C58ED-A1C6-3443-8DBE-0EE159FEECDE}" srcOrd="0" destOrd="0" presId="urn:microsoft.com/office/officeart/2009/3/layout/StepUpProcess"/>
    <dgm:cxn modelId="{28F30D9D-0B0C-CA47-88C0-0949BC80AF2C}" type="presParOf" srcId="{266EF05E-B28C-B243-A758-FB910772C58B}" destId="{ABEC092A-835E-7146-9AF4-C20CAEB70526}" srcOrd="2" destOrd="0" presId="urn:microsoft.com/office/officeart/2009/3/layout/StepUpProcess"/>
    <dgm:cxn modelId="{60EB0395-A076-0F45-9A8E-BE6BACA4866E}" type="presParOf" srcId="{ABEC092A-835E-7146-9AF4-C20CAEB70526}" destId="{560F1960-B2F0-5C4E-A21F-E393CA73FD17}" srcOrd="0" destOrd="0" presId="urn:microsoft.com/office/officeart/2009/3/layout/StepUpProcess"/>
    <dgm:cxn modelId="{CC5B956E-A87E-8448-9564-C57F3289C096}" type="presParOf" srcId="{ABEC092A-835E-7146-9AF4-C20CAEB70526}" destId="{BB5488CD-E01D-6F4B-B883-4F96AA02B74D}" srcOrd="1" destOrd="0" presId="urn:microsoft.com/office/officeart/2009/3/layout/StepUpProcess"/>
    <dgm:cxn modelId="{B1E2E7FA-B3FE-4F46-9F48-AF45A2F6ECA4}" type="presParOf" srcId="{ABEC092A-835E-7146-9AF4-C20CAEB70526}" destId="{C0850248-33B0-F84F-9ECA-FA9860581477}" srcOrd="2" destOrd="0" presId="urn:microsoft.com/office/officeart/2009/3/layout/StepUpProcess"/>
    <dgm:cxn modelId="{19D48B9D-1209-0444-9001-50B79D048E67}" type="presParOf" srcId="{266EF05E-B28C-B243-A758-FB910772C58B}" destId="{A6209DE7-FBA9-5149-B0EA-C490B8C8FC09}" srcOrd="3" destOrd="0" presId="urn:microsoft.com/office/officeart/2009/3/layout/StepUpProcess"/>
    <dgm:cxn modelId="{DC334F82-F14A-0B46-BF44-E170F940070B}" type="presParOf" srcId="{A6209DE7-FBA9-5149-B0EA-C490B8C8FC09}" destId="{F951EB63-5C89-534A-94C0-9FCF310BB261}" srcOrd="0" destOrd="0" presId="urn:microsoft.com/office/officeart/2009/3/layout/StepUpProcess"/>
    <dgm:cxn modelId="{68299C56-9431-994A-9A06-FB1B61D44075}" type="presParOf" srcId="{266EF05E-B28C-B243-A758-FB910772C58B}" destId="{DE92E902-C279-BE4D-B453-27B2F10D533B}" srcOrd="4" destOrd="0" presId="urn:microsoft.com/office/officeart/2009/3/layout/StepUpProcess"/>
    <dgm:cxn modelId="{C1BBE6C5-20C1-2243-9A91-E4167BA50494}" type="presParOf" srcId="{DE92E902-C279-BE4D-B453-27B2F10D533B}" destId="{144EA5A1-7DEE-9F4C-BCF1-E315EEFF8E62}" srcOrd="0" destOrd="0" presId="urn:microsoft.com/office/officeart/2009/3/layout/StepUpProcess"/>
    <dgm:cxn modelId="{B260E613-BE70-AB4A-9B88-427A3BF1A360}" type="presParOf" srcId="{DE92E902-C279-BE4D-B453-27B2F10D533B}" destId="{83EA9BDE-28D0-4E4D-BA91-5C71D90AC0CC}" srcOrd="1" destOrd="0" presId="urn:microsoft.com/office/officeart/2009/3/layout/StepUpProcess"/>
    <dgm:cxn modelId="{2EEEFE3D-7FB2-2C47-ABC6-A82DCF073688}" type="presParOf" srcId="{DE92E902-C279-BE4D-B453-27B2F10D533B}" destId="{8B68332B-FAD7-3942-875F-51C30CB7497D}" srcOrd="2" destOrd="0" presId="urn:microsoft.com/office/officeart/2009/3/layout/StepUpProcess"/>
    <dgm:cxn modelId="{A05B1D03-7D82-1149-ABC5-8FCFC801141F}" type="presParOf" srcId="{266EF05E-B28C-B243-A758-FB910772C58B}" destId="{A723BDC3-A98C-CB48-906D-87813C10F182}" srcOrd="5" destOrd="0" presId="urn:microsoft.com/office/officeart/2009/3/layout/StepUpProcess"/>
    <dgm:cxn modelId="{EF2700A3-F291-5B4E-9DD7-54CDD17D54AF}" type="presParOf" srcId="{A723BDC3-A98C-CB48-906D-87813C10F182}" destId="{A37F3606-AC6C-654F-90D2-1A82247F3D37}" srcOrd="0" destOrd="0" presId="urn:microsoft.com/office/officeart/2009/3/layout/StepUpProcess"/>
    <dgm:cxn modelId="{D1CC29C5-2814-A54D-9562-4DA44DE4354A}" type="presParOf" srcId="{266EF05E-B28C-B243-A758-FB910772C58B}" destId="{A6A3FFC4-4621-5C4A-B13B-301B1D116C2D}" srcOrd="6" destOrd="0" presId="urn:microsoft.com/office/officeart/2009/3/layout/StepUpProcess"/>
    <dgm:cxn modelId="{EE14D320-63D8-F942-9FFA-F46C63006092}" type="presParOf" srcId="{A6A3FFC4-4621-5C4A-B13B-301B1D116C2D}" destId="{57D63EDF-454A-564F-A1C1-2AA6DEDEE27E}" srcOrd="0" destOrd="0" presId="urn:microsoft.com/office/officeart/2009/3/layout/StepUpProcess"/>
    <dgm:cxn modelId="{15FD71DE-AB3C-4645-9756-DDD5AF43C1CE}" type="presParOf" srcId="{A6A3FFC4-4621-5C4A-B13B-301B1D116C2D}" destId="{7AE9B7C3-11FF-464B-9099-959292FFAF38}" srcOrd="1" destOrd="0" presId="urn:microsoft.com/office/officeart/2009/3/layout/StepUp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9B5707-1024-644D-A88D-520C64FD24EE}">
      <dsp:nvSpPr>
        <dsp:cNvPr id="0" name=""/>
        <dsp:cNvSpPr/>
      </dsp:nvSpPr>
      <dsp:spPr>
        <a:xfrm rot="5400000">
          <a:off x="480944" y="2331348"/>
          <a:ext cx="1445554" cy="2405369"/>
        </a:xfrm>
        <a:prstGeom prst="corner">
          <a:avLst>
            <a:gd name="adj1" fmla="val 16120"/>
            <a:gd name="adj2" fmla="val 16110"/>
          </a:avLst>
        </a:prstGeom>
        <a:solidFill>
          <a:srgbClr val="094495"/>
        </a:soli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D2C23049-BA0C-1949-9FA2-CF55F22CF0D0}">
      <dsp:nvSpPr>
        <dsp:cNvPr id="0" name=""/>
        <dsp:cNvSpPr/>
      </dsp:nvSpPr>
      <dsp:spPr>
        <a:xfrm>
          <a:off x="239645" y="3069518"/>
          <a:ext cx="2171581" cy="11582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b="1" i="0" kern="1200" dirty="0">
              <a:solidFill>
                <a:schemeClr val="bg1"/>
              </a:solidFill>
              <a:latin typeface="Arial" charset="0"/>
              <a:ea typeface="Arial" charset="0"/>
              <a:cs typeface="Arial" charset="0"/>
            </a:rPr>
            <a:t>Determine what functions need to be monitored</a:t>
          </a:r>
        </a:p>
      </dsp:txBody>
      <dsp:txXfrm>
        <a:off x="239645" y="3069518"/>
        <a:ext cx="2171581" cy="1158233"/>
      </dsp:txXfrm>
    </dsp:sp>
    <dsp:sp modelId="{DEC391E7-EDB8-6943-90E4-51BA978D2C83}">
      <dsp:nvSpPr>
        <dsp:cNvPr id="0" name=""/>
        <dsp:cNvSpPr/>
      </dsp:nvSpPr>
      <dsp:spPr>
        <a:xfrm>
          <a:off x="2001494" y="2154262"/>
          <a:ext cx="409732" cy="409732"/>
        </a:xfrm>
        <a:prstGeom prst="triangle">
          <a:avLst>
            <a:gd name="adj" fmla="val 100000"/>
          </a:avLst>
        </a:prstGeom>
        <a:solidFill>
          <a:srgbClr val="094495"/>
        </a:soli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560F1960-B2F0-5C4E-A21F-E393CA73FD17}">
      <dsp:nvSpPr>
        <dsp:cNvPr id="0" name=""/>
        <dsp:cNvSpPr/>
      </dsp:nvSpPr>
      <dsp:spPr>
        <a:xfrm rot="5400000">
          <a:off x="3139384" y="1673514"/>
          <a:ext cx="1445554" cy="2405369"/>
        </a:xfrm>
        <a:prstGeom prst="corner">
          <a:avLst>
            <a:gd name="adj1" fmla="val 16120"/>
            <a:gd name="adj2" fmla="val 16110"/>
          </a:avLst>
        </a:prstGeom>
        <a:solidFill>
          <a:srgbClr val="094495"/>
        </a:soli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BB5488CD-E01D-6F4B-B883-4F96AA02B74D}">
      <dsp:nvSpPr>
        <dsp:cNvPr id="0" name=""/>
        <dsp:cNvSpPr/>
      </dsp:nvSpPr>
      <dsp:spPr>
        <a:xfrm>
          <a:off x="2898085" y="2392202"/>
          <a:ext cx="2171581" cy="19035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b="1" i="0" kern="1200" dirty="0">
              <a:solidFill>
                <a:schemeClr val="bg1"/>
              </a:solidFill>
              <a:latin typeface="Arial" charset="0"/>
              <a:ea typeface="Arial" charset="0"/>
              <a:cs typeface="Arial" charset="0"/>
            </a:rPr>
            <a:t>Select the techniques used for monitoring</a:t>
          </a:r>
        </a:p>
      </dsp:txBody>
      <dsp:txXfrm>
        <a:off x="2898085" y="2392202"/>
        <a:ext cx="2171581" cy="1903518"/>
      </dsp:txXfrm>
    </dsp:sp>
    <dsp:sp modelId="{C0850248-33B0-F84F-9ECA-FA9860581477}">
      <dsp:nvSpPr>
        <dsp:cNvPr id="0" name=""/>
        <dsp:cNvSpPr/>
      </dsp:nvSpPr>
      <dsp:spPr>
        <a:xfrm>
          <a:off x="4659934" y="1496428"/>
          <a:ext cx="409732" cy="409732"/>
        </a:xfrm>
        <a:prstGeom prst="triangle">
          <a:avLst>
            <a:gd name="adj" fmla="val 100000"/>
          </a:avLst>
        </a:prstGeom>
        <a:solidFill>
          <a:srgbClr val="094495"/>
        </a:soli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144EA5A1-7DEE-9F4C-BCF1-E315EEFF8E62}">
      <dsp:nvSpPr>
        <dsp:cNvPr id="0" name=""/>
        <dsp:cNvSpPr/>
      </dsp:nvSpPr>
      <dsp:spPr>
        <a:xfrm rot="5400000">
          <a:off x="5797824" y="1015681"/>
          <a:ext cx="1445554" cy="2405369"/>
        </a:xfrm>
        <a:prstGeom prst="corner">
          <a:avLst>
            <a:gd name="adj1" fmla="val 16120"/>
            <a:gd name="adj2" fmla="val 16110"/>
          </a:avLst>
        </a:prstGeom>
        <a:solidFill>
          <a:srgbClr val="094495"/>
        </a:soli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83EA9BDE-28D0-4E4D-BA91-5C71D90AC0CC}">
      <dsp:nvSpPr>
        <dsp:cNvPr id="0" name=""/>
        <dsp:cNvSpPr/>
      </dsp:nvSpPr>
      <dsp:spPr>
        <a:xfrm>
          <a:off x="5556525" y="1734368"/>
          <a:ext cx="2171581" cy="19035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b="1" i="0" kern="1200" dirty="0">
              <a:solidFill>
                <a:schemeClr val="bg1"/>
              </a:solidFill>
              <a:latin typeface="Arial" charset="0"/>
              <a:ea typeface="Arial" charset="0"/>
              <a:cs typeface="Arial" charset="0"/>
            </a:rPr>
            <a:t>Determine how to document monitoring actions</a:t>
          </a:r>
        </a:p>
      </dsp:txBody>
      <dsp:txXfrm>
        <a:off x="5556525" y="1734368"/>
        <a:ext cx="2171581" cy="1903518"/>
      </dsp:txXfrm>
    </dsp:sp>
    <dsp:sp modelId="{8B68332B-FAD7-3942-875F-51C30CB7497D}">
      <dsp:nvSpPr>
        <dsp:cNvPr id="0" name=""/>
        <dsp:cNvSpPr/>
      </dsp:nvSpPr>
      <dsp:spPr>
        <a:xfrm>
          <a:off x="7318374" y="838595"/>
          <a:ext cx="409732" cy="409732"/>
        </a:xfrm>
        <a:prstGeom prst="triangle">
          <a:avLst>
            <a:gd name="adj" fmla="val 100000"/>
          </a:avLst>
        </a:prstGeom>
        <a:solidFill>
          <a:srgbClr val="094495"/>
        </a:soli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57D63EDF-454A-564F-A1C1-2AA6DEDEE27E}">
      <dsp:nvSpPr>
        <dsp:cNvPr id="0" name=""/>
        <dsp:cNvSpPr/>
      </dsp:nvSpPr>
      <dsp:spPr>
        <a:xfrm rot="5400000">
          <a:off x="8456264" y="357847"/>
          <a:ext cx="1445554" cy="2405369"/>
        </a:xfrm>
        <a:prstGeom prst="corner">
          <a:avLst>
            <a:gd name="adj1" fmla="val 16120"/>
            <a:gd name="adj2" fmla="val 16110"/>
          </a:avLst>
        </a:prstGeom>
        <a:solidFill>
          <a:srgbClr val="094495"/>
        </a:soli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7AE9B7C3-11FF-464B-9099-959292FFAF38}">
      <dsp:nvSpPr>
        <dsp:cNvPr id="0" name=""/>
        <dsp:cNvSpPr/>
      </dsp:nvSpPr>
      <dsp:spPr>
        <a:xfrm>
          <a:off x="8214965" y="1076534"/>
          <a:ext cx="2171581" cy="19035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b="1" i="0" kern="1200" dirty="0">
              <a:solidFill>
                <a:schemeClr val="bg1"/>
              </a:solidFill>
              <a:latin typeface="Arial" charset="0"/>
              <a:ea typeface="Arial" charset="0"/>
              <a:cs typeface="Arial" charset="0"/>
            </a:rPr>
            <a:t>Monitor performance under the contract</a:t>
          </a:r>
        </a:p>
      </dsp:txBody>
      <dsp:txXfrm>
        <a:off x="8214965" y="1076534"/>
        <a:ext cx="2171581" cy="1903518"/>
      </dsp:txXfrm>
    </dsp:sp>
  </dsp:spTree>
</dsp:drawing>
</file>

<file path=ppt/diagrams/layout1.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9F643C4-4A4F-1649-BE5B-A4A24B125146}" type="datetimeFigureOut">
              <a:rPr lang="en-US" smtClean="0"/>
              <a:t>8/28/18</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51732C9-8B1A-0E46-9856-B8031CCE1F8A}" type="slidenum">
              <a:rPr lang="en-US" smtClean="0"/>
              <a:t>‹#›</a:t>
            </a:fld>
            <a:endParaRPr lang="en-US"/>
          </a:p>
        </p:txBody>
      </p:sp>
    </p:spTree>
    <p:extLst>
      <p:ext uri="{BB962C8B-B14F-4D97-AF65-F5344CB8AC3E}">
        <p14:creationId xmlns:p14="http://schemas.microsoft.com/office/powerpoint/2010/main" val="179074463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7BC6C25-A997-E54F-9ABF-16C291807335}" type="datetimeFigureOut">
              <a:rPr lang="en-US" smtClean="0"/>
              <a:t>8/28/18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71EFB5-1247-5A45-ADFC-64C97E676662}" type="slidenum">
              <a:rPr lang="en-US" smtClean="0"/>
              <a:t>‹#›</a:t>
            </a:fld>
            <a:endParaRPr lang="en-US"/>
          </a:p>
        </p:txBody>
      </p:sp>
    </p:spTree>
    <p:extLst>
      <p:ext uri="{BB962C8B-B14F-4D97-AF65-F5344CB8AC3E}">
        <p14:creationId xmlns:p14="http://schemas.microsoft.com/office/powerpoint/2010/main" val="7019943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s://www.acquisition.gov/sites/default/files/current/far/html/Subpart%204_14.html#wp1075239" TargetMode="External"/><Relationship Id="rId2" Type="http://schemas.openxmlformats.org/officeDocument/2006/relationships/slide" Target="../slides/slide34.xml"/><Relationship Id="rId1" Type="http://schemas.openxmlformats.org/officeDocument/2006/relationships/notesMaster" Target="../notesMasters/notesMaster1.xml"/><Relationship Id="rId5" Type="http://schemas.openxmlformats.org/officeDocument/2006/relationships/hyperlink" Target="https://www.acquisition.gov/sites/default/files/current/far/html/Subpart%2042_15.html#wp1075416" TargetMode="External"/><Relationship Id="rId4" Type="http://schemas.openxmlformats.org/officeDocument/2006/relationships/hyperlink" Target="https://www.acquisition.gov/sites/default/files/current/far/html/Subpart%209_1.html#wp1086248"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1</a:t>
            </a:fld>
            <a:endParaRPr lang="en-US"/>
          </a:p>
        </p:txBody>
      </p:sp>
    </p:spTree>
    <p:extLst>
      <p:ext uri="{BB962C8B-B14F-4D97-AF65-F5344CB8AC3E}">
        <p14:creationId xmlns:p14="http://schemas.microsoft.com/office/powerpoint/2010/main" val="1944380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10</a:t>
            </a:fld>
            <a:endParaRPr lang="en-US"/>
          </a:p>
        </p:txBody>
      </p:sp>
    </p:spTree>
    <p:extLst>
      <p:ext uri="{BB962C8B-B14F-4D97-AF65-F5344CB8AC3E}">
        <p14:creationId xmlns:p14="http://schemas.microsoft.com/office/powerpoint/2010/main" val="16113408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11</a:t>
            </a:fld>
            <a:endParaRPr lang="en-US"/>
          </a:p>
        </p:txBody>
      </p:sp>
    </p:spTree>
    <p:extLst>
      <p:ext uri="{BB962C8B-B14F-4D97-AF65-F5344CB8AC3E}">
        <p14:creationId xmlns:p14="http://schemas.microsoft.com/office/powerpoint/2010/main" val="5966298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12</a:t>
            </a:fld>
            <a:endParaRPr lang="en-US"/>
          </a:p>
        </p:txBody>
      </p:sp>
    </p:spTree>
    <p:extLst>
      <p:ext uri="{BB962C8B-B14F-4D97-AF65-F5344CB8AC3E}">
        <p14:creationId xmlns:p14="http://schemas.microsoft.com/office/powerpoint/2010/main" val="21211416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13</a:t>
            </a:fld>
            <a:endParaRPr lang="en-US"/>
          </a:p>
        </p:txBody>
      </p:sp>
    </p:spTree>
    <p:extLst>
      <p:ext uri="{BB962C8B-B14F-4D97-AF65-F5344CB8AC3E}">
        <p14:creationId xmlns:p14="http://schemas.microsoft.com/office/powerpoint/2010/main" val="14750404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14</a:t>
            </a:fld>
            <a:endParaRPr lang="en-US"/>
          </a:p>
        </p:txBody>
      </p:sp>
    </p:spTree>
    <p:extLst>
      <p:ext uri="{BB962C8B-B14F-4D97-AF65-F5344CB8AC3E}">
        <p14:creationId xmlns:p14="http://schemas.microsoft.com/office/powerpoint/2010/main" val="9609558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15</a:t>
            </a:fld>
            <a:endParaRPr lang="en-US"/>
          </a:p>
        </p:txBody>
      </p:sp>
    </p:spTree>
    <p:extLst>
      <p:ext uri="{BB962C8B-B14F-4D97-AF65-F5344CB8AC3E}">
        <p14:creationId xmlns:p14="http://schemas.microsoft.com/office/powerpoint/2010/main" val="2547699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First and foremost, READ THE CONTRACT! The COR must know exactly what the contract obligates the contractor to do in order to be able to compare those standards to what the contractor actually does during performance of the contract requirements. This awareness will enable the COR, during contract performance monitoring, to detect any differences (i.e., non-conformances) and to take action to correct or resolve them.</a:t>
            </a:r>
          </a:p>
          <a:p>
            <a:endParaRPr lang="en-US" b="1" u="sng" dirty="0"/>
          </a:p>
          <a:p>
            <a:r>
              <a:rPr lang="en-US" b="0" dirty="0"/>
              <a:t>Cost monitoring involves using various procedures and techniques to monitor individual costs to verify the appropriateness of costs; and total costs to detect variances in planned or budgeted expenses. Cost reimbursement contracts, as compared to fixed price contracts, require the most cost monitoring because of the potential risk to the government that a cost reimbursement contract creates. Cost monitoring involves tracking and analyzing the overall rate of contract expenditures to determine whether the contract will be completed within budget and according to schedule.</a:t>
            </a:r>
          </a:p>
          <a:p>
            <a:endParaRPr lang="en-US" b="1" dirty="0"/>
          </a:p>
          <a:p>
            <a:r>
              <a:rPr lang="en-US" b="0" dirty="0"/>
              <a:t>Financial monitoring means detecting changes in a contractors financial condition that have the potential to endanger a contract’s performance, then taking the appropriate actions to preserve performance. The CO or the agency’s financial advisors should be notified when financial conditions may warrant intervention by the government. </a:t>
            </a:r>
          </a:p>
          <a:p>
            <a:endParaRPr lang="en-US" b="0" dirty="0"/>
          </a:p>
          <a:p>
            <a:r>
              <a:rPr lang="en-US" b="0" dirty="0"/>
              <a:t>Monitoring government contracts for legal (statutory) and regulatory compliance means ensuring that contractors take or refrain from taking specific actions as a matter of public policy. The CO may delegate any or all of the statutory monitoring functions to the COR. </a:t>
            </a:r>
          </a:p>
          <a:p>
            <a:r>
              <a:rPr lang="en-US" b="0" dirty="0"/>
              <a:t>Examples:</a:t>
            </a:r>
          </a:p>
          <a:p>
            <a:pPr lvl="1"/>
            <a:r>
              <a:rPr lang="en-US" b="0" dirty="0"/>
              <a:t>– Labor laws</a:t>
            </a:r>
          </a:p>
          <a:p>
            <a:pPr lvl="1"/>
            <a:r>
              <a:rPr lang="en-US" b="0" dirty="0"/>
              <a:t>– Privacy Act and Drug-Free Workplace issues</a:t>
            </a:r>
          </a:p>
          <a:p>
            <a:pPr lvl="1"/>
            <a:r>
              <a:rPr lang="en-US" b="0" dirty="0"/>
              <a:t>– Hazardous, non-domestic, or recovered materials and environmental issues</a:t>
            </a:r>
          </a:p>
          <a:p>
            <a:pPr lvl="1"/>
            <a:r>
              <a:rPr lang="en-US" b="0" dirty="0"/>
              <a:t>- Subcontracting plans</a:t>
            </a:r>
          </a:p>
          <a:p>
            <a:endParaRPr lang="en-US" b="1" dirty="0"/>
          </a:p>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16</a:t>
            </a:fld>
            <a:endParaRPr lang="en-US"/>
          </a:p>
        </p:txBody>
      </p:sp>
    </p:spTree>
    <p:extLst>
      <p:ext uri="{BB962C8B-B14F-4D97-AF65-F5344CB8AC3E}">
        <p14:creationId xmlns:p14="http://schemas.microsoft.com/office/powerpoint/2010/main" val="14769164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no set rules for selecting the technique to be used; a combination of techniques might be necessary. The contract itself may indicate exactly how the government will monitor various aspects of the contract. If no such indication is given, the contract must be evaluated to determine what monitoring techniques will best suit it.</a:t>
            </a:r>
          </a:p>
          <a:p>
            <a:endParaRPr lang="en-US" dirty="0"/>
          </a:p>
          <a:p>
            <a:r>
              <a:rPr lang="en-US" dirty="0"/>
              <a:t>The COR should have meetings with the contractor as deemed necessary to ensure adequate monitoring and communication with the contractor.  In addition, holding periodic meetings with the requiring activity and end users allows the COR to obtain, as well as provide, pertinent information on the status of the contract. These meetings help foster the government’s team approach to contract administration and can provide early warning of any potential performance problems.</a:t>
            </a:r>
          </a:p>
          <a:p>
            <a:endParaRPr lang="en-US" dirty="0"/>
          </a:p>
          <a:p>
            <a:r>
              <a:rPr lang="en-US" dirty="0"/>
              <a:t>Holding periodic onsite visits with the contractor allows the COR to obtain monitoring data through observation. Onsite visits allow both the government and contractor personnel an opportunity to identify, as well as resolve, problems at the operating level.</a:t>
            </a:r>
          </a:p>
          <a:p>
            <a:endParaRPr lang="en-US" dirty="0"/>
          </a:p>
          <a:p>
            <a:r>
              <a:rPr lang="en-US" dirty="0"/>
              <a:t>Required daily logs or progress reports provide the an indicators of:</a:t>
            </a:r>
          </a:p>
          <a:p>
            <a:pPr lvl="1"/>
            <a:r>
              <a:rPr lang="en-US" dirty="0"/>
              <a:t>• Potential changes</a:t>
            </a:r>
          </a:p>
          <a:p>
            <a:pPr lvl="1"/>
            <a:r>
              <a:rPr lang="en-US" dirty="0"/>
              <a:t>• Delays</a:t>
            </a:r>
          </a:p>
          <a:p>
            <a:pPr lvl="1"/>
            <a:r>
              <a:rPr lang="en-US" dirty="0"/>
              <a:t>• Issues with contract performance, such as failed tests or rejections.</a:t>
            </a:r>
          </a:p>
          <a:p>
            <a:pPr lvl="1"/>
            <a:endParaRPr lang="en-US" dirty="0"/>
          </a:p>
          <a:p>
            <a:pPr lvl="0"/>
            <a:r>
              <a:rPr lang="en-US" dirty="0"/>
              <a:t>The COR may be required to review and input various data as might be required by the particular contract, including progress of work under the contract, cost expenditures, results of tests on contract products, or other technical information. The format for inputting data in the tracking systems will vary. The COR should follow the direction provided by the CO or other official in </a:t>
            </a:r>
          </a:p>
          <a:p>
            <a:pPr lvl="0"/>
            <a:r>
              <a:rPr lang="en-US" dirty="0"/>
              <a:t>charge of the tracking system.</a:t>
            </a:r>
          </a:p>
        </p:txBody>
      </p:sp>
      <p:sp>
        <p:nvSpPr>
          <p:cNvPr id="4" name="Slide Number Placeholder 3"/>
          <p:cNvSpPr>
            <a:spLocks noGrp="1"/>
          </p:cNvSpPr>
          <p:nvPr>
            <p:ph type="sldNum" sz="quarter" idx="10"/>
          </p:nvPr>
        </p:nvSpPr>
        <p:spPr/>
        <p:txBody>
          <a:bodyPr/>
          <a:lstStyle/>
          <a:p>
            <a:fld id="{0A71EFB5-1247-5A45-ADFC-64C97E676662}" type="slidenum">
              <a:rPr lang="en-US" smtClean="0"/>
              <a:t>17</a:t>
            </a:fld>
            <a:endParaRPr lang="en-US"/>
          </a:p>
        </p:txBody>
      </p:sp>
    </p:spTree>
    <p:extLst>
      <p:ext uri="{BB962C8B-B14F-4D97-AF65-F5344CB8AC3E}">
        <p14:creationId xmlns:p14="http://schemas.microsoft.com/office/powerpoint/2010/main" val="7543791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Minutes can be written by anyone attending a meeting. Minutes of meetings should be provided to all attendees and to the CO for inclusion in the contract administration file.</a:t>
            </a:r>
          </a:p>
          <a:p>
            <a:endParaRPr lang="en-US" dirty="0"/>
          </a:p>
          <a:p>
            <a:r>
              <a:rPr lang="en-US" dirty="0"/>
              <a:t>Corresponding with the contractor and other government officials involved in the contract is a good way to document contract performance because it provides a written record of the contract status. Correspondence, along with other forms of contract-related documentation, serves to further ensure satisfactory contract completion because it explains what is going on with the contract at a given time. Written correspondence between the government and the contractor also ensures that both parties have a common understanding of all aspects of contract performance.</a:t>
            </a:r>
          </a:p>
          <a:p>
            <a:endParaRPr lang="en-US" dirty="0"/>
          </a:p>
          <a:p>
            <a:r>
              <a:rPr lang="en-US" dirty="0"/>
              <a:t>A technical analysis is a report prepared by the COR that focuses on the technical aspects of the contractor’s response to a government request. The CO uses the technical analysis to make decisions to change the contract. The technical analysis is critical to the CO’s work, as it may provide a basis for contract modifications, the contractor’s entitlement to payment (as in </a:t>
            </a:r>
          </a:p>
          <a:p>
            <a:r>
              <a:rPr lang="en-US" dirty="0"/>
              <a:t>the case of a dispute pertaining to the scope of work originally required by the contract), and future work with a particular contractor.</a:t>
            </a:r>
          </a:p>
          <a:p>
            <a:endParaRPr lang="en-US" dirty="0"/>
          </a:p>
          <a:p>
            <a:r>
              <a:rPr lang="en-US" dirty="0"/>
              <a:t>In any dispute with a contractor, the government may enter into litigation, whether the contractor appeals to a court in the judicial system or to an administrative board. In civil cases, the legal system deals mainly with facts, usually coming from files. Consequently, the more accurate and complete contract files are, the more likely the government will prevail in a dispute with a contractor. There are cases in which an administrative board reviews only the files that are submitted and makes a decision based on what they contain. Files prepared for the court will probably be heavily based on COR input. COR files are a part of the contract file and must be maintained in accordance with agency and CO instructions.</a:t>
            </a:r>
          </a:p>
        </p:txBody>
      </p:sp>
      <p:sp>
        <p:nvSpPr>
          <p:cNvPr id="4" name="Slide Number Placeholder 3"/>
          <p:cNvSpPr>
            <a:spLocks noGrp="1"/>
          </p:cNvSpPr>
          <p:nvPr>
            <p:ph type="sldNum" sz="quarter" idx="10"/>
          </p:nvPr>
        </p:nvSpPr>
        <p:spPr/>
        <p:txBody>
          <a:bodyPr/>
          <a:lstStyle/>
          <a:p>
            <a:fld id="{0A71EFB5-1247-5A45-ADFC-64C97E676662}" type="slidenum">
              <a:rPr lang="en-US" smtClean="0"/>
              <a:t>18</a:t>
            </a:fld>
            <a:endParaRPr lang="en-US"/>
          </a:p>
        </p:txBody>
      </p:sp>
    </p:spTree>
    <p:extLst>
      <p:ext uri="{BB962C8B-B14F-4D97-AF65-F5344CB8AC3E}">
        <p14:creationId xmlns:p14="http://schemas.microsoft.com/office/powerpoint/2010/main" val="4622635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Keeping accurate and precise records of all issues that arise will be invaluable to preserving the governments rights in case of dispute or claim.</a:t>
            </a:r>
          </a:p>
        </p:txBody>
      </p:sp>
      <p:sp>
        <p:nvSpPr>
          <p:cNvPr id="4" name="Slide Number Placeholder 3"/>
          <p:cNvSpPr>
            <a:spLocks noGrp="1"/>
          </p:cNvSpPr>
          <p:nvPr>
            <p:ph type="sldNum" sz="quarter" idx="10"/>
          </p:nvPr>
        </p:nvSpPr>
        <p:spPr/>
        <p:txBody>
          <a:bodyPr/>
          <a:lstStyle/>
          <a:p>
            <a:fld id="{0A71EFB5-1247-5A45-ADFC-64C97E676662}" type="slidenum">
              <a:rPr lang="en-US" smtClean="0"/>
              <a:t>19</a:t>
            </a:fld>
            <a:endParaRPr lang="en-US"/>
          </a:p>
        </p:txBody>
      </p:sp>
    </p:spTree>
    <p:extLst>
      <p:ext uri="{BB962C8B-B14F-4D97-AF65-F5344CB8AC3E}">
        <p14:creationId xmlns:p14="http://schemas.microsoft.com/office/powerpoint/2010/main" val="18268027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2</a:t>
            </a:fld>
            <a:endParaRPr lang="en-US"/>
          </a:p>
        </p:txBody>
      </p:sp>
    </p:spTree>
    <p:extLst>
      <p:ext uri="{BB962C8B-B14F-4D97-AF65-F5344CB8AC3E}">
        <p14:creationId xmlns:p14="http://schemas.microsoft.com/office/powerpoint/2010/main" val="16850846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FAR 45.600 Scope of subpart.</a:t>
            </a:r>
          </a:p>
          <a:p>
            <a:r>
              <a:rPr lang="en-US" dirty="0"/>
              <a:t>This subpart establishes policies and procedures for the reporting, reutilization, and disposal of contractor inventory excess to contracts and of property that forms the basis of a claim against the Government (e.g., termination inventory under fixed-price contracts). This subpart does not apply to the disposal of real property or to property for which the Government has a lien or title solely as a result of advance, progress, or performance-based payments that have been liquidated</a:t>
            </a:r>
          </a:p>
          <a:p>
            <a:endParaRPr lang="en-US" dirty="0"/>
          </a:p>
          <a:p>
            <a:r>
              <a:rPr lang="en-US" dirty="0"/>
              <a:t>Government property refers to all property owned or leased by the government under the terms of a contract. It includes both government-furnished property and contractor-acquired property. Government property includes material, equipment, special tooling, special test equipment, and real property. Government property does not include intellectual property and software. </a:t>
            </a:r>
          </a:p>
          <a:p>
            <a:endParaRPr lang="en-US" dirty="0"/>
          </a:p>
          <a:p>
            <a:r>
              <a:rPr lang="en-US" dirty="0"/>
              <a:t>Contractor-acquired property is property acquired, fabricated, or otherwise provided by the contractor for performing a contract and </a:t>
            </a:r>
            <a:r>
              <a:rPr lang="en-US" u="sng" dirty="0"/>
              <a:t>to which the government has title</a:t>
            </a:r>
            <a:r>
              <a:rPr lang="en-US" dirty="0"/>
              <a:t>.</a:t>
            </a:r>
          </a:p>
          <a:p>
            <a:endParaRPr lang="en-US" dirty="0"/>
          </a:p>
          <a:p>
            <a:r>
              <a:rPr lang="en-US" dirty="0"/>
              <a:t>Government-furnished property (GFP) is property in the possession of, or directly acquired by, the government and subsequently furnished to the contractor for performance of a contract. It includes, but is not limited to, spares and property furnished for repair, maintenance, overhaul, or modification. It also includes contractor-acquired property if the contractor acquired property is a deliverable under a cost contract when accepted by the government for continued use under the contract.</a:t>
            </a:r>
          </a:p>
        </p:txBody>
      </p:sp>
      <p:sp>
        <p:nvSpPr>
          <p:cNvPr id="4" name="Slide Number Placeholder 3"/>
          <p:cNvSpPr>
            <a:spLocks noGrp="1"/>
          </p:cNvSpPr>
          <p:nvPr>
            <p:ph type="sldNum" sz="quarter" idx="10"/>
          </p:nvPr>
        </p:nvSpPr>
        <p:spPr/>
        <p:txBody>
          <a:bodyPr/>
          <a:lstStyle/>
          <a:p>
            <a:fld id="{0A71EFB5-1247-5A45-ADFC-64C97E676662}" type="slidenum">
              <a:rPr lang="en-US" smtClean="0"/>
              <a:t>20</a:t>
            </a:fld>
            <a:endParaRPr lang="en-US"/>
          </a:p>
        </p:txBody>
      </p:sp>
    </p:spTree>
    <p:extLst>
      <p:ext uri="{BB962C8B-B14F-4D97-AF65-F5344CB8AC3E}">
        <p14:creationId xmlns:p14="http://schemas.microsoft.com/office/powerpoint/2010/main" val="14142555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Coordinate property information with the agency property manager and the contractor to ensure complete inventory and accountability for all property or equipment furnished. </a:t>
            </a:r>
          </a:p>
          <a:p>
            <a:endParaRPr lang="en-US" dirty="0"/>
          </a:p>
          <a:p>
            <a:r>
              <a:rPr lang="en-US" dirty="0"/>
              <a:t>Because the government may become subject to a claim by the contractor if there are any changes to the contract’s terms, the COR must ensure that any inconsistencies or delays in the delivery of government property can be remedied by the CO.</a:t>
            </a:r>
          </a:p>
        </p:txBody>
      </p:sp>
      <p:sp>
        <p:nvSpPr>
          <p:cNvPr id="4" name="Slide Number Placeholder 3"/>
          <p:cNvSpPr>
            <a:spLocks noGrp="1"/>
          </p:cNvSpPr>
          <p:nvPr>
            <p:ph type="sldNum" sz="quarter" idx="10"/>
          </p:nvPr>
        </p:nvSpPr>
        <p:spPr/>
        <p:txBody>
          <a:bodyPr/>
          <a:lstStyle/>
          <a:p>
            <a:fld id="{0A71EFB5-1247-5A45-ADFC-64C97E676662}" type="slidenum">
              <a:rPr lang="en-US" smtClean="0"/>
              <a:t>21</a:t>
            </a:fld>
            <a:endParaRPr lang="en-US"/>
          </a:p>
        </p:txBody>
      </p:sp>
    </p:spTree>
    <p:extLst>
      <p:ext uri="{BB962C8B-B14F-4D97-AF65-F5344CB8AC3E}">
        <p14:creationId xmlns:p14="http://schemas.microsoft.com/office/powerpoint/2010/main" val="17343092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COR can monitor the contractor’s use of government property by conducting physical inventories of GFP and how it is being used at contractor’s work site; and reviewing the contractor’s preventive maintenance program.</a:t>
            </a:r>
          </a:p>
          <a:p>
            <a:endParaRPr lang="en-US" dirty="0"/>
          </a:p>
          <a:p>
            <a:r>
              <a:rPr lang="en-US" dirty="0"/>
              <a:t>To ensure that the use of government property complies with the government property clause in the contract, and is in accordance with sound industry practices, the COR may be required by the CO to investigate and resolve reported loss, damage, or destruction of government property.  Generally, contractors are </a:t>
            </a:r>
            <a:r>
              <a:rPr lang="en-US" b="1" u="sng" dirty="0"/>
              <a:t>not held liable </a:t>
            </a:r>
            <a:r>
              <a:rPr lang="en-US" dirty="0"/>
              <a:t>for loss, theft, damage or destruction of government property unless willful negligence can be proven. </a:t>
            </a:r>
          </a:p>
          <a:p>
            <a:endParaRPr lang="en-US" dirty="0"/>
          </a:p>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22</a:t>
            </a:fld>
            <a:endParaRPr lang="en-US"/>
          </a:p>
        </p:txBody>
      </p:sp>
    </p:spTree>
    <p:extLst>
      <p:ext uri="{BB962C8B-B14F-4D97-AF65-F5344CB8AC3E}">
        <p14:creationId xmlns:p14="http://schemas.microsoft.com/office/powerpoint/2010/main" val="20109093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FAR Subpart 45.6 </a:t>
            </a:r>
          </a:p>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23</a:t>
            </a:fld>
            <a:endParaRPr lang="en-US"/>
          </a:p>
        </p:txBody>
      </p:sp>
    </p:spTree>
    <p:extLst>
      <p:ext uri="{BB962C8B-B14F-4D97-AF65-F5344CB8AC3E}">
        <p14:creationId xmlns:p14="http://schemas.microsoft.com/office/powerpoint/2010/main" val="13033999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24</a:t>
            </a:fld>
            <a:endParaRPr lang="en-US"/>
          </a:p>
        </p:txBody>
      </p:sp>
    </p:spTree>
    <p:extLst>
      <p:ext uri="{BB962C8B-B14F-4D97-AF65-F5344CB8AC3E}">
        <p14:creationId xmlns:p14="http://schemas.microsoft.com/office/powerpoint/2010/main" val="8942230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delay has occurred if the contractor fails to perform in accordance with the delivery or performance schedule in the contract, or if the government causes the contractor to stop performing. </a:t>
            </a:r>
          </a:p>
          <a:p>
            <a:endParaRPr lang="en-US" dirty="0"/>
          </a:p>
          <a:p>
            <a:r>
              <a:rPr lang="en-US" dirty="0"/>
              <a:t>Once a delay is confirmed, whether contractor caused or government, the COR should prepare documentation to assist the CO in developing the government’s position on the delay. </a:t>
            </a:r>
          </a:p>
          <a:p>
            <a:endParaRPr lang="en-US" dirty="0"/>
          </a:p>
          <a:p>
            <a:r>
              <a:rPr lang="en-US" dirty="0"/>
              <a:t>The documentation should include relevant information about the delay, such as:</a:t>
            </a:r>
          </a:p>
          <a:p>
            <a:pPr lvl="1"/>
            <a:r>
              <a:rPr lang="en-US" dirty="0"/>
              <a:t>• A list of persons with factual knowledge of the delay</a:t>
            </a:r>
          </a:p>
          <a:p>
            <a:pPr lvl="1"/>
            <a:r>
              <a:rPr lang="en-US" dirty="0"/>
              <a:t>• A description of the delay</a:t>
            </a:r>
          </a:p>
          <a:p>
            <a:pPr lvl="1"/>
            <a:r>
              <a:rPr lang="en-US" dirty="0"/>
              <a:t>• The history of contract performance, indicating:</a:t>
            </a:r>
          </a:p>
          <a:p>
            <a:pPr lvl="2"/>
            <a:r>
              <a:rPr lang="en-US" dirty="0"/>
              <a:t>– When work under the contract began</a:t>
            </a:r>
          </a:p>
          <a:p>
            <a:pPr lvl="2"/>
            <a:r>
              <a:rPr lang="en-US" dirty="0"/>
              <a:t>– When work deviated from the performance schedule</a:t>
            </a:r>
          </a:p>
          <a:p>
            <a:pPr lvl="2"/>
            <a:r>
              <a:rPr lang="en-US" dirty="0"/>
              <a:t>– When the work stopped.</a:t>
            </a:r>
          </a:p>
          <a:p>
            <a:pPr lvl="2"/>
            <a:endParaRPr lang="en-US" dirty="0"/>
          </a:p>
          <a:p>
            <a:pPr lvl="0"/>
            <a:r>
              <a:rPr lang="en-US" dirty="0"/>
              <a:t>Once a performance failure or breach of contract has been identified, the COR must notify the CO of the problem in a timely manner. </a:t>
            </a:r>
            <a:r>
              <a:rPr lang="en-US"/>
              <a:t>Because many remedies are time-sensitive, any delay in informing the CO may result in harm to the government—it may lose its rights to relief.</a:t>
            </a:r>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25</a:t>
            </a:fld>
            <a:endParaRPr lang="en-US"/>
          </a:p>
        </p:txBody>
      </p:sp>
    </p:spTree>
    <p:extLst>
      <p:ext uri="{BB962C8B-B14F-4D97-AF65-F5344CB8AC3E}">
        <p14:creationId xmlns:p14="http://schemas.microsoft.com/office/powerpoint/2010/main" val="150761736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26</a:t>
            </a:fld>
            <a:endParaRPr lang="en-US"/>
          </a:p>
        </p:txBody>
      </p:sp>
    </p:spTree>
    <p:extLst>
      <p:ext uri="{BB962C8B-B14F-4D97-AF65-F5344CB8AC3E}">
        <p14:creationId xmlns:p14="http://schemas.microsoft.com/office/powerpoint/2010/main" val="11449337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27</a:t>
            </a:fld>
            <a:endParaRPr lang="en-US"/>
          </a:p>
        </p:txBody>
      </p:sp>
    </p:spTree>
    <p:extLst>
      <p:ext uri="{BB962C8B-B14F-4D97-AF65-F5344CB8AC3E}">
        <p14:creationId xmlns:p14="http://schemas.microsoft.com/office/powerpoint/2010/main" val="161642295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28</a:t>
            </a:fld>
            <a:endParaRPr lang="en-US"/>
          </a:p>
        </p:txBody>
      </p:sp>
    </p:spTree>
    <p:extLst>
      <p:ext uri="{BB962C8B-B14F-4D97-AF65-F5344CB8AC3E}">
        <p14:creationId xmlns:p14="http://schemas.microsoft.com/office/powerpoint/2010/main" val="187734925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29</a:t>
            </a:fld>
            <a:endParaRPr lang="en-US"/>
          </a:p>
        </p:txBody>
      </p:sp>
    </p:spTree>
    <p:extLst>
      <p:ext uri="{BB962C8B-B14F-4D97-AF65-F5344CB8AC3E}">
        <p14:creationId xmlns:p14="http://schemas.microsoft.com/office/powerpoint/2010/main" val="18170454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88450970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30</a:t>
            </a:fld>
            <a:endParaRPr lang="en-US"/>
          </a:p>
        </p:txBody>
      </p:sp>
    </p:spTree>
    <p:extLst>
      <p:ext uri="{BB962C8B-B14F-4D97-AF65-F5344CB8AC3E}">
        <p14:creationId xmlns:p14="http://schemas.microsoft.com/office/powerpoint/2010/main" val="189473812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31</a:t>
            </a:fld>
            <a:endParaRPr lang="en-US"/>
          </a:p>
        </p:txBody>
      </p:sp>
    </p:spTree>
    <p:extLst>
      <p:ext uri="{BB962C8B-B14F-4D97-AF65-F5344CB8AC3E}">
        <p14:creationId xmlns:p14="http://schemas.microsoft.com/office/powerpoint/2010/main" val="126787444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32</a:t>
            </a:fld>
            <a:endParaRPr lang="en-US"/>
          </a:p>
        </p:txBody>
      </p:sp>
    </p:spTree>
    <p:extLst>
      <p:ext uri="{BB962C8B-B14F-4D97-AF65-F5344CB8AC3E}">
        <p14:creationId xmlns:p14="http://schemas.microsoft.com/office/powerpoint/2010/main" val="161908816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Under </a:t>
            </a:r>
            <a:r>
              <a:rPr lang="en-US" dirty="0" err="1"/>
              <a:t>ProTech</a:t>
            </a:r>
            <a:r>
              <a:rPr lang="en-US" dirty="0"/>
              <a:t> the Government shall pay the Contractor, upon submission of proper invoices or vouchers, the prices stipulated in each TO for work delivered or rendered and accepted, less any deductions provided in the TOs. Unless otherwise specified, payment shall be made upon acceptance of any portion of the work delivered or rendered for which a price is separately stated in the TOs.</a:t>
            </a:r>
          </a:p>
          <a:p>
            <a:endParaRPr lang="en-US" dirty="0"/>
          </a:p>
          <a:p>
            <a:r>
              <a:rPr lang="en-US" dirty="0"/>
              <a:t>FAR Subpart 32.9 states that the contractor is entitled to payment under the contract. This payment should conform to agency policies and to the </a:t>
            </a:r>
          </a:p>
          <a:p>
            <a:r>
              <a:rPr lang="en-US" dirty="0"/>
              <a:t>policy outlined in the Prompt Payment Act. The COR should not authorize payment of money in excess of, or less than, the amount to which the contractor is entitled under the terms and conditions of the contract/TO. </a:t>
            </a:r>
          </a:p>
          <a:p>
            <a:r>
              <a:rPr lang="en-US" dirty="0"/>
              <a:t>Specific invoice </a:t>
            </a:r>
            <a:r>
              <a:rPr lang="en-US" dirty="0" err="1"/>
              <a:t>nd</a:t>
            </a:r>
            <a:r>
              <a:rPr lang="en-US" dirty="0"/>
              <a:t> payment procedures will be cited in each individual </a:t>
            </a:r>
            <a:r>
              <a:rPr lang="en-US" dirty="0" err="1"/>
              <a:t>tTO</a:t>
            </a:r>
            <a:r>
              <a:rPr lang="en-US" dirty="0"/>
              <a:t>.</a:t>
            </a:r>
          </a:p>
          <a:p>
            <a:endParaRPr lang="en-US" dirty="0"/>
          </a:p>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33</a:t>
            </a:fld>
            <a:endParaRPr lang="en-US"/>
          </a:p>
        </p:txBody>
      </p:sp>
    </p:spTree>
    <p:extLst>
      <p:ext uri="{BB962C8B-B14F-4D97-AF65-F5344CB8AC3E}">
        <p14:creationId xmlns:p14="http://schemas.microsoft.com/office/powerpoint/2010/main" val="138468955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Once the contract/TO is completed, it is important for the agency to evaluate the performance of the contract and contractor to determine if changes are required for future contracts. It is also important for the agency to determine if it is willing to use the contractor again for future projects.</a:t>
            </a:r>
          </a:p>
          <a:p>
            <a:endParaRPr lang="en-US" dirty="0"/>
          </a:p>
          <a:p>
            <a:endParaRPr lang="en-US" dirty="0"/>
          </a:p>
          <a:p>
            <a:r>
              <a:rPr lang="en-US" b="1" dirty="0"/>
              <a:t>FAR 42.1501 General.</a:t>
            </a:r>
          </a:p>
          <a:p>
            <a:r>
              <a:rPr lang="en-US" dirty="0"/>
              <a:t>(a) Past </a:t>
            </a:r>
            <a:r>
              <a:rPr lang="en-US" i="1" dirty="0">
                <a:solidFill>
                  <a:srgbClr val="000000"/>
                </a:solidFill>
                <a:effectLst/>
              </a:rPr>
              <a:t>performance</a:t>
            </a:r>
            <a:r>
              <a:rPr lang="en-US" dirty="0"/>
              <a:t> information (including the ratings and supporting narratives) is relevant information, for future source selection purposes, regarding a contractor’s actions under previously awarded contracts or orders. It includes, for example, the contractor’s record of—</a:t>
            </a:r>
          </a:p>
          <a:p>
            <a:pPr lvl="1"/>
            <a:r>
              <a:rPr lang="en-US" dirty="0"/>
              <a:t>(1) Conforming to requirements and to standards of good workmanship;</a:t>
            </a:r>
          </a:p>
          <a:p>
            <a:pPr lvl="1"/>
            <a:r>
              <a:rPr lang="en-US" dirty="0"/>
              <a:t>(2) Forecasting and controlling costs;</a:t>
            </a:r>
          </a:p>
          <a:p>
            <a:pPr lvl="1"/>
            <a:r>
              <a:rPr lang="en-US" dirty="0"/>
              <a:t>(3) Adherence to schedules, including the administrative aspects of </a:t>
            </a:r>
            <a:r>
              <a:rPr lang="en-US" i="1" dirty="0">
                <a:solidFill>
                  <a:srgbClr val="000000"/>
                </a:solidFill>
                <a:effectLst/>
              </a:rPr>
              <a:t>performance</a:t>
            </a:r>
            <a:r>
              <a:rPr lang="en-US" dirty="0"/>
              <a:t>;</a:t>
            </a:r>
          </a:p>
          <a:p>
            <a:pPr lvl="1"/>
            <a:r>
              <a:rPr lang="en-US" dirty="0"/>
              <a:t>(4) Reasonable and cooperative behavior and commitment to customer satisfaction;</a:t>
            </a:r>
          </a:p>
          <a:p>
            <a:pPr lvl="1"/>
            <a:r>
              <a:rPr lang="en-US" dirty="0"/>
              <a:t>(5) Reporting into databases (see subpart </a:t>
            </a:r>
            <a:r>
              <a:rPr lang="en-US" dirty="0">
                <a:hlinkClick r:id="rId3"/>
              </a:rPr>
              <a:t>4.14</a:t>
            </a:r>
            <a:r>
              <a:rPr lang="en-US" dirty="0"/>
              <a:t>, and reporting requirements in the solicitation provisions and clauses referenced in </a:t>
            </a:r>
            <a:r>
              <a:rPr lang="en-US" dirty="0">
                <a:hlinkClick r:id="rId4"/>
              </a:rPr>
              <a:t>9.104-7</a:t>
            </a:r>
            <a:r>
              <a:rPr lang="en-US" dirty="0"/>
              <a:t>); </a:t>
            </a:r>
          </a:p>
          <a:p>
            <a:pPr lvl="1"/>
            <a:r>
              <a:rPr lang="en-US" dirty="0"/>
              <a:t>(6) Integrity and business ethics; and</a:t>
            </a:r>
          </a:p>
          <a:p>
            <a:pPr lvl="1"/>
            <a:r>
              <a:rPr lang="en-US" dirty="0"/>
              <a:t>(7) Business-like concern for the interest of the customer.</a:t>
            </a:r>
          </a:p>
          <a:p>
            <a:r>
              <a:rPr lang="en-US" dirty="0"/>
              <a:t>(b) Agencies shall monitor their compliance with the past </a:t>
            </a:r>
            <a:r>
              <a:rPr lang="en-US" i="1" dirty="0">
                <a:solidFill>
                  <a:srgbClr val="000000"/>
                </a:solidFill>
                <a:effectLst/>
              </a:rPr>
              <a:t>performance</a:t>
            </a:r>
            <a:r>
              <a:rPr lang="en-US" dirty="0"/>
              <a:t> evaluation requirements (see </a:t>
            </a:r>
            <a:r>
              <a:rPr lang="en-US" dirty="0">
                <a:hlinkClick r:id="rId5"/>
              </a:rPr>
              <a:t>42.1502</a:t>
            </a:r>
            <a:r>
              <a:rPr lang="en-US" dirty="0"/>
              <a:t>), and use the Contractor </a:t>
            </a:r>
            <a:r>
              <a:rPr lang="en-US" i="1" dirty="0">
                <a:solidFill>
                  <a:srgbClr val="000000"/>
                </a:solidFill>
                <a:effectLst/>
              </a:rPr>
              <a:t>Performance</a:t>
            </a:r>
            <a:r>
              <a:rPr lang="en-US" dirty="0"/>
              <a:t> Assessment Reporting System (CPARS) and Past </a:t>
            </a:r>
            <a:r>
              <a:rPr lang="en-US" i="1" dirty="0">
                <a:solidFill>
                  <a:srgbClr val="000000"/>
                </a:solidFill>
                <a:effectLst/>
              </a:rPr>
              <a:t>Performance</a:t>
            </a:r>
            <a:r>
              <a:rPr lang="en-US" dirty="0"/>
              <a:t> Information Retrieval System (PPIRS) metric tools to measure the quality and timely reporting of past </a:t>
            </a:r>
            <a:r>
              <a:rPr lang="en-US" i="1" dirty="0">
                <a:solidFill>
                  <a:srgbClr val="000000"/>
                </a:solidFill>
                <a:effectLst/>
              </a:rPr>
              <a:t>performance</a:t>
            </a:r>
            <a:r>
              <a:rPr lang="en-US" dirty="0"/>
              <a:t> information.</a:t>
            </a:r>
          </a:p>
          <a:p>
            <a:endParaRPr lang="en-US" dirty="0"/>
          </a:p>
          <a:p>
            <a:r>
              <a:rPr lang="en-US" b="1" dirty="0"/>
              <a:t>FAR 42.1502 Policy</a:t>
            </a:r>
          </a:p>
          <a:p>
            <a:r>
              <a:rPr lang="en-US" dirty="0"/>
              <a:t>(c) Orders under multiple-agency contracts. Agencies shall prepare an evaluation of contractor </a:t>
            </a:r>
            <a:r>
              <a:rPr lang="en-US" i="1" dirty="0">
                <a:solidFill>
                  <a:srgbClr val="000000"/>
                </a:solidFill>
                <a:effectLst/>
              </a:rPr>
              <a:t>performance</a:t>
            </a:r>
            <a:r>
              <a:rPr lang="en-US" dirty="0"/>
              <a:t> for </a:t>
            </a:r>
            <a:r>
              <a:rPr lang="en-US" u="sng" dirty="0"/>
              <a:t>each order that exceeds the simplified acquisition threshold </a:t>
            </a:r>
            <a:r>
              <a:rPr lang="en-US" dirty="0"/>
              <a:t>that is placed under a Federal Supply Schedule contract or placed under a task-order contract or a delivery-order contract awarded by another agency (i.e., </a:t>
            </a:r>
            <a:r>
              <a:rPr lang="en-US" dirty="0" err="1"/>
              <a:t>Governmentwide</a:t>
            </a:r>
            <a:r>
              <a:rPr lang="en-US" dirty="0"/>
              <a:t> acquisition contract or multi-agency contract). Agencies placing orders under their own multiple-agency contract shall also prepare </a:t>
            </a:r>
            <a:r>
              <a:rPr lang="en-US" i="1" dirty="0">
                <a:solidFill>
                  <a:srgbClr val="000000"/>
                </a:solidFill>
                <a:effectLst/>
              </a:rPr>
              <a:t>evaluations</a:t>
            </a:r>
            <a:r>
              <a:rPr lang="en-US" dirty="0"/>
              <a:t> for their own orders. This evaluation shall not consider the requirements under paragraph (g) of this section. Agencies are required to prepare an evaluation if a modification to the order causes the dollar amount to exceed the simplified acquisition threshold.</a:t>
            </a:r>
          </a:p>
          <a:p>
            <a:endParaRPr lang="en-US" dirty="0"/>
          </a:p>
          <a:p>
            <a:r>
              <a:rPr lang="en-US" dirty="0"/>
              <a:t>Past performance evaluations shall be prepared </a:t>
            </a:r>
            <a:r>
              <a:rPr lang="en-US" u="sng" dirty="0"/>
              <a:t>at least annually and at the time the work under a contract or order is completed</a:t>
            </a:r>
            <a:r>
              <a:rPr lang="en-US" dirty="0"/>
              <a:t>.</a:t>
            </a:r>
          </a:p>
          <a:p>
            <a:endParaRPr lang="en-US" dirty="0"/>
          </a:p>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34</a:t>
            </a:fld>
            <a:endParaRPr lang="en-US"/>
          </a:p>
        </p:txBody>
      </p:sp>
    </p:spTree>
    <p:extLst>
      <p:ext uri="{BB962C8B-B14F-4D97-AF65-F5344CB8AC3E}">
        <p14:creationId xmlns:p14="http://schemas.microsoft.com/office/powerpoint/2010/main" val="4545988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purposes of monitoring are to:</a:t>
            </a:r>
          </a:p>
          <a:p>
            <a:endParaRPr lang="en-US" dirty="0"/>
          </a:p>
          <a:p>
            <a:pPr marL="685800" lvl="1" indent="-228600">
              <a:buAutoNum type="arabicParenR"/>
            </a:pPr>
            <a:r>
              <a:rPr lang="en-US" dirty="0"/>
              <a:t>improve program performance through early identification of questions and issue resolution; </a:t>
            </a:r>
          </a:p>
          <a:p>
            <a:pPr marL="685800" lvl="1" indent="-228600">
              <a:buAutoNum type="arabicParenR"/>
            </a:pPr>
            <a:r>
              <a:rPr lang="en-US" dirty="0"/>
              <a:t>identify potential problems that may require additional scrutiny; </a:t>
            </a:r>
          </a:p>
          <a:p>
            <a:pPr marL="685800" lvl="1" indent="-228600">
              <a:buAutoNum type="arabicParenR"/>
            </a:pPr>
            <a:r>
              <a:rPr lang="en-US" dirty="0"/>
              <a:t>evaluate agency performance controls to ensure there is a reliable basis for validating service deliverables, and </a:t>
            </a:r>
          </a:p>
          <a:p>
            <a:pPr marL="685800" lvl="1" indent="-228600">
              <a:buAutoNum type="arabicParenR"/>
            </a:pPr>
            <a:r>
              <a:rPr lang="en-US" dirty="0"/>
              <a:t>to assure that financial documentation is adequate and accurate so that costs will not be questioned later on. </a:t>
            </a:r>
          </a:p>
          <a:p>
            <a:pPr marL="228600" indent="-228600">
              <a:buAutoNum type="arabicParenR"/>
            </a:pPr>
            <a:endParaRPr lang="en-US" dirty="0"/>
          </a:p>
          <a:p>
            <a:r>
              <a:rPr lang="en-US" dirty="0"/>
              <a:t>Another key purpose of contract monitoring is to </a:t>
            </a:r>
            <a:r>
              <a:rPr lang="en-US" b="1" dirty="0"/>
              <a:t>identify program and/or financial problems </a:t>
            </a:r>
            <a:r>
              <a:rPr lang="en-US" dirty="0"/>
              <a:t>as early as possible so that corrective action may be taken to prevent/minimize program implementation deficiencies and/or financial problems that will result in questioned costs and other types of exceptions that may be identified as part of an audit of the contract.</a:t>
            </a:r>
          </a:p>
          <a:p>
            <a:endParaRPr lang="en-US" dirty="0"/>
          </a:p>
          <a:p>
            <a:r>
              <a:rPr lang="en-US" dirty="0"/>
              <a:t>In addition, monitoring helps provide </a:t>
            </a:r>
            <a:r>
              <a:rPr lang="en-US" b="1" dirty="0"/>
              <a:t>qualitative observations and data </a:t>
            </a:r>
            <a:r>
              <a:rPr lang="en-US" dirty="0"/>
              <a:t>on how well </a:t>
            </a:r>
            <a:r>
              <a:rPr lang="en-US" dirty="0" err="1"/>
              <a:t>ProTech</a:t>
            </a:r>
            <a:r>
              <a:rPr lang="en-US" dirty="0"/>
              <a:t> services are being provided and whether desired service outcomes are being achieved. </a:t>
            </a:r>
          </a:p>
          <a:p>
            <a:endParaRPr lang="en-US" dirty="0"/>
          </a:p>
          <a:p>
            <a:r>
              <a:rPr lang="en-US" dirty="0"/>
              <a:t>Program performance measures should provide concrete information on the impact the </a:t>
            </a:r>
            <a:r>
              <a:rPr lang="en-US" dirty="0" err="1"/>
              <a:t>ProTech</a:t>
            </a:r>
            <a:r>
              <a:rPr lang="en-US" dirty="0"/>
              <a:t> services are having on improved outcomes for program participants.</a:t>
            </a:r>
          </a:p>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4</a:t>
            </a:fld>
            <a:endParaRPr lang="en-US"/>
          </a:p>
        </p:txBody>
      </p:sp>
    </p:spTree>
    <p:extLst>
      <p:ext uri="{BB962C8B-B14F-4D97-AF65-F5344CB8AC3E}">
        <p14:creationId xmlns:p14="http://schemas.microsoft.com/office/powerpoint/2010/main" val="7123301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purpose of a </a:t>
            </a:r>
            <a:r>
              <a:rPr lang="en-US" dirty="0" err="1"/>
              <a:t>ProTech</a:t>
            </a:r>
            <a:r>
              <a:rPr lang="en-US" dirty="0"/>
              <a:t> </a:t>
            </a:r>
            <a:r>
              <a:rPr lang="en-US" dirty="0" err="1"/>
              <a:t>postaward</a:t>
            </a:r>
            <a:r>
              <a:rPr lang="en-US" dirty="0"/>
              <a:t> orientation is to </a:t>
            </a:r>
            <a:r>
              <a:rPr lang="en-US" b="1" dirty="0"/>
              <a:t>ensure that the contractor and the government completely understand their respective roles </a:t>
            </a:r>
            <a:r>
              <a:rPr lang="en-US" dirty="0"/>
              <a:t>in the contract arrangement, and their relationship after award and </a:t>
            </a:r>
            <a:r>
              <a:rPr lang="en-US" u="sng" dirty="0"/>
              <a:t>before contract performance</a:t>
            </a:r>
            <a:r>
              <a:rPr lang="en-US" dirty="0"/>
              <a:t> </a:t>
            </a:r>
            <a:r>
              <a:rPr lang="en-US" u="sng" dirty="0"/>
              <a:t>begins</a:t>
            </a:r>
            <a:r>
              <a:rPr lang="en-US" dirty="0"/>
              <a:t>.  While the decision to conduct a </a:t>
            </a:r>
            <a:r>
              <a:rPr lang="en-US" dirty="0" err="1"/>
              <a:t>postaward</a:t>
            </a:r>
            <a:r>
              <a:rPr lang="en-US" dirty="0"/>
              <a:t> conference is at the discretion of the CO, </a:t>
            </a:r>
            <a:r>
              <a:rPr lang="en-US" dirty="0" err="1"/>
              <a:t>postaward</a:t>
            </a:r>
            <a:r>
              <a:rPr lang="en-US" dirty="0"/>
              <a:t> orientations are highly recommended to encourage a strong business relationship at the onset of the contract.</a:t>
            </a:r>
          </a:p>
          <a:p>
            <a:endParaRPr lang="en-US" dirty="0"/>
          </a:p>
          <a:p>
            <a:r>
              <a:rPr lang="en-US" dirty="0"/>
              <a:t>A </a:t>
            </a:r>
            <a:r>
              <a:rPr lang="en-US" dirty="0" err="1"/>
              <a:t>postaward</a:t>
            </a:r>
            <a:r>
              <a:rPr lang="en-US" dirty="0"/>
              <a:t> orientation allows all interested parties to discuss the contract and the elements of the requirement.  This type of discussion helps the contractor and the government to </a:t>
            </a:r>
            <a:r>
              <a:rPr lang="en-US" b="1" dirty="0"/>
              <a:t>achieve a clear and mutual understanding of contract requirements, terms, and conditions</a:t>
            </a:r>
            <a:r>
              <a:rPr lang="en-US" dirty="0"/>
              <a:t> and identify and resolve any potential or current problems. All issues discussed during the </a:t>
            </a:r>
            <a:r>
              <a:rPr lang="en-US" dirty="0" err="1"/>
              <a:t>postaward</a:t>
            </a:r>
            <a:r>
              <a:rPr lang="en-US" dirty="0"/>
              <a:t> conference should be documented for the contract file.</a:t>
            </a:r>
          </a:p>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5</a:t>
            </a:fld>
            <a:endParaRPr lang="en-US"/>
          </a:p>
        </p:txBody>
      </p:sp>
    </p:spTree>
    <p:extLst>
      <p:ext uri="{BB962C8B-B14F-4D97-AF65-F5344CB8AC3E}">
        <p14:creationId xmlns:p14="http://schemas.microsoft.com/office/powerpoint/2010/main" val="12791973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 at his or her discretion, may delegate contract monitoring duties to individuals possessing technical expertise or other specific qualifications, to ensure that all contract performance and delivery requirements are met in an acceptable and timely manner. These individuals are called Contracting Officer’s Representatives or CORs.</a:t>
            </a:r>
          </a:p>
          <a:p>
            <a:endParaRPr lang="en-US" dirty="0"/>
          </a:p>
          <a:p>
            <a:r>
              <a:rPr lang="en-US" dirty="0"/>
              <a:t>The COR is a non-contracting person who is given the primary role in the technical monitoring and administrative aspects of a statement of work or specification of a contract. FAR 2.101 states: “Contracting Officer’s Representative (COR) means an individual, including a contracting officer’s technical representative (COTR), designated and authorized in writing by the contracting officer (CO) to perform specific technical or administrative functions.”</a:t>
            </a:r>
          </a:p>
          <a:p>
            <a:endParaRPr lang="en-US" dirty="0"/>
          </a:p>
          <a:p>
            <a:r>
              <a:rPr lang="en-US" dirty="0"/>
              <a:t>The authority vested in a COR comes directly from the CO. This authority is bestowed upon the COR through specific provisions set forth in the contract and in a letter of designation. The CO can revoke the authority for cause if the COR fails to perform as required. </a:t>
            </a:r>
            <a:r>
              <a:rPr lang="en-US" b="1" dirty="0"/>
              <a:t>CORs are not authorized to change the price, quantity, quality, delivery, or any terms of the contract.</a:t>
            </a:r>
          </a:p>
          <a:p>
            <a:endParaRPr lang="en-US" dirty="0"/>
          </a:p>
          <a:p>
            <a:r>
              <a:rPr lang="en-US" dirty="0"/>
              <a:t> While the CO is the person of authority, the COR has intimate knowledge of, and technical expertise related to, the contract requirements, and he or she should be involved with the contract from “cradle to grave” (beginning to end). It is essential that the COR be identified right at the beginning of the acquisition process—during the initial definition of the contract technical requirements. He or she should then be responsible for technically coordinating and monitoring the contract action all the way through contract closeout</a:t>
            </a:r>
          </a:p>
        </p:txBody>
      </p:sp>
      <p:sp>
        <p:nvSpPr>
          <p:cNvPr id="4" name="Slide Number Placeholder 3"/>
          <p:cNvSpPr>
            <a:spLocks noGrp="1"/>
          </p:cNvSpPr>
          <p:nvPr>
            <p:ph type="sldNum" sz="quarter" idx="10"/>
          </p:nvPr>
        </p:nvSpPr>
        <p:spPr/>
        <p:txBody>
          <a:bodyPr/>
          <a:lstStyle/>
          <a:p>
            <a:fld id="{0A71EFB5-1247-5A45-ADFC-64C97E676662}" type="slidenum">
              <a:rPr lang="en-US" smtClean="0"/>
              <a:t>6</a:t>
            </a:fld>
            <a:endParaRPr lang="en-US"/>
          </a:p>
        </p:txBody>
      </p:sp>
    </p:spTree>
    <p:extLst>
      <p:ext uri="{BB962C8B-B14F-4D97-AF65-F5344CB8AC3E}">
        <p14:creationId xmlns:p14="http://schemas.microsoft.com/office/powerpoint/2010/main" val="11435814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FAR 3.101-1 states:</a:t>
            </a:r>
          </a:p>
          <a:p>
            <a:pPr lvl="1"/>
            <a:r>
              <a:rPr lang="en-US" dirty="0"/>
              <a:t>“Government business shall be conducted in a manner above reproach and, except as authorized by statute or regulation, with complete impartiality and with preferential treatment for none. Transactions relating to the expenditure of public funds require the highest degree of public trust and an impeccable standard of conduct. The general rule is to strictly avoid any conflict of interest or even the appearance of a conflict of interest in government contractor relationships.”</a:t>
            </a:r>
          </a:p>
          <a:p>
            <a:pPr lvl="0"/>
            <a:endParaRPr lang="en-US" dirty="0"/>
          </a:p>
          <a:p>
            <a:pPr lvl="0"/>
            <a:r>
              <a:rPr lang="en-US" dirty="0"/>
              <a:t>The COR, as a representative of the government or liaison between the government and the contractor, needs to adhere to ethical principles in his or her conduct. It is in the best interest of the COR and the government for the COR to go beyond mere compliance. The COR should keep in mind that some ethical principles are backed by rules that, if violated, could lead to embarrassment at best; at worst, these violations could be grounds for criminal sanctions.</a:t>
            </a:r>
          </a:p>
          <a:p>
            <a:pPr lvl="0"/>
            <a:endParaRPr lang="en-US" dirty="0"/>
          </a:p>
          <a:p>
            <a:pPr lvl="0"/>
            <a:r>
              <a:rPr lang="en-US" dirty="0"/>
              <a:t>Government employees cannot hold financial interests that conflict with the conscientious performance of duty. If a COR suspects a conflict of interest, he or she must notify the CO and offer to disqualify himself or herself from the position of COR.</a:t>
            </a:r>
          </a:p>
        </p:txBody>
      </p:sp>
      <p:sp>
        <p:nvSpPr>
          <p:cNvPr id="4" name="Slide Number Placeholder 3"/>
          <p:cNvSpPr>
            <a:spLocks noGrp="1"/>
          </p:cNvSpPr>
          <p:nvPr>
            <p:ph type="sldNum" sz="quarter" idx="10"/>
          </p:nvPr>
        </p:nvSpPr>
        <p:spPr/>
        <p:txBody>
          <a:bodyPr/>
          <a:lstStyle/>
          <a:p>
            <a:fld id="{0A71EFB5-1247-5A45-ADFC-64C97E676662}" type="slidenum">
              <a:rPr lang="en-US" smtClean="0"/>
              <a:t>7</a:t>
            </a:fld>
            <a:endParaRPr lang="en-US"/>
          </a:p>
        </p:txBody>
      </p:sp>
    </p:spTree>
    <p:extLst>
      <p:ext uri="{BB962C8B-B14F-4D97-AF65-F5344CB8AC3E}">
        <p14:creationId xmlns:p14="http://schemas.microsoft.com/office/powerpoint/2010/main" val="9337794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COR </a:t>
            </a:r>
            <a:r>
              <a:rPr lang="en-US" dirty="0" err="1"/>
              <a:t>workplan</a:t>
            </a:r>
            <a:r>
              <a:rPr lang="en-US" dirty="0"/>
              <a:t>, or contract administration plan, documents a plan of action encompassing strategies and monitoring techniques to be used in the administration of the contract.</a:t>
            </a:r>
          </a:p>
          <a:p>
            <a:endParaRPr lang="en-US" dirty="0"/>
          </a:p>
          <a:p>
            <a:r>
              <a:rPr lang="en-US" dirty="0"/>
              <a:t>There is no set format to follow in preparing a COR </a:t>
            </a:r>
            <a:r>
              <a:rPr lang="en-US" dirty="0" err="1"/>
              <a:t>workplan</a:t>
            </a:r>
            <a:r>
              <a:rPr lang="en-US" dirty="0"/>
              <a:t>. It can be simple or complex, but it must specify the performance outputs of the SOW and describe the methodology by which the government will conduct inspection and acceptance of the contractor’s performance, as required by the contract. </a:t>
            </a:r>
          </a:p>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8</a:t>
            </a:fld>
            <a:endParaRPr lang="en-US"/>
          </a:p>
        </p:txBody>
      </p:sp>
    </p:spTree>
    <p:extLst>
      <p:ext uri="{BB962C8B-B14F-4D97-AF65-F5344CB8AC3E}">
        <p14:creationId xmlns:p14="http://schemas.microsoft.com/office/powerpoint/2010/main" val="9882483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work plan should be completed, signed, and dated as soon as possible after the contract is awarded and before work commences under the contract. The COR should forward copies of the work plan to the contracting office and should place one copy in the established contract administration file.</a:t>
            </a:r>
          </a:p>
          <a:p>
            <a:endParaRPr lang="en-US" dirty="0"/>
          </a:p>
          <a:p>
            <a:r>
              <a:rPr lang="en-US" dirty="0"/>
              <a:t>The next five slides outline the contents of a typical COR Work Plan.</a:t>
            </a:r>
          </a:p>
        </p:txBody>
      </p:sp>
      <p:sp>
        <p:nvSpPr>
          <p:cNvPr id="4" name="Slide Number Placeholder 3"/>
          <p:cNvSpPr>
            <a:spLocks noGrp="1"/>
          </p:cNvSpPr>
          <p:nvPr>
            <p:ph type="sldNum" sz="quarter" idx="10"/>
          </p:nvPr>
        </p:nvSpPr>
        <p:spPr/>
        <p:txBody>
          <a:bodyPr/>
          <a:lstStyle/>
          <a:p>
            <a:fld id="{0A71EFB5-1247-5A45-ADFC-64C97E676662}" type="slidenum">
              <a:rPr lang="en-US" smtClean="0"/>
              <a:t>9</a:t>
            </a:fld>
            <a:endParaRPr lang="en-US"/>
          </a:p>
        </p:txBody>
      </p:sp>
    </p:spTree>
    <p:extLst>
      <p:ext uri="{BB962C8B-B14F-4D97-AF65-F5344CB8AC3E}">
        <p14:creationId xmlns:p14="http://schemas.microsoft.com/office/powerpoint/2010/main" val="847514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48D366DF-1808-8244-822C-4B90BBC245EB}" type="datetime1">
              <a:rPr lang="en-US" smtClean="0"/>
              <a:t>8/28/18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2849892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A782DDF-8C0D-4C4A-A2C5-E1043EB5A620}" type="datetime1">
              <a:rPr lang="en-US" smtClean="0"/>
              <a:t>8/28/18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8566912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A351049-92AB-7A48-AD89-F47945A9CBA3}" type="datetime1">
              <a:rPr lang="en-US" smtClean="0"/>
              <a:t>8/28/18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16798054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883239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663881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947261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01765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609844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3113678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6092764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77228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D730810-E901-474B-A05F-FE56315CA3F0}" type="datetime1">
              <a:rPr lang="en-US" smtClean="0"/>
              <a:t>8/28/18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92646422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460614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5269794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207046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D82BD10-5EC6-2540-8832-64ED97A064BE}" type="datetime1">
              <a:rPr lang="en-US" smtClean="0"/>
              <a:t>8/28/18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18277047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ED08840-3269-1944-A2FF-338D9B685D3B}" type="datetime1">
              <a:rPr lang="en-US" smtClean="0"/>
              <a:t>8/28/18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6283188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FDE3B107-998D-8648-8560-0BD4E172B047}" type="datetime1">
              <a:rPr lang="en-US" smtClean="0"/>
              <a:t>8/28/18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9776851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7A649BF-F7A8-374C-A2D8-D50FB3AA3B09}" type="datetime1">
              <a:rPr lang="en-US" smtClean="0"/>
              <a:t>8/28/18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15576891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80BD6-E389-2E40-AEC9-95842DE630D3}" type="datetime1">
              <a:rPr lang="en-US" smtClean="0"/>
              <a:t>8/28/18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1087059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9471A28-0ADF-9340-88B4-86D8F0D94D27}" type="datetime1">
              <a:rPr lang="en-US" smtClean="0"/>
              <a:t>8/28/18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16606252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AF33F4E-6605-DC4C-91FE-9736EE54E565}" type="datetime1">
              <a:rPr lang="en-US" smtClean="0"/>
              <a:t>8/28/18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14309826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A15EDED-F510-F842-B124-17EA5AFFFF87}" type="datetime1">
              <a:rPr lang="en-US" smtClean="0"/>
              <a:t>8/28/18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42A805-CC9C-914B-ABB2-F476495C4AE8}" type="slidenum">
              <a:rPr lang="en-US" smtClean="0"/>
              <a:t>‹#›</a:t>
            </a:fld>
            <a:endParaRPr lang="en-US"/>
          </a:p>
        </p:txBody>
      </p:sp>
    </p:spTree>
    <p:extLst>
      <p:ext uri="{BB962C8B-B14F-4D97-AF65-F5344CB8AC3E}">
        <p14:creationId xmlns:p14="http://schemas.microsoft.com/office/powerpoint/2010/main" val="12792819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6365397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94495"/>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email">
            <a:extLst>
              <a:ext uri="{28A0092B-C50C-407E-A947-70E740481C1C}">
                <a14:useLocalDpi xmlns:a14="http://schemas.microsoft.com/office/drawing/2010/main"/>
              </a:ext>
            </a:extLst>
          </a:blip>
          <a:srcRect l="15515" t="14127" b="14689"/>
          <a:stretch/>
        </p:blipFill>
        <p:spPr>
          <a:xfrm>
            <a:off x="0" y="0"/>
            <a:ext cx="8139490" cy="6858000"/>
          </a:xfrm>
          <a:prstGeom prst="rect">
            <a:avLst/>
          </a:prstGeom>
        </p:spPr>
      </p:pic>
      <p:sp>
        <p:nvSpPr>
          <p:cNvPr id="4" name="TextBox 3"/>
          <p:cNvSpPr txBox="1"/>
          <p:nvPr/>
        </p:nvSpPr>
        <p:spPr>
          <a:xfrm>
            <a:off x="6638544" y="2658852"/>
            <a:ext cx="5553456" cy="2585323"/>
          </a:xfrm>
          <a:prstGeom prst="rect">
            <a:avLst/>
          </a:prstGeom>
          <a:noFill/>
          <a:ln w="57150">
            <a:noFill/>
          </a:ln>
        </p:spPr>
        <p:txBody>
          <a:bodyPr wrap="square" rtlCol="0">
            <a:spAutoFit/>
          </a:bodyPr>
          <a:lstStyle/>
          <a:p>
            <a:r>
              <a:rPr lang="en-US" sz="5400" b="1" dirty="0">
                <a:ln w="19050">
                  <a:noFill/>
                </a:ln>
                <a:solidFill>
                  <a:schemeClr val="bg1"/>
                </a:solidFill>
                <a:latin typeface="Arial" charset="0"/>
                <a:ea typeface="Arial" charset="0"/>
                <a:cs typeface="Arial" charset="0"/>
              </a:rPr>
              <a:t>Monitoring </a:t>
            </a:r>
            <a:r>
              <a:rPr lang="en-US" sz="5400" b="1" dirty="0" err="1">
                <a:ln w="19050">
                  <a:noFill/>
                </a:ln>
                <a:solidFill>
                  <a:schemeClr val="bg1"/>
                </a:solidFill>
                <a:latin typeface="Arial" charset="0"/>
                <a:ea typeface="Arial" charset="0"/>
                <a:cs typeface="Arial" charset="0"/>
              </a:rPr>
              <a:t>ProTech</a:t>
            </a:r>
            <a:r>
              <a:rPr lang="en-US" sz="5400" b="1" dirty="0">
                <a:ln w="19050">
                  <a:noFill/>
                </a:ln>
                <a:solidFill>
                  <a:schemeClr val="bg1"/>
                </a:solidFill>
                <a:latin typeface="Arial" charset="0"/>
                <a:ea typeface="Arial" charset="0"/>
                <a:cs typeface="Arial" charset="0"/>
              </a:rPr>
              <a:t> Service Contracts</a:t>
            </a:r>
          </a:p>
        </p:txBody>
      </p:sp>
      <p:pic>
        <p:nvPicPr>
          <p:cNvPr id="2" name="Picture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482099" y="80617"/>
            <a:ext cx="4528824" cy="964411"/>
          </a:xfrm>
          <a:prstGeom prst="rect">
            <a:avLst/>
          </a:prstGeom>
        </p:spPr>
      </p:pic>
    </p:spTree>
    <p:extLst>
      <p:ext uri="{BB962C8B-B14F-4D97-AF65-F5344CB8AC3E}">
        <p14:creationId xmlns:p14="http://schemas.microsoft.com/office/powerpoint/2010/main" val="1325863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0AAE2"/>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0" name="Title 4"/>
          <p:cNvSpPr txBox="1">
            <a:spLocks/>
          </p:cNvSpPr>
          <p:nvPr/>
        </p:nvSpPr>
        <p:spPr>
          <a:xfrm>
            <a:off x="0" y="14822"/>
            <a:ext cx="12192000" cy="1417955"/>
          </a:xfrm>
          <a:prstGeom prst="rect">
            <a:avLst/>
          </a:prstGeom>
        </p:spPr>
        <p:txBody>
          <a:bodyPr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a:solidFill>
                  <a:schemeClr val="bg1"/>
                </a:solidFill>
                <a:latin typeface="Arial Black" charset="0"/>
                <a:ea typeface="Arial Black" charset="0"/>
                <a:cs typeface="Arial Black" charset="0"/>
              </a:rPr>
              <a:t>EXAMPLE COR WORK PLAN OUTLINE</a:t>
            </a:r>
          </a:p>
        </p:txBody>
      </p:sp>
      <p:sp>
        <p:nvSpPr>
          <p:cNvPr id="5" name="Slide Number Placeholder 4"/>
          <p:cNvSpPr>
            <a:spLocks noGrp="1"/>
          </p:cNvSpPr>
          <p:nvPr>
            <p:ph type="sldNum" sz="quarter" idx="12"/>
          </p:nvPr>
        </p:nvSpPr>
        <p:spPr>
          <a:xfrm>
            <a:off x="9448800" y="6492875"/>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10</a:t>
            </a:fld>
            <a:endParaRPr lang="en-US" sz="2000" b="1" dirty="0">
              <a:solidFill>
                <a:schemeClr val="bg1"/>
              </a:solidFill>
              <a:latin typeface="Arial" charset="0"/>
              <a:ea typeface="Arial" charset="0"/>
              <a:cs typeface="Arial" charset="0"/>
            </a:endParaRPr>
          </a:p>
        </p:txBody>
      </p:sp>
      <p:sp>
        <p:nvSpPr>
          <p:cNvPr id="4" name="Rectangle 3"/>
          <p:cNvSpPr/>
          <p:nvPr/>
        </p:nvSpPr>
        <p:spPr>
          <a:xfrm>
            <a:off x="423672" y="1447599"/>
            <a:ext cx="11344656" cy="4524315"/>
          </a:xfrm>
          <a:prstGeom prst="rect">
            <a:avLst/>
          </a:prstGeom>
        </p:spPr>
        <p:txBody>
          <a:bodyPr wrap="square">
            <a:spAutoFit/>
          </a:bodyPr>
          <a:lstStyle/>
          <a:p>
            <a:pPr marL="457200" indent="-457200">
              <a:buFont typeface="+mj-lt"/>
              <a:buAutoNum type="arabicPeriod"/>
            </a:pPr>
            <a:r>
              <a:rPr lang="en-US" sz="2400" b="1" dirty="0">
                <a:solidFill>
                  <a:schemeClr val="bg1"/>
                </a:solidFill>
                <a:latin typeface="Arial" charset="0"/>
                <a:ea typeface="Arial" charset="0"/>
                <a:cs typeface="Arial" charset="0"/>
              </a:rPr>
              <a:t>Contract</a:t>
            </a:r>
          </a:p>
          <a:p>
            <a:pPr marL="914400" lvl="1" indent="-457200">
              <a:buFont typeface="Arial" charset="0"/>
              <a:buChar char="•"/>
            </a:pPr>
            <a:r>
              <a:rPr lang="en-US" sz="2400" dirty="0">
                <a:solidFill>
                  <a:schemeClr val="bg1"/>
                </a:solidFill>
                <a:latin typeface="Arial" charset="0"/>
                <a:ea typeface="Arial" charset="0"/>
                <a:cs typeface="Arial" charset="0"/>
              </a:rPr>
              <a:t>Number and Title:</a:t>
            </a:r>
          </a:p>
          <a:p>
            <a:pPr marL="914400" lvl="1" indent="-457200">
              <a:buFont typeface="Arial" charset="0"/>
              <a:buChar char="•"/>
            </a:pPr>
            <a:r>
              <a:rPr lang="en-US" sz="2400" dirty="0">
                <a:solidFill>
                  <a:schemeClr val="bg1"/>
                </a:solidFill>
                <a:latin typeface="Arial" charset="0"/>
                <a:ea typeface="Arial" charset="0"/>
                <a:cs typeface="Arial" charset="0"/>
              </a:rPr>
              <a:t>Criticality Designator: </a:t>
            </a:r>
          </a:p>
          <a:p>
            <a:pPr marL="914400" lvl="1" indent="-457200">
              <a:buFont typeface="Arial" charset="0"/>
              <a:buChar char="•"/>
            </a:pPr>
            <a:r>
              <a:rPr lang="en-US" sz="2400" dirty="0">
                <a:solidFill>
                  <a:schemeClr val="bg1"/>
                </a:solidFill>
                <a:latin typeface="Arial" charset="0"/>
                <a:ea typeface="Arial" charset="0"/>
                <a:cs typeface="Arial" charset="0"/>
              </a:rPr>
              <a:t>Contract Amount: $ (base year); total of $ for all 5 years</a:t>
            </a:r>
          </a:p>
          <a:p>
            <a:pPr marL="914400" lvl="1" indent="-457200">
              <a:buFont typeface="Arial" charset="0"/>
              <a:buChar char="•"/>
            </a:pPr>
            <a:r>
              <a:rPr lang="en-US" sz="2400" dirty="0">
                <a:solidFill>
                  <a:schemeClr val="bg1"/>
                </a:solidFill>
                <a:latin typeface="Arial" charset="0"/>
                <a:ea typeface="Arial" charset="0"/>
                <a:cs typeface="Arial" charset="0"/>
              </a:rPr>
              <a:t>Contract Type: </a:t>
            </a:r>
          </a:p>
          <a:p>
            <a:pPr marL="914400" lvl="1" indent="-457200">
              <a:buFont typeface="Arial" charset="0"/>
              <a:buChar char="•"/>
            </a:pPr>
            <a:r>
              <a:rPr lang="en-US" sz="2400" dirty="0">
                <a:solidFill>
                  <a:schemeClr val="bg1"/>
                </a:solidFill>
                <a:latin typeface="Arial" charset="0"/>
                <a:ea typeface="Arial" charset="0"/>
                <a:cs typeface="Arial" charset="0"/>
              </a:rPr>
              <a:t>Date of Award: </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pPr marL="457200" indent="-457200">
              <a:buFont typeface="+mj-lt"/>
              <a:buAutoNum type="arabicPeriod"/>
            </a:pPr>
            <a:r>
              <a:rPr lang="en-US" sz="2400" b="1" dirty="0">
                <a:solidFill>
                  <a:schemeClr val="bg1"/>
                </a:solidFill>
                <a:latin typeface="Arial" charset="0"/>
                <a:ea typeface="Arial" charset="0"/>
                <a:cs typeface="Arial" charset="0"/>
              </a:rPr>
              <a:t>Responsibilities under Contract (as detailed in designation letter)</a:t>
            </a:r>
          </a:p>
          <a:p>
            <a:pPr marL="914400" lvl="1" indent="-457200">
              <a:buFont typeface="Arial" charset="0"/>
              <a:buChar char="•"/>
            </a:pPr>
            <a:r>
              <a:rPr lang="en-US" sz="2400" i="1" dirty="0">
                <a:solidFill>
                  <a:schemeClr val="bg1"/>
                </a:solidFill>
                <a:latin typeface="Arial" charset="0"/>
                <a:ea typeface="Arial" charset="0"/>
                <a:cs typeface="Arial" charset="0"/>
              </a:rPr>
              <a:t>Determining the adequacy of contractor performance</a:t>
            </a:r>
          </a:p>
          <a:p>
            <a:pPr marL="914400" lvl="1" indent="-457200">
              <a:buFont typeface="Arial" charset="0"/>
              <a:buChar char="•"/>
            </a:pPr>
            <a:r>
              <a:rPr lang="en-US" sz="2400" i="1" dirty="0">
                <a:solidFill>
                  <a:schemeClr val="bg1"/>
                </a:solidFill>
                <a:latin typeface="Arial" charset="0"/>
                <a:ea typeface="Arial" charset="0"/>
                <a:cs typeface="Arial" charset="0"/>
              </a:rPr>
              <a:t>Representing the government in directing work</a:t>
            </a:r>
          </a:p>
          <a:p>
            <a:pPr marL="914400" lvl="1" indent="-457200">
              <a:buFont typeface="Arial" charset="0"/>
              <a:buChar char="•"/>
            </a:pPr>
            <a:r>
              <a:rPr lang="en-US" sz="2400" i="1" dirty="0">
                <a:solidFill>
                  <a:schemeClr val="bg1"/>
                </a:solidFill>
                <a:latin typeface="Arial" charset="0"/>
                <a:ea typeface="Arial" charset="0"/>
                <a:cs typeface="Arial" charset="0"/>
              </a:rPr>
              <a:t>Ensuring compliance of work with requirements</a:t>
            </a:r>
          </a:p>
          <a:p>
            <a:pPr marL="914400" lvl="1" indent="-457200">
              <a:buFont typeface="Arial" charset="0"/>
              <a:buChar char="•"/>
            </a:pPr>
            <a:r>
              <a:rPr lang="en-US" sz="2400" i="1" dirty="0">
                <a:solidFill>
                  <a:schemeClr val="bg1"/>
                </a:solidFill>
                <a:latin typeface="Arial" charset="0"/>
                <a:ea typeface="Arial" charset="0"/>
                <a:cs typeface="Arial" charset="0"/>
              </a:rPr>
              <a:t>Advising the CO.</a:t>
            </a:r>
          </a:p>
        </p:txBody>
      </p:sp>
    </p:spTree>
    <p:extLst>
      <p:ext uri="{BB962C8B-B14F-4D97-AF65-F5344CB8AC3E}">
        <p14:creationId xmlns:p14="http://schemas.microsoft.com/office/powerpoint/2010/main" val="6352562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0AAE2"/>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0" name="Title 4"/>
          <p:cNvSpPr txBox="1">
            <a:spLocks/>
          </p:cNvSpPr>
          <p:nvPr/>
        </p:nvSpPr>
        <p:spPr>
          <a:xfrm>
            <a:off x="0" y="14822"/>
            <a:ext cx="12192000" cy="1417955"/>
          </a:xfrm>
          <a:prstGeom prst="rect">
            <a:avLst/>
          </a:prstGeom>
        </p:spPr>
        <p:txBody>
          <a:bodyPr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a:solidFill>
                  <a:schemeClr val="bg1"/>
                </a:solidFill>
                <a:latin typeface="Arial Black" charset="0"/>
                <a:ea typeface="Arial Black" charset="0"/>
                <a:cs typeface="Arial Black" charset="0"/>
              </a:rPr>
              <a:t>EXAMPLE COR WORK PLAN OUTLINE</a:t>
            </a:r>
          </a:p>
        </p:txBody>
      </p:sp>
      <p:sp>
        <p:nvSpPr>
          <p:cNvPr id="5" name="Slide Number Placeholder 4"/>
          <p:cNvSpPr>
            <a:spLocks noGrp="1"/>
          </p:cNvSpPr>
          <p:nvPr>
            <p:ph type="sldNum" sz="quarter" idx="12"/>
          </p:nvPr>
        </p:nvSpPr>
        <p:spPr>
          <a:xfrm>
            <a:off x="9448800" y="6492875"/>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11</a:t>
            </a:fld>
            <a:endParaRPr lang="en-US" sz="2000" b="1" dirty="0">
              <a:solidFill>
                <a:schemeClr val="bg1"/>
              </a:solidFill>
              <a:latin typeface="Arial" charset="0"/>
              <a:ea typeface="Arial" charset="0"/>
              <a:cs typeface="Arial" charset="0"/>
            </a:endParaRPr>
          </a:p>
        </p:txBody>
      </p:sp>
      <p:sp>
        <p:nvSpPr>
          <p:cNvPr id="4" name="Rectangle 3"/>
          <p:cNvSpPr/>
          <p:nvPr/>
        </p:nvSpPr>
        <p:spPr>
          <a:xfrm>
            <a:off x="423672" y="1150880"/>
            <a:ext cx="11344656" cy="6001643"/>
          </a:xfrm>
          <a:prstGeom prst="rect">
            <a:avLst/>
          </a:prstGeom>
        </p:spPr>
        <p:txBody>
          <a:bodyPr wrap="square">
            <a:spAutoFit/>
          </a:bodyPr>
          <a:lstStyle/>
          <a:p>
            <a:pPr marL="457200" lvl="0" indent="-457200">
              <a:buFont typeface="+mj-lt"/>
              <a:buAutoNum type="arabicPeriod" startAt="3"/>
            </a:pPr>
            <a:r>
              <a:rPr lang="en-US" sz="2400" b="1" dirty="0">
                <a:solidFill>
                  <a:schemeClr val="bg1"/>
                </a:solidFill>
                <a:latin typeface="Arial" charset="0"/>
                <a:ea typeface="Arial" charset="0"/>
                <a:cs typeface="Arial" charset="0"/>
              </a:rPr>
              <a:t>Government Points of Contact</a:t>
            </a:r>
          </a:p>
          <a:p>
            <a:pPr lvl="1"/>
            <a:r>
              <a:rPr lang="en-US" sz="2400" dirty="0">
                <a:solidFill>
                  <a:schemeClr val="bg1"/>
                </a:solidFill>
                <a:latin typeface="Arial" charset="0"/>
                <a:ea typeface="Arial" charset="0"/>
                <a:cs typeface="Arial" charset="0"/>
              </a:rPr>
              <a:t>	Contract Administrator: </a:t>
            </a:r>
          </a:p>
          <a:p>
            <a:pPr lvl="1"/>
            <a:r>
              <a:rPr lang="en-US" sz="2400" dirty="0">
                <a:solidFill>
                  <a:schemeClr val="bg1"/>
                </a:solidFill>
                <a:latin typeface="Arial" charset="0"/>
                <a:ea typeface="Arial" charset="0"/>
                <a:cs typeface="Arial" charset="0"/>
              </a:rPr>
              <a:t>	Responsible for:</a:t>
            </a:r>
          </a:p>
          <a:p>
            <a:pPr marL="1371600" lvl="2" indent="-457200">
              <a:buFont typeface="Arial" charset="0"/>
              <a:buChar char="•"/>
            </a:pPr>
            <a:r>
              <a:rPr lang="en-US" sz="2400" i="1" dirty="0">
                <a:solidFill>
                  <a:schemeClr val="bg1"/>
                </a:solidFill>
                <a:latin typeface="Arial" charset="0"/>
                <a:ea typeface="Arial" charset="0"/>
                <a:cs typeface="Arial" charset="0"/>
              </a:rPr>
              <a:t>Day-to-day inspection and monitoring</a:t>
            </a:r>
          </a:p>
          <a:p>
            <a:pPr marL="1371600" lvl="2" indent="-457200">
              <a:buFont typeface="Arial" charset="0"/>
              <a:buChar char="•"/>
            </a:pPr>
            <a:r>
              <a:rPr lang="en-US" sz="2400" i="1" dirty="0">
                <a:solidFill>
                  <a:schemeClr val="bg1"/>
                </a:solidFill>
                <a:latin typeface="Arial" charset="0"/>
                <a:ea typeface="Arial" charset="0"/>
                <a:cs typeface="Arial" charset="0"/>
              </a:rPr>
              <a:t>Documenting inspections</a:t>
            </a:r>
          </a:p>
          <a:p>
            <a:pPr marL="1371600" lvl="2" indent="-457200">
              <a:buFont typeface="Arial" charset="0"/>
              <a:buChar char="•"/>
            </a:pPr>
            <a:r>
              <a:rPr lang="en-US" sz="2400" i="1" dirty="0">
                <a:solidFill>
                  <a:schemeClr val="bg1"/>
                </a:solidFill>
                <a:latin typeface="Arial" charset="0"/>
                <a:ea typeface="Arial" charset="0"/>
                <a:cs typeface="Arial" charset="0"/>
              </a:rPr>
              <a:t>Following through on deficiencies.</a:t>
            </a:r>
            <a:br>
              <a:rPr lang="en-US" sz="2400" i="1" dirty="0">
                <a:solidFill>
                  <a:schemeClr val="bg1"/>
                </a:solidFill>
                <a:latin typeface="Arial" charset="0"/>
                <a:ea typeface="Arial" charset="0"/>
                <a:cs typeface="Arial" charset="0"/>
              </a:rPr>
            </a:br>
            <a:endParaRPr lang="en-US" sz="2400" i="1" dirty="0">
              <a:solidFill>
                <a:schemeClr val="bg1"/>
              </a:solidFill>
              <a:latin typeface="Arial" charset="0"/>
              <a:ea typeface="Arial" charset="0"/>
              <a:cs typeface="Arial" charset="0"/>
            </a:endParaRPr>
          </a:p>
          <a:p>
            <a:pPr marL="457200" lvl="0" indent="-457200">
              <a:buFont typeface="+mj-lt"/>
              <a:buAutoNum type="arabicPeriod" startAt="3"/>
            </a:pPr>
            <a:r>
              <a:rPr lang="en-US" sz="2400" b="1" dirty="0">
                <a:solidFill>
                  <a:schemeClr val="bg1"/>
                </a:solidFill>
                <a:latin typeface="Arial" charset="0"/>
                <a:ea typeface="Arial" charset="0"/>
                <a:cs typeface="Arial" charset="0"/>
              </a:rPr>
              <a:t>Contractor:</a:t>
            </a:r>
            <a:br>
              <a:rPr lang="en-US" sz="2400" b="1" dirty="0">
                <a:solidFill>
                  <a:schemeClr val="bg1"/>
                </a:solidFill>
                <a:latin typeface="Arial" charset="0"/>
                <a:ea typeface="Arial" charset="0"/>
                <a:cs typeface="Arial" charset="0"/>
              </a:rPr>
            </a:br>
            <a:endParaRPr lang="en-US" sz="2400" b="1" dirty="0">
              <a:solidFill>
                <a:schemeClr val="bg1"/>
              </a:solidFill>
              <a:latin typeface="Arial" charset="0"/>
              <a:ea typeface="Arial" charset="0"/>
              <a:cs typeface="Arial" charset="0"/>
            </a:endParaRPr>
          </a:p>
          <a:p>
            <a:pPr marL="457200" lvl="0" indent="-457200">
              <a:buFont typeface="+mj-lt"/>
              <a:buAutoNum type="arabicPeriod" startAt="3"/>
            </a:pPr>
            <a:r>
              <a:rPr lang="en-US" sz="2400" b="1" dirty="0">
                <a:solidFill>
                  <a:schemeClr val="bg1"/>
                </a:solidFill>
                <a:latin typeface="Arial" charset="0"/>
                <a:ea typeface="Arial" charset="0"/>
                <a:cs typeface="Arial" charset="0"/>
              </a:rPr>
              <a:t>Location of Files </a:t>
            </a:r>
            <a:r>
              <a:rPr lang="mr-IN" sz="2400" b="1" dirty="0">
                <a:solidFill>
                  <a:schemeClr val="bg1"/>
                </a:solidFill>
                <a:latin typeface="Arial" charset="0"/>
                <a:ea typeface="Arial" charset="0"/>
                <a:cs typeface="Arial" charset="0"/>
              </a:rPr>
              <a:t>–</a:t>
            </a:r>
            <a:br>
              <a:rPr lang="en-US" sz="2400" b="1" dirty="0">
                <a:solidFill>
                  <a:schemeClr val="bg1"/>
                </a:solidFill>
                <a:latin typeface="Arial" charset="0"/>
                <a:ea typeface="Arial" charset="0"/>
                <a:cs typeface="Arial" charset="0"/>
              </a:rPr>
            </a:br>
            <a:endParaRPr lang="en-US" sz="2400" b="1" dirty="0">
              <a:solidFill>
                <a:schemeClr val="bg1"/>
              </a:solidFill>
              <a:latin typeface="Arial" charset="0"/>
              <a:ea typeface="Arial" charset="0"/>
              <a:cs typeface="Arial" charset="0"/>
            </a:endParaRPr>
          </a:p>
          <a:p>
            <a:pPr marL="457200" lvl="0" indent="-457200">
              <a:buFont typeface="+mj-lt"/>
              <a:buAutoNum type="arabicPeriod" startAt="3"/>
            </a:pPr>
            <a:r>
              <a:rPr lang="en-US" sz="2400" b="1" dirty="0">
                <a:solidFill>
                  <a:schemeClr val="bg1"/>
                </a:solidFill>
                <a:latin typeface="Arial" charset="0"/>
                <a:ea typeface="Arial" charset="0"/>
                <a:cs typeface="Arial" charset="0"/>
              </a:rPr>
              <a:t>Contractor’s Scope of Work</a:t>
            </a:r>
          </a:p>
          <a:p>
            <a:pPr marL="914400" lvl="1" indent="-457200">
              <a:buFont typeface="Arial" charset="0"/>
              <a:buChar char="•"/>
            </a:pPr>
            <a:r>
              <a:rPr lang="en-US" sz="2400" i="1" dirty="0">
                <a:solidFill>
                  <a:schemeClr val="bg1"/>
                </a:solidFill>
                <a:latin typeface="Arial" charset="0"/>
                <a:ea typeface="Arial" charset="0"/>
                <a:cs typeface="Arial" charset="0"/>
              </a:rPr>
              <a:t>To provide all management, supervision, labor, materials, supplies, and equipment (except as specified)</a:t>
            </a:r>
          </a:p>
          <a:p>
            <a:pPr marL="914400" lvl="1" indent="-457200">
              <a:buFont typeface="Arial" charset="0"/>
              <a:buChar char="•"/>
            </a:pPr>
            <a:r>
              <a:rPr lang="en-US" sz="2400" i="1" dirty="0">
                <a:solidFill>
                  <a:schemeClr val="bg1"/>
                </a:solidFill>
                <a:latin typeface="Arial" charset="0"/>
                <a:ea typeface="Arial" charset="0"/>
                <a:cs typeface="Arial" charset="0"/>
              </a:rPr>
              <a:t>To plan, schedule, coordinate, and ensure effective performance of: </a:t>
            </a:r>
          </a:p>
          <a:p>
            <a:pPr marL="457200" marR="0" lvl="0" indent="-457200" defTabSz="914400" eaLnBrk="1" fontAlgn="auto" latinLnBrk="0" hangingPunct="1">
              <a:lnSpc>
                <a:spcPct val="100000"/>
              </a:lnSpc>
              <a:spcBef>
                <a:spcPts val="0"/>
              </a:spcBef>
              <a:spcAft>
                <a:spcPts val="0"/>
              </a:spcAft>
              <a:buClrTx/>
              <a:buSzTx/>
              <a:buFont typeface="+mj-lt"/>
              <a:buNone/>
              <a:tabLst/>
              <a:defRPr/>
            </a:pPr>
            <a:endParaRPr lang="en-US" sz="2400"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2840752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0AAE2"/>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0" name="Title 4"/>
          <p:cNvSpPr txBox="1">
            <a:spLocks/>
          </p:cNvSpPr>
          <p:nvPr/>
        </p:nvSpPr>
        <p:spPr>
          <a:xfrm>
            <a:off x="0" y="14822"/>
            <a:ext cx="12192000" cy="1417955"/>
          </a:xfrm>
          <a:prstGeom prst="rect">
            <a:avLst/>
          </a:prstGeom>
        </p:spPr>
        <p:txBody>
          <a:bodyPr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a:solidFill>
                  <a:schemeClr val="bg1"/>
                </a:solidFill>
                <a:latin typeface="Arial Black" charset="0"/>
                <a:ea typeface="Arial Black" charset="0"/>
                <a:cs typeface="Arial Black" charset="0"/>
              </a:rPr>
              <a:t>EXAMPLE COR WORK PLAN OUTLINE</a:t>
            </a:r>
          </a:p>
        </p:txBody>
      </p:sp>
      <p:sp>
        <p:nvSpPr>
          <p:cNvPr id="5" name="Slide Number Placeholder 4"/>
          <p:cNvSpPr>
            <a:spLocks noGrp="1"/>
          </p:cNvSpPr>
          <p:nvPr>
            <p:ph type="sldNum" sz="quarter" idx="12"/>
          </p:nvPr>
        </p:nvSpPr>
        <p:spPr>
          <a:xfrm>
            <a:off x="9448800" y="6492875"/>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12</a:t>
            </a:fld>
            <a:endParaRPr lang="en-US" sz="2000" b="1" dirty="0">
              <a:solidFill>
                <a:schemeClr val="bg1"/>
              </a:solidFill>
              <a:latin typeface="Arial" charset="0"/>
              <a:ea typeface="Arial" charset="0"/>
              <a:cs typeface="Arial" charset="0"/>
            </a:endParaRPr>
          </a:p>
        </p:txBody>
      </p:sp>
      <p:sp>
        <p:nvSpPr>
          <p:cNvPr id="4" name="Rectangle 3"/>
          <p:cNvSpPr/>
          <p:nvPr/>
        </p:nvSpPr>
        <p:spPr>
          <a:xfrm>
            <a:off x="423672" y="1150880"/>
            <a:ext cx="11344656" cy="6001643"/>
          </a:xfrm>
          <a:prstGeom prst="rect">
            <a:avLst/>
          </a:prstGeom>
        </p:spPr>
        <p:txBody>
          <a:bodyPr wrap="square">
            <a:spAutoFit/>
          </a:bodyPr>
          <a:lstStyle/>
          <a:p>
            <a:pPr marL="457200" lvl="0" indent="-457200">
              <a:buFont typeface="+mj-lt"/>
              <a:buAutoNum type="arabicPeriod" startAt="7"/>
            </a:pPr>
            <a:r>
              <a:rPr lang="en-US" sz="2400" b="1" dirty="0">
                <a:solidFill>
                  <a:schemeClr val="bg1"/>
                </a:solidFill>
                <a:latin typeface="Arial" charset="0"/>
                <a:ea typeface="Arial" charset="0"/>
                <a:cs typeface="Arial" charset="0"/>
              </a:rPr>
              <a:t>Place of Performance:</a:t>
            </a:r>
            <a:br>
              <a:rPr lang="en-US" sz="2400" b="1" dirty="0">
                <a:solidFill>
                  <a:schemeClr val="bg1"/>
                </a:solidFill>
                <a:latin typeface="Arial" charset="0"/>
                <a:ea typeface="Arial" charset="0"/>
                <a:cs typeface="Arial" charset="0"/>
              </a:rPr>
            </a:br>
            <a:endParaRPr lang="en-US" sz="2400" b="1" dirty="0">
              <a:solidFill>
                <a:schemeClr val="bg1"/>
              </a:solidFill>
              <a:latin typeface="Arial" charset="0"/>
              <a:ea typeface="Arial" charset="0"/>
              <a:cs typeface="Arial" charset="0"/>
            </a:endParaRPr>
          </a:p>
          <a:p>
            <a:pPr marL="457200" lvl="0" indent="-457200">
              <a:buFont typeface="+mj-lt"/>
              <a:buAutoNum type="arabicPeriod" startAt="7"/>
            </a:pPr>
            <a:r>
              <a:rPr lang="en-US" sz="2400" b="1" dirty="0">
                <a:solidFill>
                  <a:schemeClr val="bg1"/>
                </a:solidFill>
                <a:latin typeface="Arial" charset="0"/>
                <a:ea typeface="Arial" charset="0"/>
                <a:cs typeface="Arial" charset="0"/>
              </a:rPr>
              <a:t>Contractor Reporting Requirements</a:t>
            </a:r>
          </a:p>
          <a:p>
            <a:pPr marL="914400" lvl="1" indent="-457200">
              <a:buFont typeface="Arial" charset="0"/>
              <a:buChar char="•"/>
            </a:pPr>
            <a:r>
              <a:rPr lang="en-US" sz="2400" i="1" dirty="0">
                <a:solidFill>
                  <a:schemeClr val="bg1"/>
                </a:solidFill>
                <a:latin typeface="Arial" charset="0"/>
                <a:ea typeface="Arial" charset="0"/>
                <a:cs typeface="Arial" charset="0"/>
              </a:rPr>
              <a:t>Annual Daily/Periodic Schedule submitted five workdays prior to start date and then annually</a:t>
            </a:r>
          </a:p>
          <a:p>
            <a:pPr marL="914400" lvl="1" indent="-457200">
              <a:buFont typeface="Arial" charset="0"/>
              <a:buChar char="•"/>
            </a:pPr>
            <a:r>
              <a:rPr lang="en-US" sz="2400" i="1" dirty="0">
                <a:solidFill>
                  <a:schemeClr val="bg1"/>
                </a:solidFill>
                <a:latin typeface="Arial" charset="0"/>
                <a:ea typeface="Arial" charset="0"/>
                <a:cs typeface="Arial" charset="0"/>
              </a:rPr>
              <a:t>Daily Work Report (GSA Form 64 or equivalent), submitted daily to the COR</a:t>
            </a:r>
          </a:p>
          <a:p>
            <a:pPr marL="914400" lvl="1" indent="-457200">
              <a:buFont typeface="Arial" charset="0"/>
              <a:buChar char="•"/>
            </a:pPr>
            <a:r>
              <a:rPr lang="en-US" sz="2400" i="1" dirty="0">
                <a:solidFill>
                  <a:schemeClr val="bg1"/>
                </a:solidFill>
                <a:latin typeface="Arial" charset="0"/>
                <a:ea typeface="Arial" charset="0"/>
                <a:cs typeface="Arial" charset="0"/>
              </a:rPr>
              <a:t>Quality Control Program, submitted five workdays prior to start date</a:t>
            </a:r>
          </a:p>
          <a:p>
            <a:pPr marL="914400" lvl="1" indent="-457200">
              <a:buFont typeface="Arial" charset="0"/>
              <a:buChar char="•"/>
            </a:pPr>
            <a:r>
              <a:rPr lang="en-US" sz="2400" i="1" dirty="0">
                <a:solidFill>
                  <a:schemeClr val="bg1"/>
                </a:solidFill>
                <a:latin typeface="Arial" charset="0"/>
                <a:ea typeface="Arial" charset="0"/>
                <a:cs typeface="Arial" charset="0"/>
              </a:rPr>
              <a:t>Resumes of initial and replacement supervisors.</a:t>
            </a:r>
            <a:br>
              <a:rPr lang="en-US" sz="2400" i="1" dirty="0">
                <a:solidFill>
                  <a:schemeClr val="bg1"/>
                </a:solidFill>
                <a:latin typeface="Arial" charset="0"/>
                <a:ea typeface="Arial" charset="0"/>
                <a:cs typeface="Arial" charset="0"/>
              </a:rPr>
            </a:br>
            <a:endParaRPr lang="en-US" sz="2400" i="1" dirty="0">
              <a:solidFill>
                <a:schemeClr val="bg1"/>
              </a:solidFill>
              <a:latin typeface="Arial" charset="0"/>
              <a:ea typeface="Arial" charset="0"/>
              <a:cs typeface="Arial" charset="0"/>
            </a:endParaRPr>
          </a:p>
          <a:p>
            <a:pPr marL="457200" lvl="0" indent="-457200">
              <a:buFont typeface="+mj-lt"/>
              <a:buAutoNum type="arabicPeriod" startAt="7"/>
            </a:pPr>
            <a:r>
              <a:rPr lang="en-US" sz="2400" b="1" dirty="0">
                <a:solidFill>
                  <a:schemeClr val="bg1"/>
                </a:solidFill>
                <a:latin typeface="Arial" charset="0"/>
                <a:ea typeface="Arial" charset="0"/>
                <a:cs typeface="Arial" charset="0"/>
              </a:rPr>
              <a:t>Contractor Milestones</a:t>
            </a:r>
            <a:br>
              <a:rPr lang="en-US" sz="2400" b="1" dirty="0">
                <a:solidFill>
                  <a:schemeClr val="bg1"/>
                </a:solidFill>
                <a:latin typeface="Arial" charset="0"/>
                <a:ea typeface="Arial" charset="0"/>
                <a:cs typeface="Arial" charset="0"/>
              </a:rPr>
            </a:br>
            <a:endParaRPr lang="en-US" sz="2400" b="1" dirty="0">
              <a:solidFill>
                <a:schemeClr val="bg1"/>
              </a:solidFill>
              <a:latin typeface="Arial" charset="0"/>
              <a:ea typeface="Arial" charset="0"/>
              <a:cs typeface="Arial" charset="0"/>
            </a:endParaRPr>
          </a:p>
          <a:p>
            <a:pPr marL="457200" lvl="0" indent="-457200">
              <a:buFont typeface="+mj-lt"/>
              <a:buAutoNum type="arabicPeriod" startAt="7"/>
            </a:pPr>
            <a:r>
              <a:rPr lang="en-US" sz="2400" b="1" dirty="0">
                <a:solidFill>
                  <a:schemeClr val="bg1"/>
                </a:solidFill>
                <a:latin typeface="Arial" charset="0"/>
                <a:ea typeface="Arial" charset="0"/>
                <a:cs typeface="Arial" charset="0"/>
              </a:rPr>
              <a:t>Previous Contracts</a:t>
            </a:r>
          </a:p>
          <a:p>
            <a:pPr marL="914400" lvl="1" indent="-457200">
              <a:buFont typeface="Arial" charset="0"/>
              <a:buChar char="•"/>
            </a:pPr>
            <a:r>
              <a:rPr lang="en-US" sz="2400" dirty="0">
                <a:solidFill>
                  <a:schemeClr val="bg1"/>
                </a:solidFill>
                <a:latin typeface="Arial" charset="0"/>
                <a:ea typeface="Arial" charset="0"/>
                <a:cs typeface="Arial" charset="0"/>
              </a:rPr>
              <a:t>(This is a first-time contractor. There is no information on file for this contractor.)</a:t>
            </a:r>
          </a:p>
          <a:p>
            <a:pPr marL="457200" marR="0" lvl="0" indent="-457200" defTabSz="914400" eaLnBrk="1" fontAlgn="auto" latinLnBrk="0" hangingPunct="1">
              <a:lnSpc>
                <a:spcPct val="100000"/>
              </a:lnSpc>
              <a:spcBef>
                <a:spcPts val="0"/>
              </a:spcBef>
              <a:spcAft>
                <a:spcPts val="0"/>
              </a:spcAft>
              <a:buClrTx/>
              <a:buSzTx/>
              <a:buFont typeface="+mj-lt"/>
              <a:buNone/>
              <a:tabLst/>
              <a:defRPr/>
            </a:pPr>
            <a:endParaRPr lang="en-US" sz="2400"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3591688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0AAE2"/>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0" name="Title 4"/>
          <p:cNvSpPr txBox="1">
            <a:spLocks/>
          </p:cNvSpPr>
          <p:nvPr/>
        </p:nvSpPr>
        <p:spPr>
          <a:xfrm>
            <a:off x="0" y="14822"/>
            <a:ext cx="12192000" cy="1417955"/>
          </a:xfrm>
          <a:prstGeom prst="rect">
            <a:avLst/>
          </a:prstGeom>
        </p:spPr>
        <p:txBody>
          <a:bodyPr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a:solidFill>
                  <a:schemeClr val="bg1"/>
                </a:solidFill>
                <a:latin typeface="Arial Black" charset="0"/>
                <a:ea typeface="Arial Black" charset="0"/>
                <a:cs typeface="Arial Black" charset="0"/>
              </a:rPr>
              <a:t>EXAMPLE COR WORK PLAN OUTLINE</a:t>
            </a:r>
          </a:p>
        </p:txBody>
      </p:sp>
      <p:sp>
        <p:nvSpPr>
          <p:cNvPr id="5" name="Slide Number Placeholder 4"/>
          <p:cNvSpPr>
            <a:spLocks noGrp="1"/>
          </p:cNvSpPr>
          <p:nvPr>
            <p:ph type="sldNum" sz="quarter" idx="12"/>
          </p:nvPr>
        </p:nvSpPr>
        <p:spPr>
          <a:xfrm>
            <a:off x="9448800" y="6492875"/>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13</a:t>
            </a:fld>
            <a:endParaRPr lang="en-US" sz="2000" b="1" dirty="0">
              <a:solidFill>
                <a:schemeClr val="bg1"/>
              </a:solidFill>
              <a:latin typeface="Arial" charset="0"/>
              <a:ea typeface="Arial" charset="0"/>
              <a:cs typeface="Arial" charset="0"/>
            </a:endParaRPr>
          </a:p>
        </p:txBody>
      </p:sp>
      <p:sp>
        <p:nvSpPr>
          <p:cNvPr id="4" name="Rectangle 3"/>
          <p:cNvSpPr/>
          <p:nvPr/>
        </p:nvSpPr>
        <p:spPr>
          <a:xfrm>
            <a:off x="423672" y="1447599"/>
            <a:ext cx="11344656" cy="4992329"/>
          </a:xfrm>
          <a:prstGeom prst="rect">
            <a:avLst/>
          </a:prstGeom>
        </p:spPr>
        <p:txBody>
          <a:bodyPr wrap="square">
            <a:spAutoFit/>
          </a:bodyPr>
          <a:lstStyle/>
          <a:p>
            <a:pPr marL="457200" indent="-457200">
              <a:lnSpc>
                <a:spcPct val="107000"/>
              </a:lnSpc>
              <a:spcAft>
                <a:spcPts val="800"/>
              </a:spcAft>
              <a:buFont typeface="+mj-lt"/>
              <a:buAutoNum type="arabicPeriod" startAt="11"/>
            </a:pPr>
            <a:r>
              <a:rPr lang="en-US" sz="2400" b="1" dirty="0">
                <a:solidFill>
                  <a:schemeClr val="bg1"/>
                </a:solidFill>
                <a:latin typeface="Arial" charset="0"/>
                <a:ea typeface="Arial" charset="0"/>
                <a:cs typeface="Arial" charset="0"/>
              </a:rPr>
              <a:t>Potential Problem Areas</a:t>
            </a:r>
          </a:p>
          <a:p>
            <a:pPr marL="342900" marR="0" indent="-342900">
              <a:lnSpc>
                <a:spcPct val="107000"/>
              </a:lnSpc>
              <a:spcBef>
                <a:spcPts val="0"/>
              </a:spcBef>
              <a:spcAft>
                <a:spcPts val="800"/>
              </a:spcAft>
              <a:buFont typeface="Arial" charset="0"/>
              <a:buChar char="•"/>
            </a:pPr>
            <a:r>
              <a:rPr lang="en-US" sz="2000" i="1" dirty="0">
                <a:solidFill>
                  <a:schemeClr val="bg1"/>
                </a:solidFill>
                <a:latin typeface="Arial" charset="0"/>
                <a:ea typeface="Arial" charset="0"/>
                <a:cs typeface="Arial" charset="0"/>
              </a:rPr>
              <a:t>All supplies, materials, and equipment used by the contractor must conform to specifications and must, on request, be identified; possible problems could be avoided by requesting a listing prior to the start date and prior to any substitutions.</a:t>
            </a:r>
          </a:p>
          <a:p>
            <a:pPr marL="342900" marR="0" indent="-342900">
              <a:lnSpc>
                <a:spcPct val="107000"/>
              </a:lnSpc>
              <a:spcBef>
                <a:spcPts val="0"/>
              </a:spcBef>
              <a:spcAft>
                <a:spcPts val="800"/>
              </a:spcAft>
              <a:buFont typeface="Arial" charset="0"/>
              <a:buChar char="•"/>
            </a:pPr>
            <a:r>
              <a:rPr lang="en-US" sz="2000" i="1" dirty="0">
                <a:solidFill>
                  <a:schemeClr val="bg1"/>
                </a:solidFill>
                <a:latin typeface="Arial" charset="0"/>
                <a:ea typeface="Arial" charset="0"/>
                <a:cs typeface="Arial" charset="0"/>
              </a:rPr>
              <a:t>Space for locker rooms for contractor personnel, for storage of equipment and supplies, and for use as the contractor’s onsite office is to be government-furnished; this space should be identified and inspected prior to the start date.</a:t>
            </a:r>
          </a:p>
          <a:p>
            <a:pPr marL="342900" marR="0" indent="-342900">
              <a:lnSpc>
                <a:spcPct val="107000"/>
              </a:lnSpc>
              <a:spcBef>
                <a:spcPts val="0"/>
              </a:spcBef>
              <a:spcAft>
                <a:spcPts val="800"/>
              </a:spcAft>
              <a:buFont typeface="Arial" charset="0"/>
              <a:buChar char="•"/>
            </a:pPr>
            <a:r>
              <a:rPr lang="en-US" sz="2000" i="1" dirty="0">
                <a:solidFill>
                  <a:schemeClr val="bg1"/>
                </a:solidFill>
                <a:latin typeface="Arial" charset="0"/>
                <a:ea typeface="Arial" charset="0"/>
                <a:cs typeface="Arial" charset="0"/>
              </a:rPr>
              <a:t>Contract does not specify which official will determine when the contractor’s personnel will be diverted for snow removal or emergency conditions; when given, these instructions should be in writing to avoid disputes over deductions.</a:t>
            </a:r>
          </a:p>
          <a:p>
            <a:pPr marL="342900" marR="0" indent="-342900">
              <a:lnSpc>
                <a:spcPct val="107000"/>
              </a:lnSpc>
              <a:spcBef>
                <a:spcPts val="0"/>
              </a:spcBef>
              <a:spcAft>
                <a:spcPts val="800"/>
              </a:spcAft>
              <a:buFont typeface="Arial" charset="0"/>
              <a:buChar char="•"/>
            </a:pPr>
            <a:r>
              <a:rPr lang="en-US" sz="2000" i="1" dirty="0">
                <a:solidFill>
                  <a:schemeClr val="bg1"/>
                </a:solidFill>
                <a:latin typeface="Arial" charset="0"/>
                <a:ea typeface="Arial" charset="0"/>
                <a:cs typeface="Arial" charset="0"/>
              </a:rPr>
              <a:t>The contractor is to have the opportunity to re-perform deficient services and ensure future services before deductions are taken; however, no time limit for remedial action is specified.</a:t>
            </a:r>
          </a:p>
          <a:p>
            <a:pPr marL="457200" marR="0" lvl="0" indent="-457200" defTabSz="914400" eaLnBrk="1" fontAlgn="auto" latinLnBrk="0" hangingPunct="1">
              <a:lnSpc>
                <a:spcPct val="100000"/>
              </a:lnSpc>
              <a:spcBef>
                <a:spcPts val="0"/>
              </a:spcBef>
              <a:spcAft>
                <a:spcPts val="0"/>
              </a:spcAft>
              <a:buClrTx/>
              <a:buSzTx/>
              <a:buFont typeface="+mj-lt"/>
              <a:buNone/>
              <a:tabLst/>
              <a:defRPr/>
            </a:pPr>
            <a:endParaRPr lang="en-US" sz="2400"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9068939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0AAE2"/>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0" name="Title 4"/>
          <p:cNvSpPr txBox="1">
            <a:spLocks/>
          </p:cNvSpPr>
          <p:nvPr/>
        </p:nvSpPr>
        <p:spPr>
          <a:xfrm>
            <a:off x="0" y="14822"/>
            <a:ext cx="12192000" cy="1417955"/>
          </a:xfrm>
          <a:prstGeom prst="rect">
            <a:avLst/>
          </a:prstGeom>
        </p:spPr>
        <p:txBody>
          <a:bodyPr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a:solidFill>
                  <a:schemeClr val="bg1"/>
                </a:solidFill>
                <a:latin typeface="Arial Black" charset="0"/>
                <a:ea typeface="Arial Black" charset="0"/>
                <a:cs typeface="Arial Black" charset="0"/>
              </a:rPr>
              <a:t>EXAMPLE COR WORK PLAN OUTLINE</a:t>
            </a:r>
          </a:p>
        </p:txBody>
      </p:sp>
      <p:sp>
        <p:nvSpPr>
          <p:cNvPr id="5" name="Slide Number Placeholder 4"/>
          <p:cNvSpPr>
            <a:spLocks noGrp="1"/>
          </p:cNvSpPr>
          <p:nvPr>
            <p:ph type="sldNum" sz="quarter" idx="12"/>
          </p:nvPr>
        </p:nvSpPr>
        <p:spPr>
          <a:xfrm>
            <a:off x="9448800" y="6492875"/>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14</a:t>
            </a:fld>
            <a:endParaRPr lang="en-US" sz="2000" b="1" dirty="0">
              <a:solidFill>
                <a:schemeClr val="bg1"/>
              </a:solidFill>
              <a:latin typeface="Arial" charset="0"/>
              <a:ea typeface="Arial" charset="0"/>
              <a:cs typeface="Arial" charset="0"/>
            </a:endParaRPr>
          </a:p>
        </p:txBody>
      </p:sp>
      <p:sp>
        <p:nvSpPr>
          <p:cNvPr id="4" name="Rectangle 3"/>
          <p:cNvSpPr/>
          <p:nvPr/>
        </p:nvSpPr>
        <p:spPr>
          <a:xfrm>
            <a:off x="423672" y="1447599"/>
            <a:ext cx="11344656" cy="5262979"/>
          </a:xfrm>
          <a:prstGeom prst="rect">
            <a:avLst/>
          </a:prstGeom>
        </p:spPr>
        <p:txBody>
          <a:bodyPr wrap="square">
            <a:spAutoFit/>
          </a:bodyPr>
          <a:lstStyle/>
          <a:p>
            <a:pPr marL="457200" lvl="0" indent="-457200">
              <a:buFont typeface="+mj-lt"/>
              <a:buAutoNum type="arabicPeriod" startAt="12"/>
            </a:pPr>
            <a:r>
              <a:rPr lang="en-US" sz="2400" b="1" dirty="0">
                <a:solidFill>
                  <a:schemeClr val="bg1"/>
                </a:solidFill>
                <a:latin typeface="Arial" charset="0"/>
                <a:ea typeface="Arial" charset="0"/>
                <a:cs typeface="Arial" charset="0"/>
              </a:rPr>
              <a:t>Monitoring</a:t>
            </a:r>
          </a:p>
          <a:p>
            <a:pPr lvl="1"/>
            <a:r>
              <a:rPr lang="en-US" sz="2400" dirty="0">
                <a:solidFill>
                  <a:schemeClr val="bg1"/>
                </a:solidFill>
                <a:latin typeface="Arial" charset="0"/>
                <a:ea typeface="Arial" charset="0"/>
                <a:cs typeface="Arial" charset="0"/>
              </a:rPr>
              <a:t>Contractor technical and schedule techniques to be used:</a:t>
            </a:r>
          </a:p>
          <a:p>
            <a:pPr marL="914400" lvl="1" indent="-457200">
              <a:buFont typeface="Arial" charset="0"/>
              <a:buChar char="•"/>
            </a:pPr>
            <a:r>
              <a:rPr lang="en-US" sz="2400" i="1" dirty="0">
                <a:solidFill>
                  <a:schemeClr val="bg1"/>
                </a:solidFill>
                <a:latin typeface="Arial" charset="0"/>
                <a:ea typeface="Arial" charset="0"/>
                <a:cs typeface="Arial" charset="0"/>
              </a:rPr>
              <a:t>Making onsite visits and personal observations</a:t>
            </a:r>
          </a:p>
          <a:p>
            <a:pPr marL="914400" lvl="1" indent="-457200">
              <a:buFont typeface="Arial" charset="0"/>
              <a:buChar char="•"/>
            </a:pPr>
            <a:r>
              <a:rPr lang="en-US" sz="2400" i="1" dirty="0">
                <a:solidFill>
                  <a:schemeClr val="bg1"/>
                </a:solidFill>
                <a:latin typeface="Arial" charset="0"/>
                <a:ea typeface="Arial" charset="0"/>
                <a:cs typeface="Arial" charset="0"/>
              </a:rPr>
              <a:t>Contacting the quality assurance specialist</a:t>
            </a:r>
          </a:p>
          <a:p>
            <a:pPr marL="914400" lvl="1" indent="-457200">
              <a:buFont typeface="Arial" charset="0"/>
              <a:buChar char="•"/>
            </a:pPr>
            <a:r>
              <a:rPr lang="en-US" sz="2400" i="1" dirty="0">
                <a:solidFill>
                  <a:schemeClr val="bg1"/>
                </a:solidFill>
                <a:latin typeface="Arial" charset="0"/>
                <a:ea typeface="Arial" charset="0"/>
                <a:cs typeface="Arial" charset="0"/>
              </a:rPr>
              <a:t>Reviewing progress or status reports.</a:t>
            </a:r>
            <a:br>
              <a:rPr lang="en-US" sz="2400" i="1" dirty="0">
                <a:solidFill>
                  <a:schemeClr val="bg1"/>
                </a:solidFill>
                <a:latin typeface="Arial" charset="0"/>
                <a:ea typeface="Arial" charset="0"/>
                <a:cs typeface="Arial" charset="0"/>
              </a:rPr>
            </a:br>
            <a:endParaRPr lang="en-US" sz="2400" i="1" dirty="0">
              <a:solidFill>
                <a:schemeClr val="bg1"/>
              </a:solidFill>
              <a:latin typeface="Arial" charset="0"/>
              <a:ea typeface="Arial" charset="0"/>
              <a:cs typeface="Arial" charset="0"/>
            </a:endParaRPr>
          </a:p>
          <a:p>
            <a:pPr marL="457200" lvl="0" indent="-457200">
              <a:buFont typeface="+mj-lt"/>
              <a:buAutoNum type="arabicPeriod" startAt="12"/>
            </a:pPr>
            <a:r>
              <a:rPr lang="en-US" sz="2400" b="1" dirty="0">
                <a:solidFill>
                  <a:schemeClr val="bg1"/>
                </a:solidFill>
                <a:latin typeface="Arial" charset="0"/>
                <a:ea typeface="Arial" charset="0"/>
                <a:cs typeface="Arial" charset="0"/>
              </a:rPr>
              <a:t>Documentation</a:t>
            </a:r>
          </a:p>
          <a:p>
            <a:pPr lvl="1"/>
            <a:r>
              <a:rPr lang="en-US" sz="2400" dirty="0">
                <a:solidFill>
                  <a:schemeClr val="bg1"/>
                </a:solidFill>
                <a:latin typeface="Arial" charset="0"/>
                <a:ea typeface="Arial" charset="0"/>
                <a:cs typeface="Arial" charset="0"/>
              </a:rPr>
              <a:t>The contractor’s performance will be documented in the contract file using: </a:t>
            </a:r>
            <a:r>
              <a:rPr lang="en-US" sz="2400" i="1" dirty="0">
                <a:solidFill>
                  <a:schemeClr val="bg1"/>
                </a:solidFill>
                <a:latin typeface="Arial" charset="0"/>
                <a:ea typeface="Arial" charset="0"/>
                <a:cs typeface="Arial" charset="0"/>
              </a:rPr>
              <a:t>Monitoring Report.</a:t>
            </a:r>
            <a:br>
              <a:rPr lang="en-US" sz="2400" i="1" dirty="0">
                <a:solidFill>
                  <a:schemeClr val="bg1"/>
                </a:solidFill>
                <a:latin typeface="Arial" charset="0"/>
                <a:ea typeface="Arial" charset="0"/>
                <a:cs typeface="Arial" charset="0"/>
              </a:rPr>
            </a:br>
            <a:endParaRPr lang="en-US" sz="2400" i="1" dirty="0">
              <a:solidFill>
                <a:schemeClr val="bg1"/>
              </a:solidFill>
              <a:latin typeface="Arial" charset="0"/>
              <a:ea typeface="Arial" charset="0"/>
              <a:cs typeface="Arial" charset="0"/>
            </a:endParaRPr>
          </a:p>
          <a:p>
            <a:pPr marL="457200" lvl="0" indent="-457200">
              <a:buFont typeface="+mj-lt"/>
              <a:buAutoNum type="arabicPeriod" startAt="12"/>
            </a:pPr>
            <a:r>
              <a:rPr lang="en-US" sz="2400" b="1" dirty="0">
                <a:solidFill>
                  <a:schemeClr val="bg1"/>
                </a:solidFill>
                <a:latin typeface="Arial" charset="0"/>
                <a:ea typeface="Arial" charset="0"/>
                <a:cs typeface="Arial" charset="0"/>
              </a:rPr>
              <a:t>Action Requirements</a:t>
            </a:r>
          </a:p>
          <a:p>
            <a:pPr lvl="1"/>
            <a:r>
              <a:rPr lang="en-US" sz="2400" dirty="0">
                <a:solidFill>
                  <a:schemeClr val="bg1"/>
                </a:solidFill>
                <a:latin typeface="Arial" charset="0"/>
                <a:ea typeface="Arial" charset="0"/>
                <a:cs typeface="Arial" charset="0"/>
              </a:rPr>
              <a:t>Attend post award preliminary briefing on (Date) with CO to discuss roles and responsibilities for post award conference with contractor, scheduled for (Date).</a:t>
            </a:r>
          </a:p>
          <a:p>
            <a:pPr marL="457200" marR="0" lvl="0" indent="-457200" defTabSz="914400" eaLnBrk="1" fontAlgn="auto" latinLnBrk="0" hangingPunct="1">
              <a:lnSpc>
                <a:spcPct val="100000"/>
              </a:lnSpc>
              <a:spcBef>
                <a:spcPts val="0"/>
              </a:spcBef>
              <a:spcAft>
                <a:spcPts val="0"/>
              </a:spcAft>
              <a:buClrTx/>
              <a:buSzTx/>
              <a:buFont typeface="+mj-lt"/>
              <a:buAutoNum type="arabicPeriod" startAt="12"/>
              <a:tabLst/>
              <a:defRPr/>
            </a:pPr>
            <a:endParaRPr lang="en-US" sz="2400"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6210347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0D8E2"/>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0" name="Title 4"/>
          <p:cNvSpPr txBox="1">
            <a:spLocks/>
          </p:cNvSpPr>
          <p:nvPr/>
        </p:nvSpPr>
        <p:spPr>
          <a:xfrm>
            <a:off x="0" y="14822"/>
            <a:ext cx="12192000" cy="1417955"/>
          </a:xfrm>
          <a:prstGeom prst="rect">
            <a:avLst/>
          </a:prstGeom>
        </p:spPr>
        <p:txBody>
          <a:bodyPr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a:solidFill>
                  <a:schemeClr val="bg1"/>
                </a:solidFill>
                <a:latin typeface="Arial Black" charset="0"/>
                <a:ea typeface="Arial Black" charset="0"/>
                <a:cs typeface="Arial Black" charset="0"/>
              </a:rPr>
              <a:t>STEPS IN MONITORING CONTRACTS</a:t>
            </a:r>
            <a:endParaRPr lang="en-US" b="1" dirty="0">
              <a:solidFill>
                <a:schemeClr val="bg1"/>
              </a:solidFill>
              <a:latin typeface="Arial Black" charset="0"/>
              <a:ea typeface="Arial Black" charset="0"/>
              <a:cs typeface="Arial Black" charset="0"/>
            </a:endParaRPr>
          </a:p>
        </p:txBody>
      </p:sp>
      <p:sp>
        <p:nvSpPr>
          <p:cNvPr id="5" name="Slide Number Placeholder 4"/>
          <p:cNvSpPr>
            <a:spLocks noGrp="1"/>
          </p:cNvSpPr>
          <p:nvPr>
            <p:ph type="sldNum" sz="quarter" idx="12"/>
          </p:nvPr>
        </p:nvSpPr>
        <p:spPr>
          <a:xfrm>
            <a:off x="9448800" y="6492875"/>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15</a:t>
            </a:fld>
            <a:endParaRPr lang="en-US" sz="2000" b="1" dirty="0">
              <a:solidFill>
                <a:schemeClr val="bg1"/>
              </a:solidFill>
              <a:latin typeface="Arial" charset="0"/>
              <a:ea typeface="Arial" charset="0"/>
              <a:cs typeface="Arial" charset="0"/>
            </a:endParaRPr>
          </a:p>
        </p:txBody>
      </p:sp>
      <p:graphicFrame>
        <p:nvGraphicFramePr>
          <p:cNvPr id="4" name="Diagram 3"/>
          <p:cNvGraphicFramePr/>
          <p:nvPr>
            <p:extLst>
              <p:ext uri="{D42A27DB-BD31-4B8C-83A1-F6EECF244321}">
                <p14:modId xmlns:p14="http://schemas.microsoft.com/office/powerpoint/2010/main" val="202301119"/>
              </p:ext>
            </p:extLst>
          </p:nvPr>
        </p:nvGraphicFramePr>
        <p:xfrm>
          <a:off x="902208" y="1253493"/>
          <a:ext cx="10387584"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614504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0D8E2"/>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9" name="Title 4"/>
          <p:cNvSpPr txBox="1">
            <a:spLocks/>
          </p:cNvSpPr>
          <p:nvPr/>
        </p:nvSpPr>
        <p:spPr>
          <a:xfrm>
            <a:off x="0" y="195139"/>
            <a:ext cx="12192000" cy="1325563"/>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800" b="1">
                <a:solidFill>
                  <a:schemeClr val="bg1"/>
                </a:solidFill>
                <a:latin typeface="Arial Black" charset="0"/>
                <a:ea typeface="Arial Black" charset="0"/>
                <a:cs typeface="Arial Black" charset="0"/>
              </a:rPr>
              <a:t>DETERMINE WHAT NEEDS TO BE MONITORED</a:t>
            </a:r>
            <a:endParaRPr lang="en-US" sz="4800" b="1" dirty="0">
              <a:solidFill>
                <a:schemeClr val="bg1"/>
              </a:solidFill>
              <a:latin typeface="Arial Black" charset="0"/>
              <a:ea typeface="Arial Black" charset="0"/>
              <a:cs typeface="Arial Black" charset="0"/>
            </a:endParaRPr>
          </a:p>
        </p:txBody>
      </p:sp>
      <p:sp>
        <p:nvSpPr>
          <p:cNvPr id="4" name="Slide Number Placeholder 3"/>
          <p:cNvSpPr>
            <a:spLocks noGrp="1"/>
          </p:cNvSpPr>
          <p:nvPr>
            <p:ph type="sldNum" sz="quarter" idx="12"/>
          </p:nvPr>
        </p:nvSpPr>
        <p:spPr>
          <a:xfrm>
            <a:off x="9448801" y="6492875"/>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16</a:t>
            </a:fld>
            <a:endParaRPr lang="en-US" sz="2000" b="1" dirty="0">
              <a:solidFill>
                <a:schemeClr val="bg1"/>
              </a:solidFill>
              <a:latin typeface="Arial" charset="0"/>
              <a:ea typeface="Arial" charset="0"/>
              <a:cs typeface="Arial" charset="0"/>
            </a:endParaRPr>
          </a:p>
        </p:txBody>
      </p:sp>
      <p:sp>
        <p:nvSpPr>
          <p:cNvPr id="3" name="Rectangle 2"/>
          <p:cNvSpPr/>
          <p:nvPr/>
        </p:nvSpPr>
        <p:spPr>
          <a:xfrm>
            <a:off x="874776" y="1874728"/>
            <a:ext cx="10442448" cy="3108543"/>
          </a:xfrm>
          <a:prstGeom prst="rect">
            <a:avLst/>
          </a:prstGeom>
        </p:spPr>
        <p:txBody>
          <a:bodyPr wrap="square">
            <a:spAutoFit/>
          </a:bodyPr>
          <a:lstStyle/>
          <a:p>
            <a:pPr marL="342900" indent="-342900">
              <a:buFont typeface="Arial" charset="0"/>
              <a:buChar char="•"/>
            </a:pPr>
            <a:r>
              <a:rPr lang="en-US" sz="2800" dirty="0">
                <a:solidFill>
                  <a:schemeClr val="bg1"/>
                </a:solidFill>
                <a:latin typeface="Arial" charset="0"/>
                <a:ea typeface="Arial" charset="0"/>
                <a:cs typeface="Arial" charset="0"/>
              </a:rPr>
              <a:t>Contractor technical and schedule compliance</a:t>
            </a:r>
            <a:br>
              <a:rPr lang="en-US" sz="2800" dirty="0">
                <a:solidFill>
                  <a:schemeClr val="bg1"/>
                </a:solidFill>
                <a:latin typeface="Arial" charset="0"/>
                <a:ea typeface="Arial" charset="0"/>
                <a:cs typeface="Arial" charset="0"/>
              </a:rPr>
            </a:br>
            <a:endParaRPr lang="en-US" sz="2800" dirty="0">
              <a:solidFill>
                <a:schemeClr val="bg1"/>
              </a:solidFill>
              <a:latin typeface="Arial" charset="0"/>
              <a:ea typeface="Arial" charset="0"/>
              <a:cs typeface="Arial" charset="0"/>
            </a:endParaRPr>
          </a:p>
          <a:p>
            <a:pPr marL="342900" indent="-342900">
              <a:buFont typeface="Arial" charset="0"/>
              <a:buChar char="•"/>
            </a:pPr>
            <a:r>
              <a:rPr lang="en-US" sz="2800" dirty="0">
                <a:solidFill>
                  <a:schemeClr val="bg1"/>
                </a:solidFill>
                <a:latin typeface="Arial" charset="0"/>
                <a:ea typeface="Arial" charset="0"/>
                <a:cs typeface="Arial" charset="0"/>
              </a:rPr>
              <a:t>Costs (in cost-type contracts)</a:t>
            </a:r>
            <a:br>
              <a:rPr lang="en-US" sz="2800" dirty="0">
                <a:solidFill>
                  <a:schemeClr val="bg1"/>
                </a:solidFill>
                <a:latin typeface="Arial" charset="0"/>
                <a:ea typeface="Arial" charset="0"/>
                <a:cs typeface="Arial" charset="0"/>
              </a:rPr>
            </a:br>
            <a:endParaRPr lang="en-US" sz="2800" dirty="0">
              <a:solidFill>
                <a:schemeClr val="bg1"/>
              </a:solidFill>
              <a:latin typeface="Arial" charset="0"/>
              <a:ea typeface="Arial" charset="0"/>
              <a:cs typeface="Arial" charset="0"/>
            </a:endParaRPr>
          </a:p>
          <a:p>
            <a:pPr marL="342900" indent="-342900">
              <a:buFont typeface="Arial" charset="0"/>
              <a:buChar char="•"/>
            </a:pPr>
            <a:r>
              <a:rPr lang="en-US" sz="2800" dirty="0">
                <a:solidFill>
                  <a:schemeClr val="bg1"/>
                </a:solidFill>
                <a:latin typeface="Arial" charset="0"/>
                <a:ea typeface="Arial" charset="0"/>
                <a:cs typeface="Arial" charset="0"/>
              </a:rPr>
              <a:t>The financial condition of a contractor</a:t>
            </a:r>
            <a:br>
              <a:rPr lang="en-US" sz="2800" dirty="0">
                <a:solidFill>
                  <a:schemeClr val="bg1"/>
                </a:solidFill>
                <a:latin typeface="Arial" charset="0"/>
                <a:ea typeface="Arial" charset="0"/>
                <a:cs typeface="Arial" charset="0"/>
              </a:rPr>
            </a:br>
            <a:endParaRPr lang="en-US" sz="2800" dirty="0">
              <a:solidFill>
                <a:schemeClr val="bg1"/>
              </a:solidFill>
              <a:latin typeface="Arial" charset="0"/>
              <a:ea typeface="Arial" charset="0"/>
              <a:cs typeface="Arial" charset="0"/>
            </a:endParaRPr>
          </a:p>
          <a:p>
            <a:pPr marL="342900" indent="-342900">
              <a:buFont typeface="Arial" charset="0"/>
              <a:buChar char="•"/>
            </a:pPr>
            <a:r>
              <a:rPr lang="en-US" sz="2800" dirty="0">
                <a:solidFill>
                  <a:schemeClr val="bg1"/>
                </a:solidFill>
                <a:latin typeface="Arial" charset="0"/>
                <a:ea typeface="Arial" charset="0"/>
                <a:cs typeface="Arial" charset="0"/>
              </a:rPr>
              <a:t>The contractor’s statutory compliance</a:t>
            </a:r>
          </a:p>
        </p:txBody>
      </p:sp>
    </p:spTree>
    <p:extLst>
      <p:ext uri="{BB962C8B-B14F-4D97-AF65-F5344CB8AC3E}">
        <p14:creationId xmlns:p14="http://schemas.microsoft.com/office/powerpoint/2010/main" val="8345096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00D8E2"/>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9" name="Title 4"/>
          <p:cNvSpPr txBox="1">
            <a:spLocks/>
          </p:cNvSpPr>
          <p:nvPr/>
        </p:nvSpPr>
        <p:spPr>
          <a:xfrm>
            <a:off x="0" y="176851"/>
            <a:ext cx="12192000" cy="1325563"/>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800" b="1">
                <a:solidFill>
                  <a:schemeClr val="bg1"/>
                </a:solidFill>
                <a:latin typeface="Arial Black" charset="0"/>
                <a:ea typeface="Arial Black" charset="0"/>
                <a:cs typeface="Arial Black" charset="0"/>
              </a:rPr>
              <a:t>SELECT THE TECHNIQUES USED FOR MONITORING</a:t>
            </a:r>
            <a:endParaRPr lang="en-US" sz="4800" b="1" dirty="0">
              <a:solidFill>
                <a:schemeClr val="bg1"/>
              </a:solidFill>
              <a:latin typeface="Arial Black" charset="0"/>
              <a:ea typeface="Arial Black" charset="0"/>
              <a:cs typeface="Arial Black" charset="0"/>
            </a:endParaRPr>
          </a:p>
        </p:txBody>
      </p:sp>
      <p:sp>
        <p:nvSpPr>
          <p:cNvPr id="4" name="Slide Number Placeholder 3"/>
          <p:cNvSpPr>
            <a:spLocks noGrp="1"/>
          </p:cNvSpPr>
          <p:nvPr>
            <p:ph type="sldNum" sz="quarter" idx="12"/>
          </p:nvPr>
        </p:nvSpPr>
        <p:spPr>
          <a:xfrm>
            <a:off x="9448801" y="6492875"/>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17</a:t>
            </a:fld>
            <a:endParaRPr lang="en-US" sz="2000" b="1" dirty="0">
              <a:solidFill>
                <a:schemeClr val="bg1"/>
              </a:solidFill>
              <a:latin typeface="Arial" charset="0"/>
              <a:ea typeface="Arial" charset="0"/>
              <a:cs typeface="Arial" charset="0"/>
            </a:endParaRPr>
          </a:p>
        </p:txBody>
      </p:sp>
      <p:sp>
        <p:nvSpPr>
          <p:cNvPr id="3" name="Rectangle 2"/>
          <p:cNvSpPr/>
          <p:nvPr/>
        </p:nvSpPr>
        <p:spPr>
          <a:xfrm>
            <a:off x="874776" y="1907610"/>
            <a:ext cx="10442448" cy="2677656"/>
          </a:xfrm>
          <a:prstGeom prst="rect">
            <a:avLst/>
          </a:prstGeom>
        </p:spPr>
        <p:txBody>
          <a:bodyPr wrap="square">
            <a:spAutoFit/>
          </a:bodyPr>
          <a:lstStyle/>
          <a:p>
            <a:r>
              <a:rPr lang="en-US" sz="2800" dirty="0">
                <a:solidFill>
                  <a:schemeClr val="bg1"/>
                </a:solidFill>
                <a:latin typeface="Arial" charset="0"/>
                <a:ea typeface="Arial" charset="0"/>
                <a:cs typeface="Arial" charset="0"/>
              </a:rPr>
              <a:t>Monitoring techniques include:</a:t>
            </a:r>
          </a:p>
          <a:p>
            <a:endParaRPr lang="en-US" sz="2800" dirty="0">
              <a:solidFill>
                <a:schemeClr val="bg1"/>
              </a:solidFill>
              <a:latin typeface="Arial" charset="0"/>
              <a:ea typeface="Arial" charset="0"/>
              <a:cs typeface="Arial" charset="0"/>
            </a:endParaRPr>
          </a:p>
          <a:p>
            <a:pPr marL="800100" lvl="1" indent="-342900">
              <a:buFont typeface="Arial" charset="0"/>
              <a:buChar char="•"/>
            </a:pPr>
            <a:r>
              <a:rPr lang="en-US" sz="2800" dirty="0">
                <a:solidFill>
                  <a:schemeClr val="bg1"/>
                </a:solidFill>
                <a:latin typeface="Arial" charset="0"/>
                <a:ea typeface="Arial" charset="0"/>
                <a:cs typeface="Arial" charset="0"/>
              </a:rPr>
              <a:t>Conducting meetings</a:t>
            </a:r>
          </a:p>
          <a:p>
            <a:pPr marL="800100" lvl="1" indent="-342900">
              <a:buFont typeface="Arial" charset="0"/>
              <a:buChar char="•"/>
            </a:pPr>
            <a:r>
              <a:rPr lang="en-US" sz="2800" dirty="0">
                <a:solidFill>
                  <a:schemeClr val="bg1"/>
                </a:solidFill>
                <a:latin typeface="Arial" charset="0"/>
                <a:ea typeface="Arial" charset="0"/>
                <a:cs typeface="Arial" charset="0"/>
              </a:rPr>
              <a:t>Making onsite visits and other personal observations</a:t>
            </a:r>
          </a:p>
          <a:p>
            <a:pPr marL="800100" lvl="1" indent="-342900">
              <a:buFont typeface="Arial" charset="0"/>
              <a:buChar char="•"/>
            </a:pPr>
            <a:r>
              <a:rPr lang="en-US" sz="2800" dirty="0">
                <a:solidFill>
                  <a:schemeClr val="bg1"/>
                </a:solidFill>
                <a:latin typeface="Arial" charset="0"/>
                <a:ea typeface="Arial" charset="0"/>
                <a:cs typeface="Arial" charset="0"/>
              </a:rPr>
              <a:t>Reviewing contractor reports</a:t>
            </a:r>
          </a:p>
          <a:p>
            <a:pPr marL="800100" lvl="1" indent="-342900">
              <a:buFont typeface="Arial" charset="0"/>
              <a:buChar char="•"/>
            </a:pPr>
            <a:r>
              <a:rPr lang="en-US" sz="2800" dirty="0">
                <a:solidFill>
                  <a:schemeClr val="bg1"/>
                </a:solidFill>
                <a:latin typeface="Arial" charset="0"/>
                <a:ea typeface="Arial" charset="0"/>
                <a:cs typeface="Arial" charset="0"/>
              </a:rPr>
              <a:t>Reviewing tracking and management systems</a:t>
            </a:r>
          </a:p>
        </p:txBody>
      </p:sp>
    </p:spTree>
    <p:extLst>
      <p:ext uri="{BB962C8B-B14F-4D97-AF65-F5344CB8AC3E}">
        <p14:creationId xmlns:p14="http://schemas.microsoft.com/office/powerpoint/2010/main" val="19121703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00D8E2"/>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9" name="Title 4"/>
          <p:cNvSpPr txBox="1">
            <a:spLocks/>
          </p:cNvSpPr>
          <p:nvPr/>
        </p:nvSpPr>
        <p:spPr>
          <a:xfrm>
            <a:off x="0" y="176851"/>
            <a:ext cx="12192000" cy="1325563"/>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800" b="1" dirty="0">
                <a:solidFill>
                  <a:schemeClr val="bg1"/>
                </a:solidFill>
                <a:latin typeface="Arial Black" charset="0"/>
                <a:ea typeface="Arial Black" charset="0"/>
                <a:cs typeface="Arial Black" charset="0"/>
              </a:rPr>
              <a:t>DETERMINE HOW TO DOCUMENT MONITORING ACTIONS</a:t>
            </a:r>
          </a:p>
        </p:txBody>
      </p:sp>
      <p:sp>
        <p:nvSpPr>
          <p:cNvPr id="4" name="Slide Number Placeholder 3"/>
          <p:cNvSpPr>
            <a:spLocks noGrp="1"/>
          </p:cNvSpPr>
          <p:nvPr>
            <p:ph type="sldNum" sz="quarter" idx="12"/>
          </p:nvPr>
        </p:nvSpPr>
        <p:spPr>
          <a:xfrm>
            <a:off x="9448801" y="6492875"/>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18</a:t>
            </a:fld>
            <a:endParaRPr lang="en-US" sz="2000" b="1" dirty="0">
              <a:solidFill>
                <a:schemeClr val="bg1"/>
              </a:solidFill>
              <a:latin typeface="Arial" charset="0"/>
              <a:ea typeface="Arial" charset="0"/>
              <a:cs typeface="Arial" charset="0"/>
            </a:endParaRPr>
          </a:p>
        </p:txBody>
      </p:sp>
      <p:sp>
        <p:nvSpPr>
          <p:cNvPr id="3" name="Rectangle 2"/>
          <p:cNvSpPr/>
          <p:nvPr/>
        </p:nvSpPr>
        <p:spPr>
          <a:xfrm>
            <a:off x="874776" y="1823754"/>
            <a:ext cx="10442448" cy="3970318"/>
          </a:xfrm>
          <a:prstGeom prst="rect">
            <a:avLst/>
          </a:prstGeom>
        </p:spPr>
        <p:txBody>
          <a:bodyPr wrap="square">
            <a:spAutoFit/>
          </a:bodyPr>
          <a:lstStyle/>
          <a:p>
            <a:pPr marL="342900" indent="-342900">
              <a:buFont typeface="Arial" charset="0"/>
              <a:buChar char="•"/>
            </a:pPr>
            <a:r>
              <a:rPr lang="en-US" sz="2800" dirty="0">
                <a:solidFill>
                  <a:schemeClr val="bg1"/>
                </a:solidFill>
                <a:latin typeface="Arial" charset="0"/>
                <a:ea typeface="Arial" charset="0"/>
                <a:cs typeface="Arial" charset="0"/>
              </a:rPr>
              <a:t>Meeting Minutes</a:t>
            </a:r>
            <a:br>
              <a:rPr lang="en-US" sz="2800" dirty="0">
                <a:solidFill>
                  <a:schemeClr val="bg1"/>
                </a:solidFill>
                <a:latin typeface="Arial" charset="0"/>
                <a:ea typeface="Arial" charset="0"/>
                <a:cs typeface="Arial" charset="0"/>
              </a:rPr>
            </a:br>
            <a:endParaRPr lang="en-US" sz="2800" dirty="0">
              <a:solidFill>
                <a:schemeClr val="bg1"/>
              </a:solidFill>
              <a:latin typeface="Arial" charset="0"/>
              <a:ea typeface="Arial" charset="0"/>
              <a:cs typeface="Arial" charset="0"/>
            </a:endParaRPr>
          </a:p>
          <a:p>
            <a:pPr marL="342900" indent="-342900">
              <a:buFont typeface="Arial" charset="0"/>
              <a:buChar char="•"/>
            </a:pPr>
            <a:r>
              <a:rPr lang="en-US" sz="2800" dirty="0">
                <a:solidFill>
                  <a:schemeClr val="bg1"/>
                </a:solidFill>
                <a:latin typeface="Arial" charset="0"/>
                <a:ea typeface="Arial" charset="0"/>
                <a:cs typeface="Arial" charset="0"/>
              </a:rPr>
              <a:t>Correspondence </a:t>
            </a:r>
          </a:p>
          <a:p>
            <a:pPr marL="800100" lvl="1" indent="-342900">
              <a:buFont typeface="Courier New" charset="0"/>
              <a:buChar char="o"/>
            </a:pPr>
            <a:r>
              <a:rPr lang="en-US" sz="2800" dirty="0">
                <a:solidFill>
                  <a:schemeClr val="bg1"/>
                </a:solidFill>
                <a:latin typeface="Arial" charset="0"/>
                <a:ea typeface="Arial" charset="0"/>
                <a:cs typeface="Arial" charset="0"/>
              </a:rPr>
              <a:t>Letter</a:t>
            </a:r>
          </a:p>
          <a:p>
            <a:pPr marL="800100" lvl="1" indent="-342900">
              <a:buFont typeface="Courier New" charset="0"/>
              <a:buChar char="o"/>
            </a:pPr>
            <a:r>
              <a:rPr lang="en-US" sz="2800" dirty="0">
                <a:solidFill>
                  <a:schemeClr val="bg1"/>
                </a:solidFill>
                <a:latin typeface="Arial" charset="0"/>
                <a:ea typeface="Arial" charset="0"/>
                <a:cs typeface="Arial" charset="0"/>
              </a:rPr>
              <a:t>Email</a:t>
            </a:r>
            <a:br>
              <a:rPr lang="en-US" sz="2800" dirty="0">
                <a:solidFill>
                  <a:schemeClr val="bg1"/>
                </a:solidFill>
                <a:latin typeface="Arial" charset="0"/>
                <a:ea typeface="Arial" charset="0"/>
                <a:cs typeface="Arial" charset="0"/>
              </a:rPr>
            </a:br>
            <a:endParaRPr lang="en-US" sz="2800" dirty="0">
              <a:solidFill>
                <a:schemeClr val="bg1"/>
              </a:solidFill>
              <a:latin typeface="Arial" charset="0"/>
              <a:ea typeface="Arial" charset="0"/>
              <a:cs typeface="Arial" charset="0"/>
            </a:endParaRPr>
          </a:p>
          <a:p>
            <a:pPr marL="342900" indent="-342900">
              <a:buFont typeface="Arial" charset="0"/>
              <a:buChar char="•"/>
            </a:pPr>
            <a:r>
              <a:rPr lang="en-US" sz="2800" dirty="0">
                <a:solidFill>
                  <a:schemeClr val="bg1"/>
                </a:solidFill>
                <a:latin typeface="Arial" charset="0"/>
                <a:ea typeface="Arial" charset="0"/>
                <a:cs typeface="Arial" charset="0"/>
              </a:rPr>
              <a:t>Surveillance reports</a:t>
            </a:r>
          </a:p>
          <a:p>
            <a:pPr marL="800100" lvl="1" indent="-342900">
              <a:buFont typeface="Courier New" charset="0"/>
              <a:buChar char="o"/>
            </a:pPr>
            <a:r>
              <a:rPr lang="en-US" sz="2800" dirty="0">
                <a:solidFill>
                  <a:schemeClr val="bg1"/>
                </a:solidFill>
                <a:latin typeface="Arial" charset="0"/>
                <a:ea typeface="Arial" charset="0"/>
                <a:cs typeface="Arial" charset="0"/>
              </a:rPr>
              <a:t>Technical Analysis</a:t>
            </a:r>
          </a:p>
          <a:p>
            <a:endParaRPr lang="en-US" sz="2800"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1709880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0D8E2"/>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9" name="Title 4"/>
          <p:cNvSpPr txBox="1">
            <a:spLocks/>
          </p:cNvSpPr>
          <p:nvPr/>
        </p:nvSpPr>
        <p:spPr>
          <a:xfrm>
            <a:off x="0" y="176851"/>
            <a:ext cx="12192000" cy="1325563"/>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800" b="1" dirty="0">
                <a:solidFill>
                  <a:schemeClr val="bg1"/>
                </a:solidFill>
                <a:latin typeface="Arial Black" charset="0"/>
                <a:ea typeface="Arial Black" charset="0"/>
                <a:cs typeface="Arial Black" charset="0"/>
              </a:rPr>
              <a:t>DOCUMENTING PERFORMANCE ISSUES</a:t>
            </a:r>
          </a:p>
        </p:txBody>
      </p:sp>
      <p:sp>
        <p:nvSpPr>
          <p:cNvPr id="4" name="Slide Number Placeholder 3"/>
          <p:cNvSpPr>
            <a:spLocks noGrp="1"/>
          </p:cNvSpPr>
          <p:nvPr>
            <p:ph type="sldNum" sz="quarter" idx="12"/>
          </p:nvPr>
        </p:nvSpPr>
        <p:spPr>
          <a:xfrm>
            <a:off x="9448801" y="6492875"/>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19</a:t>
            </a:fld>
            <a:endParaRPr lang="en-US" sz="2000" b="1" dirty="0">
              <a:solidFill>
                <a:schemeClr val="bg1"/>
              </a:solidFill>
              <a:latin typeface="Arial" charset="0"/>
              <a:ea typeface="Arial" charset="0"/>
              <a:cs typeface="Arial" charset="0"/>
            </a:endParaRPr>
          </a:p>
        </p:txBody>
      </p:sp>
      <p:sp>
        <p:nvSpPr>
          <p:cNvPr id="3" name="Rectangle 2"/>
          <p:cNvSpPr/>
          <p:nvPr/>
        </p:nvSpPr>
        <p:spPr>
          <a:xfrm>
            <a:off x="874776" y="1823754"/>
            <a:ext cx="10442448" cy="4401205"/>
          </a:xfrm>
          <a:prstGeom prst="rect">
            <a:avLst/>
          </a:prstGeom>
        </p:spPr>
        <p:txBody>
          <a:bodyPr wrap="square">
            <a:spAutoFit/>
          </a:bodyPr>
          <a:lstStyle/>
          <a:p>
            <a:pPr marL="457200" indent="-457200">
              <a:buFont typeface="Arial" charset="0"/>
              <a:buChar char="•"/>
            </a:pPr>
            <a:r>
              <a:rPr lang="en-US" sz="2800" dirty="0">
                <a:solidFill>
                  <a:schemeClr val="bg1"/>
                </a:solidFill>
                <a:latin typeface="Arial" charset="0"/>
                <a:ea typeface="Arial" charset="0"/>
                <a:cs typeface="Arial" charset="0"/>
              </a:rPr>
              <a:t>A description of the performance problems</a:t>
            </a:r>
          </a:p>
          <a:p>
            <a:pPr marL="457200" indent="-457200">
              <a:buFont typeface="Arial" charset="0"/>
              <a:buChar char="•"/>
            </a:pPr>
            <a:r>
              <a:rPr lang="en-US" sz="2800" dirty="0">
                <a:solidFill>
                  <a:schemeClr val="bg1"/>
                </a:solidFill>
                <a:latin typeface="Arial" charset="0"/>
                <a:ea typeface="Arial" charset="0"/>
                <a:cs typeface="Arial" charset="0"/>
              </a:rPr>
              <a:t>Discussion of mitigating or extenuating circumstances, if any</a:t>
            </a:r>
          </a:p>
          <a:p>
            <a:pPr marL="457200" indent="-457200">
              <a:buFont typeface="Arial" charset="0"/>
              <a:buChar char="•"/>
            </a:pPr>
            <a:r>
              <a:rPr lang="en-US" sz="2800" dirty="0">
                <a:solidFill>
                  <a:schemeClr val="bg1"/>
                </a:solidFill>
                <a:latin typeface="Arial" charset="0"/>
                <a:ea typeface="Arial" charset="0"/>
                <a:cs typeface="Arial" charset="0"/>
              </a:rPr>
              <a:t>Indexed file or related documents documenting performance problems</a:t>
            </a:r>
          </a:p>
          <a:p>
            <a:pPr marL="457200" indent="-457200">
              <a:buFont typeface="Arial" charset="0"/>
              <a:buChar char="•"/>
            </a:pPr>
            <a:r>
              <a:rPr lang="en-US" sz="2800" dirty="0">
                <a:solidFill>
                  <a:schemeClr val="bg1"/>
                </a:solidFill>
                <a:latin typeface="Arial" charset="0"/>
                <a:ea typeface="Arial" charset="0"/>
                <a:cs typeface="Arial" charset="0"/>
              </a:rPr>
              <a:t>An analysis of the impact that the contractor’s performance problems have had on:</a:t>
            </a:r>
          </a:p>
          <a:p>
            <a:pPr marL="914400" lvl="1" indent="-457200">
              <a:buFont typeface="Courier New" charset="0"/>
              <a:buChar char="o"/>
            </a:pPr>
            <a:r>
              <a:rPr lang="en-US" sz="2800" dirty="0">
                <a:solidFill>
                  <a:schemeClr val="bg1"/>
                </a:solidFill>
                <a:latin typeface="Arial" charset="0"/>
                <a:ea typeface="Arial" charset="0"/>
                <a:cs typeface="Arial" charset="0"/>
              </a:rPr>
              <a:t>Overall cost</a:t>
            </a:r>
          </a:p>
          <a:p>
            <a:pPr marL="914400" lvl="1" indent="-457200">
              <a:buFont typeface="Courier New" charset="0"/>
              <a:buChar char="o"/>
            </a:pPr>
            <a:r>
              <a:rPr lang="en-US" sz="2800" dirty="0">
                <a:solidFill>
                  <a:schemeClr val="bg1"/>
                </a:solidFill>
                <a:latin typeface="Arial" charset="0"/>
                <a:ea typeface="Arial" charset="0"/>
                <a:cs typeface="Arial" charset="0"/>
              </a:rPr>
              <a:t>Delays in obtaining needed services</a:t>
            </a:r>
          </a:p>
          <a:p>
            <a:pPr marL="914400" lvl="1" indent="-457200">
              <a:buFont typeface="Courier New" charset="0"/>
              <a:buChar char="o"/>
            </a:pPr>
            <a:r>
              <a:rPr lang="en-US" sz="2800" dirty="0">
                <a:solidFill>
                  <a:schemeClr val="bg1"/>
                </a:solidFill>
                <a:latin typeface="Arial" charset="0"/>
                <a:ea typeface="Arial" charset="0"/>
                <a:cs typeface="Arial" charset="0"/>
              </a:rPr>
              <a:t>Mission accomplishment.</a:t>
            </a:r>
          </a:p>
          <a:p>
            <a:pPr marL="457200" indent="-457200">
              <a:buFont typeface="Arial" charset="0"/>
              <a:buChar char="•"/>
            </a:pPr>
            <a:endParaRPr lang="en-US" sz="2800"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15433530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82D2"/>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0" name="Title 4"/>
          <p:cNvSpPr txBox="1">
            <a:spLocks/>
          </p:cNvSpPr>
          <p:nvPr/>
        </p:nvSpPr>
        <p:spPr>
          <a:xfrm>
            <a:off x="0" y="14821"/>
            <a:ext cx="12192000" cy="1495705"/>
          </a:xfrm>
          <a:prstGeom prst="rect">
            <a:avLst/>
          </a:prstGeom>
        </p:spPr>
        <p:txBody>
          <a:bodyPr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b="1" dirty="0">
                <a:solidFill>
                  <a:schemeClr val="bg1"/>
                </a:solidFill>
                <a:latin typeface="Arial Black" charset="0"/>
                <a:ea typeface="Arial Black" charset="0"/>
                <a:cs typeface="Arial Black" charset="0"/>
              </a:rPr>
              <a:t>DEFINITION</a:t>
            </a:r>
            <a:endParaRPr lang="en-US" sz="6000" b="1" baseline="30000" dirty="0">
              <a:solidFill>
                <a:schemeClr val="bg1"/>
              </a:solidFill>
              <a:latin typeface="Arial Black" charset="0"/>
              <a:ea typeface="Arial Black" charset="0"/>
              <a:cs typeface="Arial Black" charset="0"/>
            </a:endParaRPr>
          </a:p>
        </p:txBody>
      </p:sp>
      <p:sp>
        <p:nvSpPr>
          <p:cNvPr id="6" name="Slide Number Placeholder 5"/>
          <p:cNvSpPr>
            <a:spLocks noGrp="1"/>
          </p:cNvSpPr>
          <p:nvPr>
            <p:ph type="sldNum" sz="quarter" idx="12"/>
          </p:nvPr>
        </p:nvSpPr>
        <p:spPr>
          <a:xfrm>
            <a:off x="9448800" y="6492874"/>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2</a:t>
            </a:fld>
            <a:endParaRPr lang="en-US" sz="2000" b="1" dirty="0">
              <a:solidFill>
                <a:schemeClr val="bg1"/>
              </a:solidFill>
              <a:latin typeface="Arial" charset="0"/>
              <a:ea typeface="Arial" charset="0"/>
              <a:cs typeface="Arial" charset="0"/>
            </a:endParaRPr>
          </a:p>
        </p:txBody>
      </p:sp>
      <p:sp>
        <p:nvSpPr>
          <p:cNvPr id="2" name="Rectangle 1"/>
          <p:cNvSpPr/>
          <p:nvPr/>
        </p:nvSpPr>
        <p:spPr>
          <a:xfrm>
            <a:off x="928576" y="1536257"/>
            <a:ext cx="10334847" cy="3046988"/>
          </a:xfrm>
          <a:prstGeom prst="rect">
            <a:avLst/>
          </a:prstGeom>
        </p:spPr>
        <p:txBody>
          <a:bodyPr wrap="square">
            <a:spAutoFit/>
          </a:bodyPr>
          <a:lstStyle/>
          <a:p>
            <a:pPr marL="400050" lvl="0" indent="-400050"/>
            <a:r>
              <a:rPr lang="en-US" sz="2400" b="1" dirty="0">
                <a:solidFill>
                  <a:schemeClr val="bg1"/>
                </a:solidFill>
                <a:latin typeface="Arial Black" charset="0"/>
                <a:ea typeface="Arial Black" charset="0"/>
                <a:cs typeface="Arial Black" charset="0"/>
              </a:rPr>
              <a:t>Contract Monitoring</a:t>
            </a:r>
          </a:p>
          <a:p>
            <a:pPr marL="400050" indent="-400050"/>
            <a:r>
              <a:rPr lang="en-US" sz="2400" i="1" dirty="0">
                <a:solidFill>
                  <a:schemeClr val="bg1"/>
                </a:solidFill>
                <a:latin typeface="Arial" charset="0"/>
                <a:ea typeface="Arial" charset="0"/>
                <a:cs typeface="Arial" charset="0"/>
              </a:rPr>
              <a:t>[ noun, verb, </a:t>
            </a:r>
            <a:r>
              <a:rPr lang="en-US" sz="2400" b="1" i="1" dirty="0" err="1">
                <a:solidFill>
                  <a:schemeClr val="bg1"/>
                </a:solidFill>
                <a:latin typeface="Arial" charset="0"/>
                <a:ea typeface="Arial" charset="0"/>
                <a:cs typeface="Arial" charset="0"/>
              </a:rPr>
              <a:t>kon</a:t>
            </a:r>
            <a:r>
              <a:rPr lang="en-US" sz="2400" i="1" dirty="0" err="1">
                <a:solidFill>
                  <a:schemeClr val="bg1"/>
                </a:solidFill>
                <a:latin typeface="Arial" charset="0"/>
                <a:ea typeface="Arial" charset="0"/>
                <a:cs typeface="Arial" charset="0"/>
              </a:rPr>
              <a:t>-trakt</a:t>
            </a:r>
            <a:r>
              <a:rPr lang="en-US" sz="2400" i="1" dirty="0">
                <a:solidFill>
                  <a:schemeClr val="bg1"/>
                </a:solidFill>
                <a:latin typeface="Arial" charset="0"/>
                <a:ea typeface="Arial" charset="0"/>
                <a:cs typeface="Arial" charset="0"/>
              </a:rPr>
              <a:t> </a:t>
            </a:r>
            <a:r>
              <a:rPr lang="en-US" sz="2400" b="1" i="1" dirty="0">
                <a:solidFill>
                  <a:schemeClr val="bg1"/>
                </a:solidFill>
                <a:latin typeface="Arial" charset="0"/>
                <a:ea typeface="Arial" charset="0"/>
                <a:cs typeface="Arial" charset="0"/>
              </a:rPr>
              <a:t>mon</a:t>
            </a:r>
            <a:r>
              <a:rPr lang="en-US" sz="2400" i="1" dirty="0">
                <a:solidFill>
                  <a:schemeClr val="bg1"/>
                </a:solidFill>
                <a:latin typeface="Arial" charset="0"/>
                <a:ea typeface="Arial" charset="0"/>
                <a:cs typeface="Arial" charset="0"/>
              </a:rPr>
              <a:t>-</a:t>
            </a:r>
            <a:r>
              <a:rPr lang="en-US" sz="2400" i="1" dirty="0" err="1">
                <a:solidFill>
                  <a:schemeClr val="bg1"/>
                </a:solidFill>
                <a:latin typeface="Arial" charset="0"/>
                <a:ea typeface="Arial" charset="0"/>
                <a:cs typeface="Arial" charset="0"/>
              </a:rPr>
              <a:t>i</a:t>
            </a:r>
            <a:r>
              <a:rPr lang="en-US" sz="2400" i="1" dirty="0">
                <a:solidFill>
                  <a:schemeClr val="bg1"/>
                </a:solidFill>
                <a:latin typeface="Arial" charset="0"/>
                <a:ea typeface="Arial" charset="0"/>
                <a:cs typeface="Arial" charset="0"/>
              </a:rPr>
              <a:t>-</a:t>
            </a:r>
            <a:r>
              <a:rPr lang="en-US" sz="2400" i="1" dirty="0" err="1">
                <a:solidFill>
                  <a:schemeClr val="bg1"/>
                </a:solidFill>
                <a:latin typeface="Arial" charset="0"/>
                <a:ea typeface="Arial" charset="0"/>
                <a:cs typeface="Arial" charset="0"/>
              </a:rPr>
              <a:t>ter-ing</a:t>
            </a:r>
            <a:r>
              <a:rPr lang="en-US" sz="2400" i="1" dirty="0">
                <a:solidFill>
                  <a:schemeClr val="bg1"/>
                </a:solidFill>
                <a:latin typeface="Arial" charset="0"/>
                <a:ea typeface="Arial" charset="0"/>
                <a:cs typeface="Arial" charset="0"/>
              </a:rPr>
              <a:t> ]</a:t>
            </a:r>
            <a:br>
              <a:rPr lang="en-US" sz="2400" i="1" dirty="0">
                <a:solidFill>
                  <a:schemeClr val="bg1"/>
                </a:solidFill>
                <a:latin typeface="Arial" charset="0"/>
                <a:ea typeface="Arial" charset="0"/>
                <a:cs typeface="Arial" charset="0"/>
              </a:rPr>
            </a:br>
            <a:br>
              <a:rPr lang="en-US" sz="2400" i="1" dirty="0">
                <a:solidFill>
                  <a:schemeClr val="bg1"/>
                </a:solidFill>
                <a:latin typeface="Arial" charset="0"/>
                <a:ea typeface="Arial" charset="0"/>
                <a:cs typeface="Arial" charset="0"/>
              </a:rPr>
            </a:br>
            <a:r>
              <a:rPr lang="en-US" sz="2400" dirty="0">
                <a:solidFill>
                  <a:schemeClr val="bg1"/>
                </a:solidFill>
                <a:latin typeface="Arial" charset="0"/>
                <a:ea typeface="Arial" charset="0"/>
                <a:cs typeface="Arial" charset="0"/>
              </a:rPr>
              <a:t>Contract monitoring is a regular process of evaluating contractor performance based on measurable service deliverables, and verifying compliance with the standards, terms and conditions in the contract. </a:t>
            </a:r>
          </a:p>
          <a:p>
            <a:pPr marL="400050" indent="-400050"/>
            <a:br>
              <a:rPr lang="en-US" sz="2400" i="1" dirty="0">
                <a:solidFill>
                  <a:schemeClr val="bg1"/>
                </a:solidFill>
                <a:latin typeface="Arial" charset="0"/>
                <a:ea typeface="Arial" charset="0"/>
                <a:cs typeface="Arial" charset="0"/>
              </a:rPr>
            </a:br>
            <a:endParaRPr lang="en-US" sz="2400" i="1"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11170933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00D8E2"/>
        </a:solidFill>
        <a:effectLst/>
      </p:bgPr>
    </p:bg>
    <p:spTree>
      <p:nvGrpSpPr>
        <p:cNvPr id="1" name=""/>
        <p:cNvGrpSpPr/>
        <p:nvPr/>
      </p:nvGrpSpPr>
      <p:grpSpPr>
        <a:xfrm>
          <a:off x="0" y="0"/>
          <a:ext cx="0" cy="0"/>
          <a:chOff x="0" y="0"/>
          <a:chExt cx="0" cy="0"/>
        </a:xfrm>
      </p:grpSpPr>
      <p:sp>
        <p:nvSpPr>
          <p:cNvPr id="7" name="TextBox 6"/>
          <p:cNvSpPr txBox="1"/>
          <p:nvPr/>
        </p:nvSpPr>
        <p:spPr>
          <a:xfrm>
            <a:off x="1295400" y="1074509"/>
            <a:ext cx="9601200" cy="4708981"/>
          </a:xfrm>
          <a:prstGeom prst="rect">
            <a:avLst/>
          </a:prstGeom>
          <a:noFill/>
        </p:spPr>
        <p:txBody>
          <a:bodyPr wrap="square" rtlCol="0">
            <a:spAutoFit/>
          </a:bodyPr>
          <a:lstStyle/>
          <a:p>
            <a:pPr algn="ctr"/>
            <a:r>
              <a:rPr lang="en-US" sz="30000" b="1">
                <a:solidFill>
                  <a:schemeClr val="bg1">
                    <a:alpha val="20000"/>
                  </a:schemeClr>
                </a:solidFill>
                <a:latin typeface="Arial Black" charset="0"/>
                <a:ea typeface="Arial Black" charset="0"/>
                <a:cs typeface="Arial Black" charset="0"/>
              </a:rPr>
              <a:t>GFP</a:t>
            </a:r>
            <a:endParaRPr lang="en-US" sz="30000" b="1" dirty="0">
              <a:solidFill>
                <a:schemeClr val="bg1">
                  <a:alpha val="20000"/>
                </a:schemeClr>
              </a:solidFill>
              <a:latin typeface="Arial Black" charset="0"/>
              <a:ea typeface="Arial Black" charset="0"/>
              <a:cs typeface="Arial Black" charset="0"/>
            </a:endParaRPr>
          </a:p>
        </p:txBody>
      </p:sp>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0" name="Title 4"/>
          <p:cNvSpPr txBox="1">
            <a:spLocks/>
          </p:cNvSpPr>
          <p:nvPr/>
        </p:nvSpPr>
        <p:spPr>
          <a:xfrm>
            <a:off x="0" y="14821"/>
            <a:ext cx="12192000" cy="1495705"/>
          </a:xfrm>
          <a:prstGeom prst="rect">
            <a:avLst/>
          </a:prstGeom>
        </p:spPr>
        <p:txBody>
          <a:bodyPr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a:solidFill>
                  <a:schemeClr val="bg1"/>
                </a:solidFill>
                <a:latin typeface="Arial Black" charset="0"/>
                <a:ea typeface="Arial Black" charset="0"/>
                <a:cs typeface="Arial Black" charset="0"/>
              </a:rPr>
              <a:t>GOVERNMENT-FURNISHED PROPERTY</a:t>
            </a:r>
            <a:endParaRPr lang="en-US" b="1" baseline="30000" dirty="0">
              <a:solidFill>
                <a:schemeClr val="bg1"/>
              </a:solidFill>
              <a:latin typeface="Arial Black" charset="0"/>
              <a:ea typeface="Arial Black" charset="0"/>
              <a:cs typeface="Arial Black" charset="0"/>
            </a:endParaRPr>
          </a:p>
        </p:txBody>
      </p:sp>
      <p:sp>
        <p:nvSpPr>
          <p:cNvPr id="6" name="Slide Number Placeholder 5"/>
          <p:cNvSpPr>
            <a:spLocks noGrp="1"/>
          </p:cNvSpPr>
          <p:nvPr>
            <p:ph type="sldNum" sz="quarter" idx="12"/>
          </p:nvPr>
        </p:nvSpPr>
        <p:spPr>
          <a:xfrm>
            <a:off x="9448800" y="6492874"/>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20</a:t>
            </a:fld>
            <a:endParaRPr lang="en-US" sz="2000" b="1" dirty="0">
              <a:solidFill>
                <a:schemeClr val="bg1"/>
              </a:solidFill>
              <a:latin typeface="Arial" charset="0"/>
              <a:ea typeface="Arial" charset="0"/>
              <a:cs typeface="Arial" charset="0"/>
            </a:endParaRPr>
          </a:p>
        </p:txBody>
      </p:sp>
      <p:sp>
        <p:nvSpPr>
          <p:cNvPr id="2" name="Rectangle 1"/>
          <p:cNvSpPr/>
          <p:nvPr/>
        </p:nvSpPr>
        <p:spPr>
          <a:xfrm>
            <a:off x="1295400" y="1937493"/>
            <a:ext cx="9601200" cy="2246769"/>
          </a:xfrm>
          <a:prstGeom prst="rect">
            <a:avLst/>
          </a:prstGeom>
        </p:spPr>
        <p:txBody>
          <a:bodyPr wrap="square">
            <a:spAutoFit/>
          </a:bodyPr>
          <a:lstStyle/>
          <a:p>
            <a:r>
              <a:rPr lang="en-US" sz="2800" dirty="0">
                <a:solidFill>
                  <a:schemeClr val="bg1"/>
                </a:solidFill>
                <a:latin typeface="Arial" charset="0"/>
                <a:ea typeface="Arial" charset="0"/>
                <a:cs typeface="Arial" charset="0"/>
              </a:rPr>
              <a:t>Supervise the initial transfer of government property</a:t>
            </a:r>
            <a:br>
              <a:rPr lang="en-US" sz="2800" dirty="0">
                <a:solidFill>
                  <a:schemeClr val="bg1"/>
                </a:solidFill>
                <a:latin typeface="Arial" charset="0"/>
                <a:ea typeface="Arial" charset="0"/>
                <a:cs typeface="Arial" charset="0"/>
              </a:rPr>
            </a:br>
            <a:endParaRPr lang="en-US" sz="2800" dirty="0">
              <a:solidFill>
                <a:schemeClr val="bg1"/>
              </a:solidFill>
              <a:latin typeface="Arial" charset="0"/>
              <a:ea typeface="Arial" charset="0"/>
              <a:cs typeface="Arial" charset="0"/>
            </a:endParaRPr>
          </a:p>
          <a:p>
            <a:r>
              <a:rPr lang="en-US" sz="2800" dirty="0">
                <a:solidFill>
                  <a:schemeClr val="bg1"/>
                </a:solidFill>
                <a:latin typeface="Arial" charset="0"/>
                <a:ea typeface="Arial" charset="0"/>
                <a:cs typeface="Arial" charset="0"/>
              </a:rPr>
              <a:t>Monitor the contractor’s use of government property</a:t>
            </a:r>
            <a:br>
              <a:rPr lang="en-US" sz="2800" dirty="0">
                <a:solidFill>
                  <a:schemeClr val="bg1"/>
                </a:solidFill>
                <a:latin typeface="Arial" charset="0"/>
                <a:ea typeface="Arial" charset="0"/>
                <a:cs typeface="Arial" charset="0"/>
              </a:rPr>
            </a:br>
            <a:endParaRPr lang="en-US" sz="2800" dirty="0">
              <a:solidFill>
                <a:schemeClr val="bg1"/>
              </a:solidFill>
              <a:latin typeface="Arial" charset="0"/>
              <a:ea typeface="Arial" charset="0"/>
              <a:cs typeface="Arial" charset="0"/>
            </a:endParaRPr>
          </a:p>
          <a:p>
            <a:r>
              <a:rPr lang="en-US" sz="2800" dirty="0">
                <a:solidFill>
                  <a:schemeClr val="bg1"/>
                </a:solidFill>
                <a:latin typeface="Arial" charset="0"/>
                <a:ea typeface="Arial" charset="0"/>
                <a:cs typeface="Arial" charset="0"/>
              </a:rPr>
              <a:t>Monitor the disposition of government property</a:t>
            </a:r>
          </a:p>
        </p:txBody>
      </p:sp>
    </p:spTree>
    <p:extLst>
      <p:ext uri="{BB962C8B-B14F-4D97-AF65-F5344CB8AC3E}">
        <p14:creationId xmlns:p14="http://schemas.microsoft.com/office/powerpoint/2010/main" val="1759000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00D8E2"/>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0" name="Title 4"/>
          <p:cNvSpPr txBox="1">
            <a:spLocks/>
          </p:cNvSpPr>
          <p:nvPr/>
        </p:nvSpPr>
        <p:spPr>
          <a:xfrm>
            <a:off x="0" y="293660"/>
            <a:ext cx="12192000" cy="149570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400" b="1" dirty="0">
                <a:solidFill>
                  <a:schemeClr val="bg1"/>
                </a:solidFill>
                <a:latin typeface="Arial Black" charset="0"/>
                <a:ea typeface="Arial Black" charset="0"/>
                <a:cs typeface="Arial Black" charset="0"/>
              </a:rPr>
              <a:t>TRANSFER OF GOVERNMENT PROPERTY</a:t>
            </a:r>
            <a:endParaRPr lang="en-US" sz="5400" b="1" baseline="30000" dirty="0">
              <a:solidFill>
                <a:schemeClr val="bg1"/>
              </a:solidFill>
              <a:latin typeface="Arial Black" charset="0"/>
              <a:ea typeface="Arial Black" charset="0"/>
              <a:cs typeface="Arial Black" charset="0"/>
            </a:endParaRPr>
          </a:p>
        </p:txBody>
      </p:sp>
      <p:sp>
        <p:nvSpPr>
          <p:cNvPr id="6" name="Slide Number Placeholder 5"/>
          <p:cNvSpPr>
            <a:spLocks noGrp="1"/>
          </p:cNvSpPr>
          <p:nvPr>
            <p:ph type="sldNum" sz="quarter" idx="12"/>
          </p:nvPr>
        </p:nvSpPr>
        <p:spPr>
          <a:xfrm>
            <a:off x="9448800" y="6492874"/>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21</a:t>
            </a:fld>
            <a:endParaRPr lang="en-US" sz="2000" b="1" dirty="0">
              <a:solidFill>
                <a:schemeClr val="bg1"/>
              </a:solidFill>
              <a:latin typeface="Arial" charset="0"/>
              <a:ea typeface="Arial" charset="0"/>
              <a:cs typeface="Arial" charset="0"/>
            </a:endParaRPr>
          </a:p>
        </p:txBody>
      </p:sp>
      <p:sp>
        <p:nvSpPr>
          <p:cNvPr id="2" name="Rectangle 1"/>
          <p:cNvSpPr/>
          <p:nvPr/>
        </p:nvSpPr>
        <p:spPr>
          <a:xfrm>
            <a:off x="1295400" y="2083025"/>
            <a:ext cx="9601200" cy="3108543"/>
          </a:xfrm>
          <a:prstGeom prst="rect">
            <a:avLst/>
          </a:prstGeom>
        </p:spPr>
        <p:txBody>
          <a:bodyPr wrap="square">
            <a:spAutoFit/>
          </a:bodyPr>
          <a:lstStyle/>
          <a:p>
            <a:r>
              <a:rPr lang="en-US" sz="2800" dirty="0">
                <a:solidFill>
                  <a:schemeClr val="bg1"/>
                </a:solidFill>
                <a:latin typeface="Arial" charset="0"/>
                <a:ea typeface="Arial" charset="0"/>
                <a:cs typeface="Arial" charset="0"/>
              </a:rPr>
              <a:t>Establish an inventory list of the property being delivered</a:t>
            </a:r>
            <a:br>
              <a:rPr lang="en-US" sz="2800" dirty="0">
                <a:solidFill>
                  <a:schemeClr val="bg1"/>
                </a:solidFill>
                <a:latin typeface="Arial" charset="0"/>
                <a:ea typeface="Arial" charset="0"/>
                <a:cs typeface="Arial" charset="0"/>
              </a:rPr>
            </a:br>
            <a:endParaRPr lang="en-US" sz="2800" dirty="0">
              <a:solidFill>
                <a:schemeClr val="bg1"/>
              </a:solidFill>
              <a:latin typeface="Arial" charset="0"/>
              <a:ea typeface="Arial" charset="0"/>
              <a:cs typeface="Arial" charset="0"/>
            </a:endParaRPr>
          </a:p>
          <a:p>
            <a:r>
              <a:rPr lang="en-US" sz="2800" dirty="0">
                <a:solidFill>
                  <a:schemeClr val="bg1"/>
                </a:solidFill>
                <a:latin typeface="Arial" charset="0"/>
                <a:ea typeface="Arial" charset="0"/>
                <a:cs typeface="Arial" charset="0"/>
              </a:rPr>
              <a:t>Set up management requirements</a:t>
            </a:r>
            <a:br>
              <a:rPr lang="en-US" sz="2800" dirty="0">
                <a:solidFill>
                  <a:schemeClr val="bg1"/>
                </a:solidFill>
                <a:latin typeface="Arial" charset="0"/>
                <a:ea typeface="Arial" charset="0"/>
                <a:cs typeface="Arial" charset="0"/>
              </a:rPr>
            </a:br>
            <a:endParaRPr lang="en-US" sz="2800" dirty="0">
              <a:solidFill>
                <a:schemeClr val="bg1"/>
              </a:solidFill>
              <a:latin typeface="Arial" charset="0"/>
              <a:ea typeface="Arial" charset="0"/>
              <a:cs typeface="Arial" charset="0"/>
            </a:endParaRPr>
          </a:p>
          <a:p>
            <a:r>
              <a:rPr lang="en-US" sz="2800" dirty="0">
                <a:solidFill>
                  <a:schemeClr val="bg1"/>
                </a:solidFill>
                <a:latin typeface="Arial" charset="0"/>
                <a:ea typeface="Arial" charset="0"/>
                <a:cs typeface="Arial" charset="0"/>
              </a:rPr>
              <a:t>Inspect government-provided equipment</a:t>
            </a:r>
            <a:br>
              <a:rPr lang="en-US" sz="2800" dirty="0">
                <a:solidFill>
                  <a:schemeClr val="bg1"/>
                </a:solidFill>
                <a:latin typeface="Arial" charset="0"/>
                <a:ea typeface="Arial" charset="0"/>
                <a:cs typeface="Arial" charset="0"/>
              </a:rPr>
            </a:br>
            <a:endParaRPr lang="en-US" sz="2800" dirty="0">
              <a:solidFill>
                <a:schemeClr val="bg1"/>
              </a:solidFill>
              <a:latin typeface="Arial" charset="0"/>
              <a:ea typeface="Arial" charset="0"/>
              <a:cs typeface="Arial" charset="0"/>
            </a:endParaRPr>
          </a:p>
          <a:p>
            <a:r>
              <a:rPr lang="en-US" sz="2800" dirty="0">
                <a:solidFill>
                  <a:schemeClr val="bg1"/>
                </a:solidFill>
                <a:latin typeface="Arial" charset="0"/>
                <a:ea typeface="Arial" charset="0"/>
                <a:cs typeface="Arial" charset="0"/>
              </a:rPr>
              <a:t>Document transfer</a:t>
            </a:r>
          </a:p>
        </p:txBody>
      </p:sp>
    </p:spTree>
    <p:extLst>
      <p:ext uri="{BB962C8B-B14F-4D97-AF65-F5344CB8AC3E}">
        <p14:creationId xmlns:p14="http://schemas.microsoft.com/office/powerpoint/2010/main" val="7893580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00D8E2"/>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0" name="Title 4"/>
          <p:cNvSpPr txBox="1">
            <a:spLocks/>
          </p:cNvSpPr>
          <p:nvPr/>
        </p:nvSpPr>
        <p:spPr>
          <a:xfrm>
            <a:off x="0" y="293660"/>
            <a:ext cx="12192000" cy="149570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400" b="1" dirty="0">
                <a:solidFill>
                  <a:schemeClr val="bg1"/>
                </a:solidFill>
                <a:latin typeface="Arial Black" charset="0"/>
                <a:ea typeface="Arial Black" charset="0"/>
                <a:cs typeface="Arial Black" charset="0"/>
              </a:rPr>
              <a:t>USE OF GOVERNMENT PROPERTY</a:t>
            </a:r>
            <a:endParaRPr lang="en-US" sz="5400" b="1" baseline="30000" dirty="0">
              <a:solidFill>
                <a:schemeClr val="bg1"/>
              </a:solidFill>
              <a:latin typeface="Arial Black" charset="0"/>
              <a:ea typeface="Arial Black" charset="0"/>
              <a:cs typeface="Arial Black" charset="0"/>
            </a:endParaRPr>
          </a:p>
        </p:txBody>
      </p:sp>
      <p:sp>
        <p:nvSpPr>
          <p:cNvPr id="6" name="Slide Number Placeholder 5"/>
          <p:cNvSpPr>
            <a:spLocks noGrp="1"/>
          </p:cNvSpPr>
          <p:nvPr>
            <p:ph type="sldNum" sz="quarter" idx="12"/>
          </p:nvPr>
        </p:nvSpPr>
        <p:spPr>
          <a:xfrm>
            <a:off x="9448800" y="6492874"/>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22</a:t>
            </a:fld>
            <a:endParaRPr lang="en-US" sz="2000" b="1" dirty="0">
              <a:solidFill>
                <a:schemeClr val="bg1"/>
              </a:solidFill>
              <a:latin typeface="Arial" charset="0"/>
              <a:ea typeface="Arial" charset="0"/>
              <a:cs typeface="Arial" charset="0"/>
            </a:endParaRPr>
          </a:p>
        </p:txBody>
      </p:sp>
      <p:sp>
        <p:nvSpPr>
          <p:cNvPr id="2" name="Rectangle 1"/>
          <p:cNvSpPr/>
          <p:nvPr/>
        </p:nvSpPr>
        <p:spPr>
          <a:xfrm>
            <a:off x="859573" y="1940517"/>
            <a:ext cx="10472854" cy="4401205"/>
          </a:xfrm>
          <a:prstGeom prst="rect">
            <a:avLst/>
          </a:prstGeom>
        </p:spPr>
        <p:txBody>
          <a:bodyPr wrap="square">
            <a:spAutoFit/>
          </a:bodyPr>
          <a:lstStyle/>
          <a:p>
            <a:r>
              <a:rPr lang="en-US" sz="2800" dirty="0">
                <a:solidFill>
                  <a:schemeClr val="bg1"/>
                </a:solidFill>
                <a:latin typeface="Arial" charset="0"/>
                <a:ea typeface="Arial" charset="0"/>
                <a:cs typeface="Arial" charset="0"/>
              </a:rPr>
              <a:t>Ensure the contractor maintains an adequate property management system</a:t>
            </a:r>
            <a:br>
              <a:rPr lang="en-US" sz="2800" dirty="0">
                <a:solidFill>
                  <a:schemeClr val="bg1"/>
                </a:solidFill>
                <a:latin typeface="Arial" charset="0"/>
                <a:ea typeface="Arial" charset="0"/>
                <a:cs typeface="Arial" charset="0"/>
              </a:rPr>
            </a:br>
            <a:endParaRPr lang="en-US" sz="2800" dirty="0">
              <a:solidFill>
                <a:schemeClr val="bg1"/>
              </a:solidFill>
              <a:latin typeface="Arial" charset="0"/>
              <a:ea typeface="Arial" charset="0"/>
              <a:cs typeface="Arial" charset="0"/>
            </a:endParaRPr>
          </a:p>
          <a:p>
            <a:r>
              <a:rPr lang="en-US" sz="2800" dirty="0">
                <a:solidFill>
                  <a:schemeClr val="bg1"/>
                </a:solidFill>
                <a:latin typeface="Arial" charset="0"/>
                <a:ea typeface="Arial" charset="0"/>
                <a:cs typeface="Arial" charset="0"/>
              </a:rPr>
              <a:t>Perform periodic property audits</a:t>
            </a:r>
            <a:br>
              <a:rPr lang="en-US" sz="2800" dirty="0">
                <a:solidFill>
                  <a:schemeClr val="bg1"/>
                </a:solidFill>
                <a:latin typeface="Arial" charset="0"/>
                <a:ea typeface="Arial" charset="0"/>
                <a:cs typeface="Arial" charset="0"/>
              </a:rPr>
            </a:br>
            <a:endParaRPr lang="en-US" sz="2800" dirty="0">
              <a:solidFill>
                <a:schemeClr val="bg1"/>
              </a:solidFill>
              <a:latin typeface="Arial" charset="0"/>
              <a:ea typeface="Arial" charset="0"/>
              <a:cs typeface="Arial" charset="0"/>
            </a:endParaRPr>
          </a:p>
          <a:p>
            <a:r>
              <a:rPr lang="en-US" sz="2800" dirty="0">
                <a:solidFill>
                  <a:schemeClr val="bg1"/>
                </a:solidFill>
                <a:latin typeface="Arial" charset="0"/>
                <a:ea typeface="Arial" charset="0"/>
                <a:cs typeface="Arial" charset="0"/>
              </a:rPr>
              <a:t>Record any notification from the contractor that the government-furnished equipment is in need of repair</a:t>
            </a:r>
            <a:br>
              <a:rPr lang="en-US" sz="2800" dirty="0">
                <a:solidFill>
                  <a:schemeClr val="bg1"/>
                </a:solidFill>
                <a:latin typeface="Arial" charset="0"/>
                <a:ea typeface="Arial" charset="0"/>
                <a:cs typeface="Arial" charset="0"/>
              </a:rPr>
            </a:br>
            <a:endParaRPr lang="en-US" sz="2800" dirty="0">
              <a:solidFill>
                <a:schemeClr val="bg1"/>
              </a:solidFill>
              <a:latin typeface="Arial" charset="0"/>
              <a:ea typeface="Arial" charset="0"/>
              <a:cs typeface="Arial" charset="0"/>
            </a:endParaRPr>
          </a:p>
          <a:p>
            <a:r>
              <a:rPr lang="en-US" sz="2800" dirty="0">
                <a:solidFill>
                  <a:schemeClr val="bg1"/>
                </a:solidFill>
                <a:latin typeface="Arial" charset="0"/>
                <a:ea typeface="Arial" charset="0"/>
                <a:cs typeface="Arial" charset="0"/>
              </a:rPr>
              <a:t>Report of any shortages, losses, damage, destruction, or misuse of GFP to the CO</a:t>
            </a:r>
          </a:p>
        </p:txBody>
      </p:sp>
    </p:spTree>
    <p:extLst>
      <p:ext uri="{BB962C8B-B14F-4D97-AF65-F5344CB8AC3E}">
        <p14:creationId xmlns:p14="http://schemas.microsoft.com/office/powerpoint/2010/main" val="19339665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00D8E2"/>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0" name="Title 4"/>
          <p:cNvSpPr txBox="1">
            <a:spLocks/>
          </p:cNvSpPr>
          <p:nvPr/>
        </p:nvSpPr>
        <p:spPr>
          <a:xfrm>
            <a:off x="0" y="293660"/>
            <a:ext cx="12192000" cy="149570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400" b="1" dirty="0">
                <a:solidFill>
                  <a:schemeClr val="bg1"/>
                </a:solidFill>
                <a:latin typeface="Arial Black" charset="0"/>
                <a:ea typeface="Arial Black" charset="0"/>
                <a:cs typeface="Arial Black" charset="0"/>
              </a:rPr>
              <a:t>DISPOSITION OF GOVERNMENT PROPERTY</a:t>
            </a:r>
            <a:endParaRPr lang="en-US" sz="5400" b="1" baseline="30000" dirty="0">
              <a:solidFill>
                <a:schemeClr val="bg1"/>
              </a:solidFill>
              <a:latin typeface="Arial Black" charset="0"/>
              <a:ea typeface="Arial Black" charset="0"/>
              <a:cs typeface="Arial Black" charset="0"/>
            </a:endParaRPr>
          </a:p>
        </p:txBody>
      </p:sp>
      <p:sp>
        <p:nvSpPr>
          <p:cNvPr id="6" name="Slide Number Placeholder 5"/>
          <p:cNvSpPr>
            <a:spLocks noGrp="1"/>
          </p:cNvSpPr>
          <p:nvPr>
            <p:ph type="sldNum" sz="quarter" idx="12"/>
          </p:nvPr>
        </p:nvSpPr>
        <p:spPr>
          <a:xfrm>
            <a:off x="9448800" y="6492874"/>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23</a:t>
            </a:fld>
            <a:endParaRPr lang="en-US" sz="2000" b="1" dirty="0">
              <a:solidFill>
                <a:schemeClr val="bg1"/>
              </a:solidFill>
              <a:latin typeface="Arial" charset="0"/>
              <a:ea typeface="Arial" charset="0"/>
              <a:cs typeface="Arial" charset="0"/>
            </a:endParaRPr>
          </a:p>
        </p:txBody>
      </p:sp>
      <p:sp>
        <p:nvSpPr>
          <p:cNvPr id="2" name="Rectangle 1"/>
          <p:cNvSpPr/>
          <p:nvPr/>
        </p:nvSpPr>
        <p:spPr>
          <a:xfrm>
            <a:off x="859573" y="1940517"/>
            <a:ext cx="10472854" cy="4401205"/>
          </a:xfrm>
          <a:prstGeom prst="rect">
            <a:avLst/>
          </a:prstGeom>
        </p:spPr>
        <p:txBody>
          <a:bodyPr wrap="square">
            <a:spAutoFit/>
          </a:bodyPr>
          <a:lstStyle/>
          <a:p>
            <a:r>
              <a:rPr lang="en-US" sz="2800" dirty="0">
                <a:solidFill>
                  <a:schemeClr val="bg1"/>
                </a:solidFill>
                <a:latin typeface="Arial" charset="0"/>
                <a:ea typeface="Arial" charset="0"/>
                <a:cs typeface="Arial" charset="0"/>
              </a:rPr>
              <a:t>When the contract is completed, the government may:</a:t>
            </a:r>
          </a:p>
          <a:p>
            <a:endParaRPr lang="en-US" sz="2800" dirty="0">
              <a:solidFill>
                <a:schemeClr val="bg1"/>
              </a:solidFill>
              <a:latin typeface="Arial" charset="0"/>
              <a:ea typeface="Arial" charset="0"/>
              <a:cs typeface="Arial" charset="0"/>
            </a:endParaRPr>
          </a:p>
          <a:p>
            <a:pPr marL="457200" indent="-457200">
              <a:buFont typeface="Arial" charset="0"/>
              <a:buChar char="•"/>
            </a:pPr>
            <a:r>
              <a:rPr lang="en-US" sz="2800" dirty="0">
                <a:solidFill>
                  <a:schemeClr val="bg1"/>
                </a:solidFill>
                <a:latin typeface="Arial" charset="0"/>
                <a:ea typeface="Arial" charset="0"/>
                <a:cs typeface="Arial" charset="0"/>
              </a:rPr>
              <a:t>Request that the contractor deliver government property back to the government</a:t>
            </a:r>
            <a:br>
              <a:rPr lang="en-US" sz="2800" dirty="0">
                <a:solidFill>
                  <a:schemeClr val="bg1"/>
                </a:solidFill>
                <a:latin typeface="Arial" charset="0"/>
                <a:ea typeface="Arial" charset="0"/>
                <a:cs typeface="Arial" charset="0"/>
              </a:rPr>
            </a:br>
            <a:endParaRPr lang="en-US" sz="2800" dirty="0">
              <a:solidFill>
                <a:schemeClr val="bg1"/>
              </a:solidFill>
              <a:latin typeface="Arial" charset="0"/>
              <a:ea typeface="Arial" charset="0"/>
              <a:cs typeface="Arial" charset="0"/>
            </a:endParaRPr>
          </a:p>
          <a:p>
            <a:pPr marL="457200" indent="-457200">
              <a:buFont typeface="Arial" charset="0"/>
              <a:buChar char="•"/>
            </a:pPr>
            <a:r>
              <a:rPr lang="en-US" sz="2800" dirty="0">
                <a:solidFill>
                  <a:schemeClr val="bg1"/>
                </a:solidFill>
                <a:latin typeface="Arial" charset="0"/>
                <a:ea typeface="Arial" charset="0"/>
                <a:cs typeface="Arial" charset="0"/>
              </a:rPr>
              <a:t>Request that the contractor deliver government property to another government contract site</a:t>
            </a:r>
            <a:br>
              <a:rPr lang="en-US" sz="2800" dirty="0">
                <a:solidFill>
                  <a:schemeClr val="bg1"/>
                </a:solidFill>
                <a:latin typeface="Arial" charset="0"/>
                <a:ea typeface="Arial" charset="0"/>
                <a:cs typeface="Arial" charset="0"/>
              </a:rPr>
            </a:br>
            <a:endParaRPr lang="en-US" sz="2800" dirty="0">
              <a:solidFill>
                <a:schemeClr val="bg1"/>
              </a:solidFill>
              <a:latin typeface="Arial" charset="0"/>
              <a:ea typeface="Arial" charset="0"/>
              <a:cs typeface="Arial" charset="0"/>
            </a:endParaRPr>
          </a:p>
          <a:p>
            <a:pPr marL="457200" indent="-457200">
              <a:buFont typeface="Arial" charset="0"/>
              <a:buChar char="•"/>
            </a:pPr>
            <a:r>
              <a:rPr lang="en-US" sz="2800" dirty="0">
                <a:solidFill>
                  <a:schemeClr val="bg1"/>
                </a:solidFill>
                <a:latin typeface="Arial" charset="0"/>
                <a:ea typeface="Arial" charset="0"/>
                <a:cs typeface="Arial" charset="0"/>
              </a:rPr>
              <a:t>Dispose of the property.</a:t>
            </a:r>
          </a:p>
          <a:p>
            <a:pPr marL="457200" indent="-457200">
              <a:buFont typeface="Arial" charset="0"/>
              <a:buChar char="•"/>
            </a:pPr>
            <a:endParaRPr lang="en-US" sz="2800"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14478753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00D8E2"/>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0" name="Title 4"/>
          <p:cNvSpPr txBox="1">
            <a:spLocks/>
          </p:cNvSpPr>
          <p:nvPr/>
        </p:nvSpPr>
        <p:spPr>
          <a:xfrm>
            <a:off x="0" y="293660"/>
            <a:ext cx="12192000" cy="149570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400" b="1" dirty="0">
                <a:solidFill>
                  <a:schemeClr val="bg1"/>
                </a:solidFill>
                <a:latin typeface="Arial Black" charset="0"/>
                <a:ea typeface="Arial Black" charset="0"/>
                <a:cs typeface="Arial Black" charset="0"/>
              </a:rPr>
              <a:t>DISPOSITION OF GOVERNMENT PROPERTY</a:t>
            </a:r>
            <a:endParaRPr lang="en-US" sz="5400" b="1" baseline="30000" dirty="0">
              <a:solidFill>
                <a:schemeClr val="bg1"/>
              </a:solidFill>
              <a:latin typeface="Arial Black" charset="0"/>
              <a:ea typeface="Arial Black" charset="0"/>
              <a:cs typeface="Arial Black" charset="0"/>
            </a:endParaRPr>
          </a:p>
        </p:txBody>
      </p:sp>
      <p:sp>
        <p:nvSpPr>
          <p:cNvPr id="6" name="Slide Number Placeholder 5"/>
          <p:cNvSpPr>
            <a:spLocks noGrp="1"/>
          </p:cNvSpPr>
          <p:nvPr>
            <p:ph type="sldNum" sz="quarter" idx="12"/>
          </p:nvPr>
        </p:nvSpPr>
        <p:spPr>
          <a:xfrm>
            <a:off x="9448800" y="6492874"/>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24</a:t>
            </a:fld>
            <a:endParaRPr lang="en-US" sz="2000" b="1" dirty="0">
              <a:solidFill>
                <a:schemeClr val="bg1"/>
              </a:solidFill>
              <a:latin typeface="Arial" charset="0"/>
              <a:ea typeface="Arial" charset="0"/>
              <a:cs typeface="Arial" charset="0"/>
            </a:endParaRPr>
          </a:p>
        </p:txBody>
      </p:sp>
      <p:sp>
        <p:nvSpPr>
          <p:cNvPr id="2" name="Rectangle 1"/>
          <p:cNvSpPr/>
          <p:nvPr/>
        </p:nvSpPr>
        <p:spPr>
          <a:xfrm>
            <a:off x="420029" y="1878962"/>
            <a:ext cx="11351941" cy="4524315"/>
          </a:xfrm>
          <a:prstGeom prst="rect">
            <a:avLst/>
          </a:prstGeom>
        </p:spPr>
        <p:txBody>
          <a:bodyPr wrap="square">
            <a:spAutoFit/>
          </a:bodyPr>
          <a:lstStyle/>
          <a:p>
            <a:r>
              <a:rPr lang="en-US" sz="2400" dirty="0">
                <a:solidFill>
                  <a:schemeClr val="bg1"/>
                </a:solidFill>
                <a:latin typeface="Arial" charset="0"/>
                <a:ea typeface="Arial" charset="0"/>
                <a:cs typeface="Arial" charset="0"/>
              </a:rPr>
              <a:t>When disposing of property, the government may choose one of the following options (listed in preferred priority order):</a:t>
            </a:r>
          </a:p>
          <a:p>
            <a:endParaRPr lang="en-US" sz="2400" dirty="0">
              <a:solidFill>
                <a:schemeClr val="bg1"/>
              </a:solidFill>
              <a:latin typeface="Arial" charset="0"/>
              <a:ea typeface="Arial" charset="0"/>
              <a:cs typeface="Arial" charset="0"/>
            </a:endParaRPr>
          </a:p>
          <a:p>
            <a:pPr marL="342900" indent="-342900">
              <a:buFont typeface="Arial" charset="0"/>
              <a:buChar char="•"/>
            </a:pPr>
            <a:r>
              <a:rPr lang="en-US" sz="2400" dirty="0">
                <a:solidFill>
                  <a:schemeClr val="bg1"/>
                </a:solidFill>
                <a:latin typeface="Arial" charset="0"/>
                <a:ea typeface="Arial" charset="0"/>
                <a:cs typeface="Arial" charset="0"/>
              </a:rPr>
              <a:t>Allow the contractor to purchase or retain the government property at cost</a:t>
            </a:r>
          </a:p>
          <a:p>
            <a:pPr marL="342900" indent="-342900">
              <a:buFont typeface="Arial" charset="0"/>
              <a:buChar char="•"/>
            </a:pPr>
            <a:r>
              <a:rPr lang="en-US" sz="2400" dirty="0">
                <a:solidFill>
                  <a:schemeClr val="bg1"/>
                </a:solidFill>
                <a:latin typeface="Arial" charset="0"/>
                <a:ea typeface="Arial" charset="0"/>
                <a:cs typeface="Arial" charset="0"/>
              </a:rPr>
              <a:t>Return the property to the suppliers</a:t>
            </a:r>
          </a:p>
          <a:p>
            <a:pPr marL="342900" indent="-342900">
              <a:buFont typeface="Arial" charset="0"/>
              <a:buChar char="•"/>
            </a:pPr>
            <a:r>
              <a:rPr lang="en-US" sz="2400" dirty="0">
                <a:solidFill>
                  <a:schemeClr val="bg1"/>
                </a:solidFill>
                <a:latin typeface="Arial" charset="0"/>
                <a:ea typeface="Arial" charset="0"/>
                <a:cs typeface="Arial" charset="0"/>
              </a:rPr>
              <a:t>Use the property within the government</a:t>
            </a:r>
          </a:p>
          <a:p>
            <a:pPr marL="342900" indent="-342900">
              <a:buFont typeface="Arial" charset="0"/>
              <a:buChar char="•"/>
            </a:pPr>
            <a:r>
              <a:rPr lang="en-US" sz="2400" dirty="0">
                <a:solidFill>
                  <a:schemeClr val="bg1"/>
                </a:solidFill>
                <a:latin typeface="Arial" charset="0"/>
                <a:ea typeface="Arial" charset="0"/>
                <a:cs typeface="Arial" charset="0"/>
              </a:rPr>
              <a:t>Donate the property to eligible entities (e.g., schools, charitable organizations)</a:t>
            </a:r>
          </a:p>
          <a:p>
            <a:pPr marL="342900" indent="-342900">
              <a:buFont typeface="Arial" charset="0"/>
              <a:buChar char="•"/>
            </a:pPr>
            <a:r>
              <a:rPr lang="en-US" sz="2400" dirty="0">
                <a:solidFill>
                  <a:schemeClr val="bg1"/>
                </a:solidFill>
                <a:latin typeface="Arial" charset="0"/>
                <a:ea typeface="Arial" charset="0"/>
                <a:cs typeface="Arial" charset="0"/>
              </a:rPr>
              <a:t>Sell the property</a:t>
            </a:r>
          </a:p>
          <a:p>
            <a:pPr marL="342900" indent="-342900">
              <a:buFont typeface="Arial" charset="0"/>
              <a:buChar char="•"/>
            </a:pPr>
            <a:r>
              <a:rPr lang="en-US" sz="2400" dirty="0">
                <a:solidFill>
                  <a:schemeClr val="bg1"/>
                </a:solidFill>
                <a:latin typeface="Arial" charset="0"/>
                <a:ea typeface="Arial" charset="0"/>
                <a:cs typeface="Arial" charset="0"/>
              </a:rPr>
              <a:t>Donate the property to other public agencies (e.g., state and local </a:t>
            </a:r>
          </a:p>
          <a:p>
            <a:pPr marL="342900" indent="-342900">
              <a:buFont typeface="Arial" charset="0"/>
              <a:buChar char="•"/>
            </a:pPr>
            <a:r>
              <a:rPr lang="en-US" sz="2400" dirty="0">
                <a:solidFill>
                  <a:schemeClr val="bg1"/>
                </a:solidFill>
                <a:latin typeface="Arial" charset="0"/>
                <a:ea typeface="Arial" charset="0"/>
                <a:cs typeface="Arial" charset="0"/>
              </a:rPr>
              <a:t>governments)</a:t>
            </a:r>
          </a:p>
          <a:p>
            <a:pPr marL="342900" indent="-342900">
              <a:buFont typeface="Arial" charset="0"/>
              <a:buChar char="•"/>
            </a:pPr>
            <a:r>
              <a:rPr lang="en-US" sz="2400" dirty="0">
                <a:solidFill>
                  <a:schemeClr val="bg1"/>
                </a:solidFill>
                <a:latin typeface="Arial" charset="0"/>
                <a:ea typeface="Arial" charset="0"/>
                <a:cs typeface="Arial" charset="0"/>
              </a:rPr>
              <a:t>Abandon the property.</a:t>
            </a:r>
          </a:p>
          <a:p>
            <a:pPr marL="457200" indent="-457200">
              <a:buFont typeface="Arial" charset="0"/>
              <a:buChar char="•"/>
            </a:pPr>
            <a:endParaRPr lang="en-US" sz="2400"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15376755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00D2AB"/>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0" name="Title 4"/>
          <p:cNvSpPr txBox="1">
            <a:spLocks/>
          </p:cNvSpPr>
          <p:nvPr/>
        </p:nvSpPr>
        <p:spPr>
          <a:xfrm>
            <a:off x="0" y="293660"/>
            <a:ext cx="12192000" cy="149570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400" b="1" dirty="0">
                <a:solidFill>
                  <a:schemeClr val="bg1"/>
                </a:solidFill>
                <a:latin typeface="Arial Black" charset="0"/>
                <a:ea typeface="Arial Black" charset="0"/>
                <a:cs typeface="Arial Black" charset="0"/>
              </a:rPr>
              <a:t>DOCUMENTING DELAYED PERFORMANCE</a:t>
            </a:r>
            <a:endParaRPr lang="en-US" sz="5400" b="1" baseline="30000" dirty="0">
              <a:solidFill>
                <a:schemeClr val="bg1"/>
              </a:solidFill>
              <a:latin typeface="Arial Black" charset="0"/>
              <a:ea typeface="Arial Black" charset="0"/>
              <a:cs typeface="Arial Black" charset="0"/>
            </a:endParaRPr>
          </a:p>
        </p:txBody>
      </p:sp>
      <p:sp>
        <p:nvSpPr>
          <p:cNvPr id="6" name="Slide Number Placeholder 5"/>
          <p:cNvSpPr>
            <a:spLocks noGrp="1"/>
          </p:cNvSpPr>
          <p:nvPr>
            <p:ph type="sldNum" sz="quarter" idx="12"/>
          </p:nvPr>
        </p:nvSpPr>
        <p:spPr>
          <a:xfrm>
            <a:off x="9448800" y="6492874"/>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25</a:t>
            </a:fld>
            <a:endParaRPr lang="en-US" sz="2000" b="1" dirty="0">
              <a:solidFill>
                <a:schemeClr val="bg1"/>
              </a:solidFill>
              <a:latin typeface="Arial" charset="0"/>
              <a:ea typeface="Arial" charset="0"/>
              <a:cs typeface="Arial" charset="0"/>
            </a:endParaRPr>
          </a:p>
        </p:txBody>
      </p:sp>
      <p:sp>
        <p:nvSpPr>
          <p:cNvPr id="2" name="Rectangle 1"/>
          <p:cNvSpPr/>
          <p:nvPr/>
        </p:nvSpPr>
        <p:spPr>
          <a:xfrm>
            <a:off x="420029" y="1878962"/>
            <a:ext cx="11351941" cy="4154984"/>
          </a:xfrm>
          <a:prstGeom prst="rect">
            <a:avLst/>
          </a:prstGeom>
        </p:spPr>
        <p:txBody>
          <a:bodyPr wrap="square">
            <a:spAutoFit/>
          </a:bodyPr>
          <a:lstStyle/>
          <a:p>
            <a:pPr marL="457200" lvl="0" indent="-457200"/>
            <a:r>
              <a:rPr lang="en-US" sz="2400" dirty="0">
                <a:solidFill>
                  <a:schemeClr val="bg1"/>
                </a:solidFill>
                <a:latin typeface="Arial" charset="0"/>
                <a:ea typeface="Arial" charset="0"/>
                <a:cs typeface="Arial" charset="0"/>
              </a:rPr>
              <a:t>Identify the existence of a delay</a:t>
            </a:r>
          </a:p>
          <a:p>
            <a:pPr marL="914400" lvl="1" indent="-457200">
              <a:buFont typeface="Arial" charset="0"/>
              <a:buChar char="•"/>
            </a:pPr>
            <a:r>
              <a:rPr lang="en-US" sz="2400" dirty="0">
                <a:solidFill>
                  <a:schemeClr val="bg1"/>
                </a:solidFill>
                <a:latin typeface="Arial" charset="0"/>
                <a:ea typeface="Arial" charset="0"/>
                <a:cs typeface="Arial" charset="0"/>
              </a:rPr>
              <a:t>Substantiate the evidence of the delay</a:t>
            </a:r>
          </a:p>
          <a:p>
            <a:pPr marL="914400" lvl="1" indent="-457200">
              <a:buFont typeface="Arial" charset="0"/>
              <a:buChar char="•"/>
            </a:pPr>
            <a:r>
              <a:rPr lang="en-US" sz="2400" dirty="0">
                <a:solidFill>
                  <a:schemeClr val="bg1"/>
                </a:solidFill>
                <a:latin typeface="Arial" charset="0"/>
                <a:ea typeface="Arial" charset="0"/>
                <a:cs typeface="Arial" charset="0"/>
              </a:rPr>
              <a:t>Substantiate the costs associated with the delay</a:t>
            </a:r>
          </a:p>
          <a:p>
            <a:pPr marL="914400" lvl="1" indent="-457200">
              <a:buFont typeface="Arial" charset="0"/>
              <a:buChar char="•"/>
            </a:pPr>
            <a:r>
              <a:rPr lang="en-US" sz="2400" dirty="0">
                <a:solidFill>
                  <a:schemeClr val="bg1"/>
                </a:solidFill>
                <a:latin typeface="Arial" charset="0"/>
                <a:ea typeface="Arial" charset="0"/>
                <a:cs typeface="Arial" charset="0"/>
              </a:rPr>
              <a:t>Determine if the delay was excusable (i.e., beyond the contractors control and without its fault or negligence)</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pPr marL="457200" lvl="0" indent="-457200"/>
            <a:r>
              <a:rPr lang="en-US" sz="2400" dirty="0">
                <a:solidFill>
                  <a:schemeClr val="bg1"/>
                </a:solidFill>
                <a:latin typeface="Arial" charset="0"/>
                <a:ea typeface="Arial" charset="0"/>
                <a:cs typeface="Arial" charset="0"/>
              </a:rPr>
              <a:t>Potential alternatives and resolution recommendations</a:t>
            </a:r>
          </a:p>
          <a:p>
            <a:pPr marL="914400" lvl="1" indent="-457200">
              <a:buFont typeface="Arial" charset="0"/>
              <a:buChar char="•"/>
            </a:pPr>
            <a:r>
              <a:rPr lang="en-US" sz="2400" dirty="0">
                <a:solidFill>
                  <a:schemeClr val="bg1"/>
                </a:solidFill>
                <a:latin typeface="Arial" charset="0"/>
                <a:ea typeface="Arial" charset="0"/>
                <a:cs typeface="Arial" charset="0"/>
              </a:rPr>
              <a:t>Pros and cons of each listed alternative or resolution</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pPr marL="457200" lvl="0" indent="-457200"/>
            <a:r>
              <a:rPr lang="en-US" sz="2400" dirty="0">
                <a:solidFill>
                  <a:schemeClr val="bg1"/>
                </a:solidFill>
                <a:latin typeface="Arial" charset="0"/>
                <a:ea typeface="Arial" charset="0"/>
                <a:cs typeface="Arial" charset="0"/>
              </a:rPr>
              <a:t>Notify the Contracting Officer</a:t>
            </a:r>
          </a:p>
          <a:p>
            <a:pPr marL="457200" marR="0" lvl="0" indent="-457200" defTabSz="914400" eaLnBrk="1" fontAlgn="auto" latinLnBrk="0" hangingPunct="1">
              <a:lnSpc>
                <a:spcPct val="100000"/>
              </a:lnSpc>
              <a:spcBef>
                <a:spcPts val="0"/>
              </a:spcBef>
              <a:spcAft>
                <a:spcPts val="0"/>
              </a:spcAft>
              <a:buClrTx/>
              <a:buSzTx/>
              <a:buFont typeface="Arial" charset="0"/>
              <a:buNone/>
              <a:tabLst/>
              <a:defRPr/>
            </a:pPr>
            <a:endParaRPr lang="en-US" sz="2400"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21114135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00D2AB"/>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0" name="Title 4"/>
          <p:cNvSpPr txBox="1">
            <a:spLocks/>
          </p:cNvSpPr>
          <p:nvPr/>
        </p:nvSpPr>
        <p:spPr>
          <a:xfrm>
            <a:off x="0" y="153793"/>
            <a:ext cx="12192000" cy="149570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800" b="1" dirty="0">
                <a:solidFill>
                  <a:schemeClr val="bg1"/>
                </a:solidFill>
                <a:latin typeface="Arial Black" charset="0"/>
                <a:ea typeface="Arial Black" charset="0"/>
                <a:cs typeface="Arial Black" charset="0"/>
              </a:rPr>
              <a:t>DECISION TABLE FOR SELECTING A CONTRACT REMEDY</a:t>
            </a:r>
            <a:r>
              <a:rPr lang="en-US" sz="4800" b="1" baseline="30000" dirty="0">
                <a:solidFill>
                  <a:schemeClr val="bg1"/>
                </a:solidFill>
                <a:latin typeface="Arial Black" charset="0"/>
                <a:ea typeface="Arial Black" charset="0"/>
                <a:cs typeface="Arial Black" charset="0"/>
              </a:rPr>
              <a:t>1</a:t>
            </a:r>
          </a:p>
        </p:txBody>
      </p:sp>
      <p:sp>
        <p:nvSpPr>
          <p:cNvPr id="6" name="Slide Number Placeholder 5"/>
          <p:cNvSpPr>
            <a:spLocks noGrp="1"/>
          </p:cNvSpPr>
          <p:nvPr>
            <p:ph type="sldNum" sz="quarter" idx="12"/>
          </p:nvPr>
        </p:nvSpPr>
        <p:spPr>
          <a:xfrm>
            <a:off x="9448800" y="6492874"/>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26</a:t>
            </a:fld>
            <a:endParaRPr lang="en-US" sz="2000" b="1" dirty="0">
              <a:solidFill>
                <a:schemeClr val="bg1"/>
              </a:solidFill>
              <a:latin typeface="Arial" charset="0"/>
              <a:ea typeface="Arial" charset="0"/>
              <a:cs typeface="Arial" charset="0"/>
            </a:endParaRPr>
          </a:p>
        </p:txBody>
      </p:sp>
      <p:graphicFrame>
        <p:nvGraphicFramePr>
          <p:cNvPr id="7" name="Content Placeholder 3">
            <a:extLst>
              <a:ext uri="{FF2B5EF4-FFF2-40B4-BE49-F238E27FC236}">
                <a16:creationId xmlns:a16="http://schemas.microsoft.com/office/drawing/2014/main" id="{F9F84048-42E4-4EB9-BD3C-EAC4111A098C}"/>
              </a:ext>
            </a:extLst>
          </p:cNvPr>
          <p:cNvGraphicFramePr>
            <a:graphicFrameLocks/>
          </p:cNvGraphicFramePr>
          <p:nvPr>
            <p:extLst>
              <p:ext uri="{D42A27DB-BD31-4B8C-83A1-F6EECF244321}">
                <p14:modId xmlns:p14="http://schemas.microsoft.com/office/powerpoint/2010/main" val="724556115"/>
              </p:ext>
            </p:extLst>
          </p:nvPr>
        </p:nvGraphicFramePr>
        <p:xfrm>
          <a:off x="838200" y="1803291"/>
          <a:ext cx="10515600" cy="4423740"/>
        </p:xfrm>
        <a:graphic>
          <a:graphicData uri="http://schemas.openxmlformats.org/drawingml/2006/table">
            <a:tbl>
              <a:tblPr firstRow="1" bandRow="1">
                <a:tableStyleId>{5C22544A-7EE6-4342-B048-85BDC9FD1C3A}</a:tableStyleId>
              </a:tblPr>
              <a:tblGrid>
                <a:gridCol w="3505200">
                  <a:extLst>
                    <a:ext uri="{9D8B030D-6E8A-4147-A177-3AD203B41FA5}">
                      <a16:colId xmlns:a16="http://schemas.microsoft.com/office/drawing/2014/main" val="3166848984"/>
                    </a:ext>
                  </a:extLst>
                </a:gridCol>
                <a:gridCol w="3382108">
                  <a:extLst>
                    <a:ext uri="{9D8B030D-6E8A-4147-A177-3AD203B41FA5}">
                      <a16:colId xmlns:a16="http://schemas.microsoft.com/office/drawing/2014/main" val="1996772933"/>
                    </a:ext>
                  </a:extLst>
                </a:gridCol>
                <a:gridCol w="3628292">
                  <a:extLst>
                    <a:ext uri="{9D8B030D-6E8A-4147-A177-3AD203B41FA5}">
                      <a16:colId xmlns:a16="http://schemas.microsoft.com/office/drawing/2014/main" val="3559384231"/>
                    </a:ext>
                  </a:extLst>
                </a:gridCol>
              </a:tblGrid>
              <a:tr h="371724">
                <a:tc>
                  <a:txBody>
                    <a:bodyPr/>
                    <a:lstStyle/>
                    <a:p>
                      <a:r>
                        <a:rPr lang="en-US" sz="2000" b="1" i="0" dirty="0">
                          <a:latin typeface="Arial Black" charset="0"/>
                          <a:ea typeface="Arial Black" charset="0"/>
                          <a:cs typeface="Arial Black" charset="0"/>
                        </a:rPr>
                        <a:t>PROBLEM</a:t>
                      </a:r>
                    </a:p>
                  </a:txBody>
                  <a:tcPr/>
                </a:tc>
                <a:tc>
                  <a:txBody>
                    <a:bodyPr/>
                    <a:lstStyle/>
                    <a:p>
                      <a:r>
                        <a:rPr lang="en-US" sz="2000" b="1" i="0" dirty="0">
                          <a:latin typeface="Arial Black" charset="0"/>
                          <a:ea typeface="Arial Black" charset="0"/>
                          <a:cs typeface="Arial Black" charset="0"/>
                        </a:rPr>
                        <a:t>OPTIONS</a:t>
                      </a:r>
                    </a:p>
                  </a:txBody>
                  <a:tcPr/>
                </a:tc>
                <a:tc>
                  <a:txBody>
                    <a:bodyPr/>
                    <a:lstStyle/>
                    <a:p>
                      <a:r>
                        <a:rPr lang="en-US" sz="2000" b="1" i="0" dirty="0">
                          <a:latin typeface="Arial Black" charset="0"/>
                          <a:ea typeface="Arial Black" charset="0"/>
                          <a:cs typeface="Arial Black" charset="0"/>
                        </a:rPr>
                        <a:t>COMMENT</a:t>
                      </a:r>
                    </a:p>
                  </a:txBody>
                  <a:tcPr/>
                </a:tc>
                <a:extLst>
                  <a:ext uri="{0D108BD9-81ED-4DB2-BD59-A6C34878D82A}">
                    <a16:rowId xmlns:a16="http://schemas.microsoft.com/office/drawing/2014/main" val="1055093485"/>
                  </a:ext>
                </a:extLst>
              </a:tr>
              <a:tr h="2016474">
                <a:tc>
                  <a:txBody>
                    <a:bodyPr/>
                    <a:lstStyle/>
                    <a:p>
                      <a:r>
                        <a:rPr lang="en-US" b="1" dirty="0">
                          <a:latin typeface="Arial" charset="0"/>
                          <a:ea typeface="Arial" charset="0"/>
                          <a:cs typeface="Arial" charset="0"/>
                        </a:rPr>
                        <a:t>Late delivery</a:t>
                      </a:r>
                      <a:r>
                        <a:rPr lang="en-US" dirty="0">
                          <a:latin typeface="Arial" charset="0"/>
                          <a:ea typeface="Arial" charset="0"/>
                          <a:cs typeface="Arial" charset="0"/>
                        </a:rPr>
                        <a:t> (The</a:t>
                      </a:r>
                    </a:p>
                    <a:p>
                      <a:r>
                        <a:rPr lang="en-US" dirty="0">
                          <a:latin typeface="Arial" charset="0"/>
                          <a:ea typeface="Arial" charset="0"/>
                          <a:cs typeface="Arial" charset="0"/>
                        </a:rPr>
                        <a:t>CO has determined that</a:t>
                      </a:r>
                    </a:p>
                    <a:p>
                      <a:r>
                        <a:rPr lang="en-US" dirty="0">
                          <a:latin typeface="Arial" charset="0"/>
                          <a:ea typeface="Arial" charset="0"/>
                          <a:cs typeface="Arial" charset="0"/>
                        </a:rPr>
                        <a:t>the deliverable has been</a:t>
                      </a:r>
                    </a:p>
                    <a:p>
                      <a:r>
                        <a:rPr lang="en-US" dirty="0">
                          <a:latin typeface="Arial" charset="0"/>
                          <a:ea typeface="Arial" charset="0"/>
                          <a:cs typeface="Arial" charset="0"/>
                        </a:rPr>
                        <a:t>or will be delivered late</a:t>
                      </a:r>
                    </a:p>
                    <a:p>
                      <a:r>
                        <a:rPr lang="en-US" dirty="0">
                          <a:latin typeface="Arial" charset="0"/>
                          <a:ea typeface="Arial" charset="0"/>
                          <a:cs typeface="Arial" charset="0"/>
                        </a:rPr>
                        <a:t>and that the delay is</a:t>
                      </a:r>
                    </a:p>
                    <a:p>
                      <a:r>
                        <a:rPr lang="en-US" dirty="0">
                          <a:latin typeface="Arial" charset="0"/>
                          <a:ea typeface="Arial" charset="0"/>
                          <a:cs typeface="Arial" charset="0"/>
                        </a:rPr>
                        <a:t>non-excusable.)</a:t>
                      </a:r>
                    </a:p>
                    <a:p>
                      <a:endParaRPr lang="en-US" dirty="0">
                        <a:latin typeface="Arial" charset="0"/>
                        <a:ea typeface="Arial" charset="0"/>
                        <a:cs typeface="Arial" charset="0"/>
                      </a:endParaRPr>
                    </a:p>
                  </a:txBody>
                  <a:tcPr/>
                </a:tc>
                <a:tc>
                  <a:txBody>
                    <a:bodyPr/>
                    <a:lstStyle/>
                    <a:p>
                      <a:r>
                        <a:rPr lang="en-US" dirty="0">
                          <a:latin typeface="Arial" charset="0"/>
                          <a:ea typeface="Arial" charset="0"/>
                          <a:cs typeface="Arial" charset="0"/>
                        </a:rPr>
                        <a:t>Reschedule the delivery date </a:t>
                      </a:r>
                    </a:p>
                    <a:p>
                      <a:r>
                        <a:rPr lang="en-US" dirty="0">
                          <a:latin typeface="Arial" charset="0"/>
                          <a:ea typeface="Arial" charset="0"/>
                          <a:cs typeface="Arial" charset="0"/>
                        </a:rPr>
                        <a:t>in exchange for consideration </a:t>
                      </a:r>
                    </a:p>
                    <a:p>
                      <a:r>
                        <a:rPr lang="en-US" dirty="0">
                          <a:latin typeface="Arial" charset="0"/>
                          <a:ea typeface="Arial" charset="0"/>
                          <a:cs typeface="Arial" charset="0"/>
                        </a:rPr>
                        <a:t>(i.e., something of value in </a:t>
                      </a:r>
                    </a:p>
                    <a:p>
                      <a:r>
                        <a:rPr lang="en-US" dirty="0">
                          <a:latin typeface="Arial" charset="0"/>
                          <a:ea typeface="Arial" charset="0"/>
                          <a:cs typeface="Arial" charset="0"/>
                        </a:rPr>
                        <a:t>return from the contractor).</a:t>
                      </a:r>
                    </a:p>
                  </a:txBody>
                  <a:tcPr/>
                </a:tc>
                <a:tc>
                  <a:txBody>
                    <a:bodyPr/>
                    <a:lstStyle/>
                    <a:p>
                      <a:r>
                        <a:rPr lang="en-US" dirty="0">
                          <a:latin typeface="Arial" charset="0"/>
                          <a:ea typeface="Arial" charset="0"/>
                          <a:cs typeface="Arial" charset="0"/>
                        </a:rPr>
                        <a:t>Appropriate when (1) no liquidated </a:t>
                      </a:r>
                    </a:p>
                    <a:p>
                      <a:r>
                        <a:rPr lang="en-US" dirty="0">
                          <a:latin typeface="Arial" charset="0"/>
                          <a:ea typeface="Arial" charset="0"/>
                          <a:cs typeface="Arial" charset="0"/>
                        </a:rPr>
                        <a:t>damages clause was included in </a:t>
                      </a:r>
                    </a:p>
                    <a:p>
                      <a:r>
                        <a:rPr lang="en-US" dirty="0">
                          <a:latin typeface="Arial" charset="0"/>
                          <a:ea typeface="Arial" charset="0"/>
                          <a:cs typeface="Arial" charset="0"/>
                        </a:rPr>
                        <a:t>the original contract, (2) there is a </a:t>
                      </a:r>
                    </a:p>
                    <a:p>
                      <a:r>
                        <a:rPr lang="en-US" dirty="0">
                          <a:latin typeface="Arial" charset="0"/>
                          <a:ea typeface="Arial" charset="0"/>
                          <a:cs typeface="Arial" charset="0"/>
                        </a:rPr>
                        <a:t>reasonable probability of delivery </a:t>
                      </a:r>
                    </a:p>
                    <a:p>
                      <a:r>
                        <a:rPr lang="en-US" dirty="0">
                          <a:latin typeface="Arial" charset="0"/>
                          <a:ea typeface="Arial" charset="0"/>
                          <a:cs typeface="Arial" charset="0"/>
                        </a:rPr>
                        <a:t>by the new delivery date, and (3) </a:t>
                      </a:r>
                    </a:p>
                    <a:p>
                      <a:r>
                        <a:rPr lang="en-US" dirty="0">
                          <a:latin typeface="Arial" charset="0"/>
                          <a:ea typeface="Arial" charset="0"/>
                          <a:cs typeface="Arial" charset="0"/>
                        </a:rPr>
                        <a:t>the requiring activity can accept the new date.</a:t>
                      </a:r>
                    </a:p>
                  </a:txBody>
                  <a:tcPr/>
                </a:tc>
                <a:extLst>
                  <a:ext uri="{0D108BD9-81ED-4DB2-BD59-A6C34878D82A}">
                    <a16:rowId xmlns:a16="http://schemas.microsoft.com/office/drawing/2014/main" val="2522749131"/>
                  </a:ext>
                </a:extLst>
              </a:tr>
              <a:tr h="1741500">
                <a:tc>
                  <a:txBody>
                    <a:bodyPr/>
                    <a:lstStyle/>
                    <a:p>
                      <a:endParaRPr lang="en-US" dirty="0">
                        <a:latin typeface="Arial" charset="0"/>
                        <a:ea typeface="Arial" charset="0"/>
                        <a:cs typeface="Arial" charset="0"/>
                      </a:endParaRPr>
                    </a:p>
                  </a:txBody>
                  <a:tcPr/>
                </a:tc>
                <a:tc>
                  <a:txBody>
                    <a:bodyPr/>
                    <a:lstStyle/>
                    <a:p>
                      <a:r>
                        <a:rPr lang="en-US" dirty="0">
                          <a:latin typeface="Arial" charset="0"/>
                          <a:ea typeface="Arial" charset="0"/>
                          <a:cs typeface="Arial" charset="0"/>
                        </a:rPr>
                        <a:t>Reduce or suspend progress </a:t>
                      </a:r>
                    </a:p>
                    <a:p>
                      <a:r>
                        <a:rPr lang="en-US" dirty="0">
                          <a:latin typeface="Arial" charset="0"/>
                          <a:ea typeface="Arial" charset="0"/>
                          <a:cs typeface="Arial" charset="0"/>
                        </a:rPr>
                        <a:t>payments under FAR 52.232-</a:t>
                      </a:r>
                    </a:p>
                    <a:p>
                      <a:r>
                        <a:rPr lang="en-US" dirty="0">
                          <a:latin typeface="Arial" charset="0"/>
                          <a:ea typeface="Arial" charset="0"/>
                          <a:cs typeface="Arial" charset="0"/>
                        </a:rPr>
                        <a:t>16(c)(2). For advance payments, see FAR 52.232.12(k).</a:t>
                      </a:r>
                    </a:p>
                  </a:txBody>
                  <a:tcPr/>
                </a:tc>
                <a:tc>
                  <a:txBody>
                    <a:bodyPr/>
                    <a:lstStyle/>
                    <a:p>
                      <a:r>
                        <a:rPr lang="en-US" dirty="0">
                          <a:latin typeface="Arial" charset="0"/>
                          <a:ea typeface="Arial" charset="0"/>
                          <a:cs typeface="Arial" charset="0"/>
                        </a:rPr>
                        <a:t>Appropriate when (1) progress </a:t>
                      </a:r>
                    </a:p>
                    <a:p>
                      <a:r>
                        <a:rPr lang="en-US" dirty="0">
                          <a:latin typeface="Arial" charset="0"/>
                          <a:ea typeface="Arial" charset="0"/>
                          <a:cs typeface="Arial" charset="0"/>
                        </a:rPr>
                        <a:t>payments are being made and (2) </a:t>
                      </a:r>
                    </a:p>
                    <a:p>
                      <a:r>
                        <a:rPr lang="en-US" dirty="0">
                          <a:latin typeface="Arial" charset="0"/>
                          <a:ea typeface="Arial" charset="0"/>
                          <a:cs typeface="Arial" charset="0"/>
                        </a:rPr>
                        <a:t>performance of the contract is </a:t>
                      </a:r>
                    </a:p>
                    <a:p>
                      <a:r>
                        <a:rPr lang="en-US" dirty="0">
                          <a:latin typeface="Arial" charset="0"/>
                          <a:ea typeface="Arial" charset="0"/>
                          <a:cs typeface="Arial" charset="0"/>
                        </a:rPr>
                        <a:t>endangered by the contractor’s failure to make progress.</a:t>
                      </a:r>
                    </a:p>
                    <a:p>
                      <a:endParaRPr lang="en-US" dirty="0">
                        <a:latin typeface="Arial" charset="0"/>
                        <a:ea typeface="Arial" charset="0"/>
                        <a:cs typeface="Arial" charset="0"/>
                      </a:endParaRPr>
                    </a:p>
                  </a:txBody>
                  <a:tcPr/>
                </a:tc>
                <a:extLst>
                  <a:ext uri="{0D108BD9-81ED-4DB2-BD59-A6C34878D82A}">
                    <a16:rowId xmlns:a16="http://schemas.microsoft.com/office/drawing/2014/main" val="942591522"/>
                  </a:ext>
                </a:extLst>
              </a:tr>
            </a:tbl>
          </a:graphicData>
        </a:graphic>
      </p:graphicFrame>
      <p:sp>
        <p:nvSpPr>
          <p:cNvPr id="8" name="TextBox 7">
            <a:extLst>
              <a:ext uri="{FF2B5EF4-FFF2-40B4-BE49-F238E27FC236}">
                <a16:creationId xmlns:a16="http://schemas.microsoft.com/office/drawing/2014/main" id="{98B76E4B-4F7F-4272-B6BB-B837F2ED16D9}"/>
              </a:ext>
            </a:extLst>
          </p:cNvPr>
          <p:cNvSpPr txBox="1"/>
          <p:nvPr/>
        </p:nvSpPr>
        <p:spPr>
          <a:xfrm>
            <a:off x="838199" y="6242433"/>
            <a:ext cx="5257801" cy="600164"/>
          </a:xfrm>
          <a:prstGeom prst="rect">
            <a:avLst/>
          </a:prstGeom>
          <a:noFill/>
        </p:spPr>
        <p:txBody>
          <a:bodyPr wrap="square" rtlCol="0">
            <a:spAutoFit/>
          </a:bodyPr>
          <a:lstStyle/>
          <a:p>
            <a:r>
              <a:rPr lang="en-US" sz="1100" baseline="30000" dirty="0">
                <a:solidFill>
                  <a:schemeClr val="bg1"/>
                </a:solidFill>
                <a:latin typeface="Arial" charset="0"/>
                <a:ea typeface="Arial" charset="0"/>
                <a:cs typeface="Arial" charset="0"/>
              </a:rPr>
              <a:t>1</a:t>
            </a:r>
            <a:r>
              <a:rPr lang="en-US" sz="1100" dirty="0">
                <a:solidFill>
                  <a:schemeClr val="bg1"/>
                </a:solidFill>
                <a:latin typeface="Arial" charset="0"/>
                <a:ea typeface="Arial" charset="0"/>
                <a:cs typeface="Arial" charset="0"/>
              </a:rPr>
              <a:t>The COR/COTR Answer Book, </a:t>
            </a:r>
          </a:p>
          <a:p>
            <a:r>
              <a:rPr lang="en-US" sz="1100" dirty="0">
                <a:solidFill>
                  <a:schemeClr val="bg1"/>
                </a:solidFill>
                <a:latin typeface="Arial" charset="0"/>
                <a:ea typeface="Arial" charset="0"/>
                <a:cs typeface="Arial" charset="0"/>
              </a:rPr>
              <a:t>Third Edition</a:t>
            </a:r>
          </a:p>
          <a:p>
            <a:r>
              <a:rPr lang="en-US" sz="1100" dirty="0">
                <a:solidFill>
                  <a:schemeClr val="bg1"/>
                </a:solidFill>
                <a:latin typeface="Arial" charset="0"/>
                <a:ea typeface="Arial" charset="0"/>
                <a:cs typeface="Arial" charset="0"/>
              </a:rPr>
              <a:t>Bob Boyd, CFCM</a:t>
            </a:r>
          </a:p>
        </p:txBody>
      </p:sp>
    </p:spTree>
    <p:extLst>
      <p:ext uri="{BB962C8B-B14F-4D97-AF65-F5344CB8AC3E}">
        <p14:creationId xmlns:p14="http://schemas.microsoft.com/office/powerpoint/2010/main" val="4048535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00D2AB"/>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0" name="Title 4"/>
          <p:cNvSpPr txBox="1">
            <a:spLocks/>
          </p:cNvSpPr>
          <p:nvPr/>
        </p:nvSpPr>
        <p:spPr>
          <a:xfrm>
            <a:off x="0" y="153793"/>
            <a:ext cx="12192000" cy="149570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800" b="1" dirty="0">
                <a:solidFill>
                  <a:schemeClr val="bg1"/>
                </a:solidFill>
                <a:latin typeface="Arial Black" charset="0"/>
                <a:ea typeface="Arial Black" charset="0"/>
                <a:cs typeface="Arial Black" charset="0"/>
              </a:rPr>
              <a:t>DECISION TABLE FOR SELECTING A CONTRACT REMEDY</a:t>
            </a:r>
            <a:endParaRPr lang="en-US" sz="4800" b="1" baseline="30000" dirty="0">
              <a:solidFill>
                <a:schemeClr val="bg1"/>
              </a:solidFill>
              <a:latin typeface="Arial Black" charset="0"/>
              <a:ea typeface="Arial Black" charset="0"/>
              <a:cs typeface="Arial Black" charset="0"/>
            </a:endParaRPr>
          </a:p>
        </p:txBody>
      </p:sp>
      <p:sp>
        <p:nvSpPr>
          <p:cNvPr id="6" name="Slide Number Placeholder 5"/>
          <p:cNvSpPr>
            <a:spLocks noGrp="1"/>
          </p:cNvSpPr>
          <p:nvPr>
            <p:ph type="sldNum" sz="quarter" idx="12"/>
          </p:nvPr>
        </p:nvSpPr>
        <p:spPr>
          <a:xfrm>
            <a:off x="9448800" y="6492874"/>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27</a:t>
            </a:fld>
            <a:endParaRPr lang="en-US" sz="2000" b="1" dirty="0">
              <a:solidFill>
                <a:schemeClr val="bg1"/>
              </a:solidFill>
              <a:latin typeface="Arial" charset="0"/>
              <a:ea typeface="Arial" charset="0"/>
              <a:cs typeface="Arial" charset="0"/>
            </a:endParaRPr>
          </a:p>
        </p:txBody>
      </p:sp>
      <p:graphicFrame>
        <p:nvGraphicFramePr>
          <p:cNvPr id="9" name="Content Placeholder 3">
            <a:extLst>
              <a:ext uri="{FF2B5EF4-FFF2-40B4-BE49-F238E27FC236}">
                <a16:creationId xmlns:a16="http://schemas.microsoft.com/office/drawing/2014/main" id="{E99CCCDA-1E60-4531-8AF2-40978163C73F}"/>
              </a:ext>
            </a:extLst>
          </p:cNvPr>
          <p:cNvGraphicFramePr>
            <a:graphicFrameLocks/>
          </p:cNvGraphicFramePr>
          <p:nvPr>
            <p:extLst>
              <p:ext uri="{D42A27DB-BD31-4B8C-83A1-F6EECF244321}">
                <p14:modId xmlns:p14="http://schemas.microsoft.com/office/powerpoint/2010/main" val="424502287"/>
              </p:ext>
            </p:extLst>
          </p:nvPr>
        </p:nvGraphicFramePr>
        <p:xfrm>
          <a:off x="838200" y="1825625"/>
          <a:ext cx="10515600" cy="3845560"/>
        </p:xfrm>
        <a:graphic>
          <a:graphicData uri="http://schemas.openxmlformats.org/drawingml/2006/table">
            <a:tbl>
              <a:tblPr firstRow="1" bandRow="1">
                <a:tableStyleId>{5C22544A-7EE6-4342-B048-85BDC9FD1C3A}</a:tableStyleId>
              </a:tblPr>
              <a:tblGrid>
                <a:gridCol w="3511062">
                  <a:extLst>
                    <a:ext uri="{9D8B030D-6E8A-4147-A177-3AD203B41FA5}">
                      <a16:colId xmlns:a16="http://schemas.microsoft.com/office/drawing/2014/main" val="302682582"/>
                    </a:ext>
                  </a:extLst>
                </a:gridCol>
                <a:gridCol w="3499338">
                  <a:extLst>
                    <a:ext uri="{9D8B030D-6E8A-4147-A177-3AD203B41FA5}">
                      <a16:colId xmlns:a16="http://schemas.microsoft.com/office/drawing/2014/main" val="847143807"/>
                    </a:ext>
                  </a:extLst>
                </a:gridCol>
                <a:gridCol w="3505200">
                  <a:extLst>
                    <a:ext uri="{9D8B030D-6E8A-4147-A177-3AD203B41FA5}">
                      <a16:colId xmlns:a16="http://schemas.microsoft.com/office/drawing/2014/main" val="2695898527"/>
                    </a:ext>
                  </a:extLst>
                </a:gridCol>
              </a:tblGrid>
              <a:tr h="370840">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662766959"/>
                  </a:ext>
                </a:extLst>
              </a:tr>
              <a:tr h="370840">
                <a:tc>
                  <a:txBody>
                    <a:bodyPr/>
                    <a:lstStyle/>
                    <a:p>
                      <a:r>
                        <a:rPr lang="en-US" b="1" i="0" dirty="0">
                          <a:latin typeface="Arial" charset="0"/>
                          <a:ea typeface="Arial" charset="0"/>
                          <a:cs typeface="Arial" charset="0"/>
                        </a:rPr>
                        <a:t>Late delivery </a:t>
                      </a:r>
                      <a:r>
                        <a:rPr lang="en-US" b="0" i="0" dirty="0">
                          <a:latin typeface="Arial" charset="0"/>
                          <a:ea typeface="Arial" charset="0"/>
                          <a:cs typeface="Arial" charset="0"/>
                        </a:rPr>
                        <a:t>(cont.)</a:t>
                      </a:r>
                    </a:p>
                  </a:txBody>
                  <a:tcPr/>
                </a:tc>
                <a:tc>
                  <a:txBody>
                    <a:bodyPr/>
                    <a:lstStyle/>
                    <a:p>
                      <a:r>
                        <a:rPr lang="en-US" b="0" i="0" dirty="0">
                          <a:latin typeface="Arial" charset="0"/>
                          <a:ea typeface="Arial" charset="0"/>
                          <a:cs typeface="Arial" charset="0"/>
                        </a:rPr>
                        <a:t>Accept late delivery and </a:t>
                      </a:r>
                    </a:p>
                    <a:p>
                      <a:r>
                        <a:rPr lang="en-US" b="0" i="0" dirty="0">
                          <a:latin typeface="Arial" charset="0"/>
                          <a:ea typeface="Arial" charset="0"/>
                          <a:cs typeface="Arial" charset="0"/>
                        </a:rPr>
                        <a:t>impose liquidated damages.</a:t>
                      </a:r>
                    </a:p>
                  </a:txBody>
                  <a:tcPr/>
                </a:tc>
                <a:tc>
                  <a:txBody>
                    <a:bodyPr/>
                    <a:lstStyle/>
                    <a:p>
                      <a:r>
                        <a:rPr lang="en-US" b="0" i="0" dirty="0">
                          <a:latin typeface="Arial" charset="0"/>
                          <a:ea typeface="Arial" charset="0"/>
                          <a:cs typeface="Arial" charset="0"/>
                        </a:rPr>
                        <a:t>Appropriate when (1) the contract </a:t>
                      </a:r>
                    </a:p>
                    <a:p>
                      <a:r>
                        <a:rPr lang="en-US" b="0" i="0" dirty="0">
                          <a:latin typeface="Arial" charset="0"/>
                          <a:ea typeface="Arial" charset="0"/>
                          <a:cs typeface="Arial" charset="0"/>
                        </a:rPr>
                        <a:t>provides for liquidated damages and (2) there is a reasonable probability of delivery by a date the requiring activity can accept.</a:t>
                      </a:r>
                    </a:p>
                  </a:txBody>
                  <a:tcPr/>
                </a:tc>
                <a:extLst>
                  <a:ext uri="{0D108BD9-81ED-4DB2-BD59-A6C34878D82A}">
                    <a16:rowId xmlns:a16="http://schemas.microsoft.com/office/drawing/2014/main" val="2121582602"/>
                  </a:ext>
                </a:extLst>
              </a:tr>
              <a:tr h="370840">
                <a:tc>
                  <a:txBody>
                    <a:bodyPr/>
                    <a:lstStyle/>
                    <a:p>
                      <a:endParaRPr lang="en-US" b="0" i="0" dirty="0">
                        <a:latin typeface="Arial" charset="0"/>
                        <a:ea typeface="Arial" charset="0"/>
                        <a:cs typeface="Arial" charset="0"/>
                      </a:endParaRPr>
                    </a:p>
                  </a:txBody>
                  <a:tcPr/>
                </a:tc>
                <a:tc>
                  <a:txBody>
                    <a:bodyPr/>
                    <a:lstStyle/>
                    <a:p>
                      <a:r>
                        <a:rPr lang="en-US" b="0" i="0" dirty="0">
                          <a:latin typeface="Arial" charset="0"/>
                          <a:ea typeface="Arial" charset="0"/>
                          <a:cs typeface="Arial" charset="0"/>
                        </a:rPr>
                        <a:t>Send a cure notice (ten days </a:t>
                      </a:r>
                    </a:p>
                    <a:p>
                      <a:r>
                        <a:rPr lang="en-US" b="0" i="0" dirty="0">
                          <a:latin typeface="Arial" charset="0"/>
                          <a:ea typeface="Arial" charset="0"/>
                          <a:cs typeface="Arial" charset="0"/>
                        </a:rPr>
                        <a:t>or more prior to the contract’s </a:t>
                      </a:r>
                    </a:p>
                    <a:p>
                      <a:r>
                        <a:rPr lang="en-US" b="0" i="0" dirty="0">
                          <a:latin typeface="Arial" charset="0"/>
                          <a:ea typeface="Arial" charset="0"/>
                          <a:cs typeface="Arial" charset="0"/>
                        </a:rPr>
                        <a:t>delivery date) or a show cause </a:t>
                      </a:r>
                    </a:p>
                    <a:p>
                      <a:r>
                        <a:rPr lang="en-US" b="0" i="0" dirty="0">
                          <a:latin typeface="Arial" charset="0"/>
                          <a:ea typeface="Arial" charset="0"/>
                          <a:cs typeface="Arial" charset="0"/>
                        </a:rPr>
                        <a:t>notice (immediately upon expiration of the delivery period).</a:t>
                      </a:r>
                    </a:p>
                  </a:txBody>
                  <a:tcPr/>
                </a:tc>
                <a:tc>
                  <a:txBody>
                    <a:bodyPr/>
                    <a:lstStyle/>
                    <a:p>
                      <a:r>
                        <a:rPr lang="en-US" b="0" i="0" dirty="0">
                          <a:latin typeface="Arial" charset="0"/>
                          <a:ea typeface="Arial" charset="0"/>
                          <a:cs typeface="Arial" charset="0"/>
                        </a:rPr>
                        <a:t>Appropriate when there is little </a:t>
                      </a:r>
                    </a:p>
                    <a:p>
                      <a:r>
                        <a:rPr lang="en-US" b="0" i="0" dirty="0">
                          <a:latin typeface="Arial" charset="0"/>
                          <a:ea typeface="Arial" charset="0"/>
                          <a:cs typeface="Arial" charset="0"/>
                        </a:rPr>
                        <a:t>probability of delivery by a date that the requiring activity can accept, or the contractor has not offered adequate consideration.</a:t>
                      </a:r>
                    </a:p>
                    <a:p>
                      <a:endParaRPr lang="en-US" b="0" i="0" dirty="0">
                        <a:latin typeface="Arial" charset="0"/>
                        <a:ea typeface="Arial" charset="0"/>
                        <a:cs typeface="Arial" charset="0"/>
                      </a:endParaRPr>
                    </a:p>
                  </a:txBody>
                  <a:tcPr/>
                </a:tc>
                <a:extLst>
                  <a:ext uri="{0D108BD9-81ED-4DB2-BD59-A6C34878D82A}">
                    <a16:rowId xmlns:a16="http://schemas.microsoft.com/office/drawing/2014/main" val="2417657033"/>
                  </a:ext>
                </a:extLst>
              </a:tr>
            </a:tbl>
          </a:graphicData>
        </a:graphic>
      </p:graphicFrame>
    </p:spTree>
    <p:extLst>
      <p:ext uri="{BB962C8B-B14F-4D97-AF65-F5344CB8AC3E}">
        <p14:creationId xmlns:p14="http://schemas.microsoft.com/office/powerpoint/2010/main" val="13823463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00D2AB"/>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0" name="Title 4"/>
          <p:cNvSpPr txBox="1">
            <a:spLocks/>
          </p:cNvSpPr>
          <p:nvPr/>
        </p:nvSpPr>
        <p:spPr>
          <a:xfrm>
            <a:off x="0" y="153793"/>
            <a:ext cx="12192000" cy="149570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800" b="1" dirty="0">
                <a:solidFill>
                  <a:schemeClr val="bg1"/>
                </a:solidFill>
                <a:latin typeface="Arial Black" charset="0"/>
                <a:ea typeface="Arial Black" charset="0"/>
                <a:cs typeface="Arial Black" charset="0"/>
              </a:rPr>
              <a:t>DECISION TABLE FOR SELECTING A CONTRACT REMEDY</a:t>
            </a:r>
            <a:endParaRPr lang="en-US" sz="4800" b="1" baseline="30000" dirty="0">
              <a:solidFill>
                <a:schemeClr val="bg1"/>
              </a:solidFill>
              <a:latin typeface="Arial Black" charset="0"/>
              <a:ea typeface="Arial Black" charset="0"/>
              <a:cs typeface="Arial Black" charset="0"/>
            </a:endParaRPr>
          </a:p>
        </p:txBody>
      </p:sp>
      <p:sp>
        <p:nvSpPr>
          <p:cNvPr id="6" name="Slide Number Placeholder 5"/>
          <p:cNvSpPr>
            <a:spLocks noGrp="1"/>
          </p:cNvSpPr>
          <p:nvPr>
            <p:ph type="sldNum" sz="quarter" idx="12"/>
          </p:nvPr>
        </p:nvSpPr>
        <p:spPr>
          <a:xfrm>
            <a:off x="9448800" y="6492874"/>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28</a:t>
            </a:fld>
            <a:endParaRPr lang="en-US" sz="2000" b="1" dirty="0">
              <a:solidFill>
                <a:schemeClr val="bg1"/>
              </a:solidFill>
              <a:latin typeface="Arial" charset="0"/>
              <a:ea typeface="Arial" charset="0"/>
              <a:cs typeface="Arial" charset="0"/>
            </a:endParaRPr>
          </a:p>
        </p:txBody>
      </p:sp>
      <p:graphicFrame>
        <p:nvGraphicFramePr>
          <p:cNvPr id="12" name="Content Placeholder 3">
            <a:extLst>
              <a:ext uri="{FF2B5EF4-FFF2-40B4-BE49-F238E27FC236}">
                <a16:creationId xmlns:a16="http://schemas.microsoft.com/office/drawing/2014/main" id="{E99CCCDA-1E60-4531-8AF2-40978163C73F}"/>
              </a:ext>
            </a:extLst>
          </p:cNvPr>
          <p:cNvGraphicFramePr>
            <a:graphicFrameLocks/>
          </p:cNvGraphicFramePr>
          <p:nvPr>
            <p:extLst>
              <p:ext uri="{D42A27DB-BD31-4B8C-83A1-F6EECF244321}">
                <p14:modId xmlns:p14="http://schemas.microsoft.com/office/powerpoint/2010/main" val="1979646153"/>
              </p:ext>
            </p:extLst>
          </p:nvPr>
        </p:nvGraphicFramePr>
        <p:xfrm>
          <a:off x="838200" y="1825625"/>
          <a:ext cx="10515600" cy="4394200"/>
        </p:xfrm>
        <a:graphic>
          <a:graphicData uri="http://schemas.openxmlformats.org/drawingml/2006/table">
            <a:tbl>
              <a:tblPr firstRow="1" bandRow="1">
                <a:tableStyleId>{5C22544A-7EE6-4342-B048-85BDC9FD1C3A}</a:tableStyleId>
              </a:tblPr>
              <a:tblGrid>
                <a:gridCol w="3511062">
                  <a:extLst>
                    <a:ext uri="{9D8B030D-6E8A-4147-A177-3AD203B41FA5}">
                      <a16:colId xmlns:a16="http://schemas.microsoft.com/office/drawing/2014/main" val="302682582"/>
                    </a:ext>
                  </a:extLst>
                </a:gridCol>
                <a:gridCol w="3499338">
                  <a:extLst>
                    <a:ext uri="{9D8B030D-6E8A-4147-A177-3AD203B41FA5}">
                      <a16:colId xmlns:a16="http://schemas.microsoft.com/office/drawing/2014/main" val="847143807"/>
                    </a:ext>
                  </a:extLst>
                </a:gridCol>
                <a:gridCol w="3505200">
                  <a:extLst>
                    <a:ext uri="{9D8B030D-6E8A-4147-A177-3AD203B41FA5}">
                      <a16:colId xmlns:a16="http://schemas.microsoft.com/office/drawing/2014/main" val="2695898527"/>
                    </a:ext>
                  </a:extLst>
                </a:gridCol>
              </a:tblGrid>
              <a:tr h="370840">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662766959"/>
                  </a:ext>
                </a:extLst>
              </a:tr>
              <a:tr h="370840">
                <a:tc>
                  <a:txBody>
                    <a:bodyPr/>
                    <a:lstStyle/>
                    <a:p>
                      <a:r>
                        <a:rPr lang="en-US" b="1" dirty="0">
                          <a:latin typeface="Arial" charset="0"/>
                          <a:ea typeface="Arial" charset="0"/>
                          <a:cs typeface="Arial" charset="0"/>
                        </a:rPr>
                        <a:t>The deliverable has not been accepted and does not conform to the contract’s requirements</a:t>
                      </a:r>
                      <a:r>
                        <a:rPr lang="en-US" b="0" dirty="0">
                          <a:latin typeface="Arial" charset="0"/>
                          <a:ea typeface="Arial" charset="0"/>
                          <a:cs typeface="Arial" charset="0"/>
                        </a:rPr>
                        <a:t>. (The </a:t>
                      </a:r>
                    </a:p>
                    <a:p>
                      <a:r>
                        <a:rPr lang="en-US" b="0" dirty="0">
                          <a:latin typeface="Arial" charset="0"/>
                          <a:ea typeface="Arial" charset="0"/>
                          <a:cs typeface="Arial" charset="0"/>
                        </a:rPr>
                        <a:t>CO has determined that the deliverable has not been implicitly or explicitly accepted and does not conform to the contract’s requirements.)</a:t>
                      </a:r>
                    </a:p>
                  </a:txBody>
                  <a:tcPr/>
                </a:tc>
                <a:tc>
                  <a:txBody>
                    <a:bodyPr/>
                    <a:lstStyle/>
                    <a:p>
                      <a:r>
                        <a:rPr lang="en-US" dirty="0">
                          <a:latin typeface="Arial" charset="0"/>
                          <a:ea typeface="Arial" charset="0"/>
                          <a:cs typeface="Arial" charset="0"/>
                        </a:rPr>
                        <a:t>Accept the deliverable without </a:t>
                      </a:r>
                    </a:p>
                    <a:p>
                      <a:r>
                        <a:rPr lang="en-US" dirty="0">
                          <a:latin typeface="Arial" charset="0"/>
                          <a:ea typeface="Arial" charset="0"/>
                          <a:cs typeface="Arial" charset="0"/>
                        </a:rPr>
                        <a:t>consideration.</a:t>
                      </a:r>
                    </a:p>
                  </a:txBody>
                  <a:tcPr/>
                </a:tc>
                <a:tc>
                  <a:txBody>
                    <a:bodyPr/>
                    <a:lstStyle/>
                    <a:p>
                      <a:r>
                        <a:rPr lang="en-US" dirty="0">
                          <a:latin typeface="Arial" charset="0"/>
                          <a:ea typeface="Arial" charset="0"/>
                          <a:cs typeface="Arial" charset="0"/>
                        </a:rPr>
                        <a:t>Appropriate when the nonconformance is minor and obtaining consideration is not in the government’s interests (see FAR 46.407(f)).</a:t>
                      </a:r>
                    </a:p>
                    <a:p>
                      <a:endParaRPr lang="en-US" dirty="0">
                        <a:latin typeface="Arial" charset="0"/>
                        <a:ea typeface="Arial" charset="0"/>
                        <a:cs typeface="Arial" charset="0"/>
                      </a:endParaRPr>
                    </a:p>
                  </a:txBody>
                  <a:tcPr/>
                </a:tc>
                <a:extLst>
                  <a:ext uri="{0D108BD9-81ED-4DB2-BD59-A6C34878D82A}">
                    <a16:rowId xmlns:a16="http://schemas.microsoft.com/office/drawing/2014/main" val="2121582602"/>
                  </a:ext>
                </a:extLst>
              </a:tr>
              <a:tr h="370840">
                <a:tc>
                  <a:txBody>
                    <a:bodyPr/>
                    <a:lstStyle/>
                    <a:p>
                      <a:endParaRPr lang="en-US" dirty="0">
                        <a:latin typeface="Arial" charset="0"/>
                        <a:ea typeface="Arial" charset="0"/>
                        <a:cs typeface="Arial" charset="0"/>
                      </a:endParaRPr>
                    </a:p>
                  </a:txBody>
                  <a:tcPr/>
                </a:tc>
                <a:tc>
                  <a:txBody>
                    <a:bodyPr/>
                    <a:lstStyle/>
                    <a:p>
                      <a:r>
                        <a:rPr lang="en-US" dirty="0">
                          <a:latin typeface="Arial" charset="0"/>
                          <a:ea typeface="Arial" charset="0"/>
                          <a:cs typeface="Arial" charset="0"/>
                        </a:rPr>
                        <a:t>Accept the deliverable in </a:t>
                      </a:r>
                    </a:p>
                    <a:p>
                      <a:r>
                        <a:rPr lang="en-US" dirty="0">
                          <a:latin typeface="Arial" charset="0"/>
                          <a:ea typeface="Arial" charset="0"/>
                          <a:cs typeface="Arial" charset="0"/>
                        </a:rPr>
                        <a:t>exchange for consideration.</a:t>
                      </a:r>
                    </a:p>
                  </a:txBody>
                  <a:tcPr/>
                </a:tc>
                <a:tc>
                  <a:txBody>
                    <a:bodyPr/>
                    <a:lstStyle/>
                    <a:p>
                      <a:r>
                        <a:rPr lang="en-US" dirty="0">
                          <a:latin typeface="Arial" charset="0"/>
                          <a:ea typeface="Arial" charset="0"/>
                          <a:cs typeface="Arial" charset="0"/>
                        </a:rPr>
                        <a:t>Appropriate when the requiring </a:t>
                      </a:r>
                    </a:p>
                    <a:p>
                      <a:r>
                        <a:rPr lang="en-US" dirty="0">
                          <a:latin typeface="Arial" charset="0"/>
                          <a:ea typeface="Arial" charset="0"/>
                          <a:cs typeface="Arial" charset="0"/>
                        </a:rPr>
                        <a:t>activity can tolerate non-conformance (see FAR 46</a:t>
                      </a:r>
                    </a:p>
                    <a:p>
                      <a:r>
                        <a:rPr lang="en-US" dirty="0">
                          <a:latin typeface="Arial" charset="0"/>
                          <a:ea typeface="Arial" charset="0"/>
                          <a:cs typeface="Arial" charset="0"/>
                        </a:rPr>
                        <a:t>407(c))</a:t>
                      </a:r>
                    </a:p>
                    <a:p>
                      <a:endParaRPr lang="en-US" dirty="0">
                        <a:latin typeface="Arial" charset="0"/>
                        <a:ea typeface="Arial" charset="0"/>
                        <a:cs typeface="Arial" charset="0"/>
                      </a:endParaRPr>
                    </a:p>
                  </a:txBody>
                  <a:tcPr/>
                </a:tc>
                <a:extLst>
                  <a:ext uri="{0D108BD9-81ED-4DB2-BD59-A6C34878D82A}">
                    <a16:rowId xmlns:a16="http://schemas.microsoft.com/office/drawing/2014/main" val="2417657033"/>
                  </a:ext>
                </a:extLst>
              </a:tr>
            </a:tbl>
          </a:graphicData>
        </a:graphic>
      </p:graphicFrame>
    </p:spTree>
    <p:extLst>
      <p:ext uri="{BB962C8B-B14F-4D97-AF65-F5344CB8AC3E}">
        <p14:creationId xmlns:p14="http://schemas.microsoft.com/office/powerpoint/2010/main" val="37384821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00D2AB"/>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0" name="Title 4"/>
          <p:cNvSpPr txBox="1">
            <a:spLocks/>
          </p:cNvSpPr>
          <p:nvPr/>
        </p:nvSpPr>
        <p:spPr>
          <a:xfrm>
            <a:off x="0" y="153793"/>
            <a:ext cx="12192000" cy="149570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800" b="1" dirty="0">
                <a:solidFill>
                  <a:schemeClr val="bg1"/>
                </a:solidFill>
                <a:latin typeface="Arial Black" charset="0"/>
                <a:ea typeface="Arial Black" charset="0"/>
                <a:cs typeface="Arial Black" charset="0"/>
              </a:rPr>
              <a:t>DECISION TABLE FOR SELECTING A CONTRACT REMEDY</a:t>
            </a:r>
            <a:endParaRPr lang="en-US" sz="4800" b="1" baseline="30000" dirty="0">
              <a:solidFill>
                <a:schemeClr val="bg1"/>
              </a:solidFill>
              <a:latin typeface="Arial Black" charset="0"/>
              <a:ea typeface="Arial Black" charset="0"/>
              <a:cs typeface="Arial Black" charset="0"/>
            </a:endParaRPr>
          </a:p>
        </p:txBody>
      </p:sp>
      <p:sp>
        <p:nvSpPr>
          <p:cNvPr id="6" name="Slide Number Placeholder 5"/>
          <p:cNvSpPr>
            <a:spLocks noGrp="1"/>
          </p:cNvSpPr>
          <p:nvPr>
            <p:ph type="sldNum" sz="quarter" idx="12"/>
          </p:nvPr>
        </p:nvSpPr>
        <p:spPr>
          <a:xfrm>
            <a:off x="9448800" y="6492874"/>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29</a:t>
            </a:fld>
            <a:endParaRPr lang="en-US" sz="2000" b="1" dirty="0">
              <a:solidFill>
                <a:schemeClr val="bg1"/>
              </a:solidFill>
              <a:latin typeface="Arial" charset="0"/>
              <a:ea typeface="Arial" charset="0"/>
              <a:cs typeface="Arial" charset="0"/>
            </a:endParaRPr>
          </a:p>
        </p:txBody>
      </p:sp>
      <p:graphicFrame>
        <p:nvGraphicFramePr>
          <p:cNvPr id="7" name="Content Placeholder 3">
            <a:extLst>
              <a:ext uri="{FF2B5EF4-FFF2-40B4-BE49-F238E27FC236}">
                <a16:creationId xmlns:a16="http://schemas.microsoft.com/office/drawing/2014/main" id="{E99CCCDA-1E60-4531-8AF2-40978163C73F}"/>
              </a:ext>
            </a:extLst>
          </p:cNvPr>
          <p:cNvGraphicFramePr>
            <a:graphicFrameLocks/>
          </p:cNvGraphicFramePr>
          <p:nvPr>
            <p:extLst>
              <p:ext uri="{D42A27DB-BD31-4B8C-83A1-F6EECF244321}">
                <p14:modId xmlns:p14="http://schemas.microsoft.com/office/powerpoint/2010/main" val="1727750844"/>
              </p:ext>
            </p:extLst>
          </p:nvPr>
        </p:nvGraphicFramePr>
        <p:xfrm>
          <a:off x="838200" y="1825625"/>
          <a:ext cx="10515600" cy="4119880"/>
        </p:xfrm>
        <a:graphic>
          <a:graphicData uri="http://schemas.openxmlformats.org/drawingml/2006/table">
            <a:tbl>
              <a:tblPr firstRow="1" bandRow="1">
                <a:tableStyleId>{5C22544A-7EE6-4342-B048-85BDC9FD1C3A}</a:tableStyleId>
              </a:tblPr>
              <a:tblGrid>
                <a:gridCol w="3511062">
                  <a:extLst>
                    <a:ext uri="{9D8B030D-6E8A-4147-A177-3AD203B41FA5}">
                      <a16:colId xmlns:a16="http://schemas.microsoft.com/office/drawing/2014/main" val="302682582"/>
                    </a:ext>
                  </a:extLst>
                </a:gridCol>
                <a:gridCol w="3499338">
                  <a:extLst>
                    <a:ext uri="{9D8B030D-6E8A-4147-A177-3AD203B41FA5}">
                      <a16:colId xmlns:a16="http://schemas.microsoft.com/office/drawing/2014/main" val="847143807"/>
                    </a:ext>
                  </a:extLst>
                </a:gridCol>
                <a:gridCol w="3505200">
                  <a:extLst>
                    <a:ext uri="{9D8B030D-6E8A-4147-A177-3AD203B41FA5}">
                      <a16:colId xmlns:a16="http://schemas.microsoft.com/office/drawing/2014/main" val="2695898527"/>
                    </a:ext>
                  </a:extLst>
                </a:gridCol>
              </a:tblGrid>
              <a:tr h="370840">
                <a:tc>
                  <a:txBody>
                    <a:bodyPr/>
                    <a:lstStyle/>
                    <a:p>
                      <a:endParaRPr lang="en-US" dirty="0">
                        <a:latin typeface="Arial" charset="0"/>
                        <a:ea typeface="Arial" charset="0"/>
                        <a:cs typeface="Arial" charset="0"/>
                      </a:endParaRPr>
                    </a:p>
                  </a:txBody>
                  <a:tcPr/>
                </a:tc>
                <a:tc>
                  <a:txBody>
                    <a:bodyPr/>
                    <a:lstStyle/>
                    <a:p>
                      <a:endParaRPr lang="en-US">
                        <a:latin typeface="Arial" charset="0"/>
                        <a:ea typeface="Arial" charset="0"/>
                        <a:cs typeface="Arial" charset="0"/>
                      </a:endParaRPr>
                    </a:p>
                  </a:txBody>
                  <a:tcPr/>
                </a:tc>
                <a:tc>
                  <a:txBody>
                    <a:bodyPr/>
                    <a:lstStyle/>
                    <a:p>
                      <a:endParaRPr lang="en-US">
                        <a:latin typeface="Arial" charset="0"/>
                        <a:ea typeface="Arial" charset="0"/>
                        <a:cs typeface="Arial" charset="0"/>
                      </a:endParaRPr>
                    </a:p>
                  </a:txBody>
                  <a:tcPr/>
                </a:tc>
                <a:extLst>
                  <a:ext uri="{0D108BD9-81ED-4DB2-BD59-A6C34878D82A}">
                    <a16:rowId xmlns:a16="http://schemas.microsoft.com/office/drawing/2014/main" val="1662766959"/>
                  </a:ext>
                </a:extLst>
              </a:tr>
              <a:tr h="370840">
                <a:tc>
                  <a:txBody>
                    <a:bodyPr/>
                    <a:lstStyle/>
                    <a:p>
                      <a:r>
                        <a:rPr lang="en-US" b="1" dirty="0">
                          <a:latin typeface="Arial" charset="0"/>
                          <a:ea typeface="Arial" charset="0"/>
                          <a:cs typeface="Arial" charset="0"/>
                        </a:rPr>
                        <a:t>The deliverable has not been accepted and does not conform to the contract’s requirements</a:t>
                      </a:r>
                      <a:r>
                        <a:rPr lang="en-US" b="0" dirty="0">
                          <a:latin typeface="Arial" charset="0"/>
                          <a:ea typeface="Arial" charset="0"/>
                          <a:cs typeface="Arial" charset="0"/>
                        </a:rPr>
                        <a:t> (cont.)</a:t>
                      </a:r>
                    </a:p>
                  </a:txBody>
                  <a:tcPr/>
                </a:tc>
                <a:tc>
                  <a:txBody>
                    <a:bodyPr/>
                    <a:lstStyle/>
                    <a:p>
                      <a:r>
                        <a:rPr lang="en-US" dirty="0">
                          <a:latin typeface="Arial" charset="0"/>
                          <a:ea typeface="Arial" charset="0"/>
                          <a:cs typeface="Arial" charset="0"/>
                        </a:rPr>
                        <a:t>Accept the deliverable and </a:t>
                      </a:r>
                    </a:p>
                    <a:p>
                      <a:r>
                        <a:rPr lang="en-US" dirty="0">
                          <a:latin typeface="Arial" charset="0"/>
                          <a:ea typeface="Arial" charset="0"/>
                          <a:cs typeface="Arial" charset="0"/>
                        </a:rPr>
                        <a:t>invoke a warranty to have the </a:t>
                      </a:r>
                    </a:p>
                    <a:p>
                      <a:r>
                        <a:rPr lang="en-US" dirty="0">
                          <a:latin typeface="Arial" charset="0"/>
                          <a:ea typeface="Arial" charset="0"/>
                          <a:cs typeface="Arial" charset="0"/>
                        </a:rPr>
                        <a:t>deliverable improved to meet </a:t>
                      </a:r>
                    </a:p>
                    <a:p>
                      <a:r>
                        <a:rPr lang="en-US" dirty="0">
                          <a:latin typeface="Arial" charset="0"/>
                          <a:ea typeface="Arial" charset="0"/>
                          <a:cs typeface="Arial" charset="0"/>
                        </a:rPr>
                        <a:t>specifications after acceptance.</a:t>
                      </a:r>
                    </a:p>
                    <a:p>
                      <a:endParaRPr lang="en-US" dirty="0">
                        <a:latin typeface="Arial" charset="0"/>
                        <a:ea typeface="Arial" charset="0"/>
                        <a:cs typeface="Arial" charset="0"/>
                      </a:endParaRPr>
                    </a:p>
                  </a:txBody>
                  <a:tcPr/>
                </a:tc>
                <a:tc>
                  <a:txBody>
                    <a:bodyPr/>
                    <a:lstStyle/>
                    <a:p>
                      <a:r>
                        <a:rPr lang="en-US" dirty="0">
                          <a:latin typeface="Arial" charset="0"/>
                          <a:ea typeface="Arial" charset="0"/>
                          <a:cs typeface="Arial" charset="0"/>
                        </a:rPr>
                        <a:t>Appropriate when there is an express or implied warranty and immediate acceptance will benefit the requiring activity.</a:t>
                      </a:r>
                    </a:p>
                  </a:txBody>
                  <a:tcPr/>
                </a:tc>
                <a:extLst>
                  <a:ext uri="{0D108BD9-81ED-4DB2-BD59-A6C34878D82A}">
                    <a16:rowId xmlns:a16="http://schemas.microsoft.com/office/drawing/2014/main" val="2121582602"/>
                  </a:ext>
                </a:extLst>
              </a:tr>
              <a:tr h="370840">
                <a:tc>
                  <a:txBody>
                    <a:bodyPr/>
                    <a:lstStyle/>
                    <a:p>
                      <a:endParaRPr lang="en-US" dirty="0">
                        <a:latin typeface="Arial" charset="0"/>
                        <a:ea typeface="Arial" charset="0"/>
                        <a:cs typeface="Arial" charset="0"/>
                      </a:endParaRPr>
                    </a:p>
                  </a:txBody>
                  <a:tcPr/>
                </a:tc>
                <a:tc>
                  <a:txBody>
                    <a:bodyPr/>
                    <a:lstStyle/>
                    <a:p>
                      <a:r>
                        <a:rPr lang="en-US" dirty="0">
                          <a:latin typeface="Arial" charset="0"/>
                          <a:ea typeface="Arial" charset="0"/>
                          <a:cs typeface="Arial" charset="0"/>
                        </a:rPr>
                        <a:t>Reject the deliverable and </a:t>
                      </a:r>
                    </a:p>
                    <a:p>
                      <a:r>
                        <a:rPr lang="en-US" dirty="0">
                          <a:latin typeface="Arial" charset="0"/>
                          <a:ea typeface="Arial" charset="0"/>
                          <a:cs typeface="Arial" charset="0"/>
                        </a:rPr>
                        <a:t>obtain correction or replacement at no cost to the government. Tell the payment office to withhold payment until an acceptable deliverable has been furnished.</a:t>
                      </a:r>
                    </a:p>
                  </a:txBody>
                  <a:tcPr/>
                </a:tc>
                <a:tc>
                  <a:txBody>
                    <a:bodyPr/>
                    <a:lstStyle/>
                    <a:p>
                      <a:r>
                        <a:rPr lang="en-US" dirty="0">
                          <a:latin typeface="Arial" charset="0"/>
                          <a:ea typeface="Arial" charset="0"/>
                          <a:cs typeface="Arial" charset="0"/>
                        </a:rPr>
                        <a:t>Appropriate when there is a reasonable expectation that a satisfactory replacement will be provided by the delivery date in the contract, or for consideration, within a reasonable time thereafter.</a:t>
                      </a:r>
                    </a:p>
                    <a:p>
                      <a:endParaRPr lang="en-US" dirty="0">
                        <a:latin typeface="Arial" charset="0"/>
                        <a:ea typeface="Arial" charset="0"/>
                        <a:cs typeface="Arial" charset="0"/>
                      </a:endParaRPr>
                    </a:p>
                  </a:txBody>
                  <a:tcPr/>
                </a:tc>
                <a:extLst>
                  <a:ext uri="{0D108BD9-81ED-4DB2-BD59-A6C34878D82A}">
                    <a16:rowId xmlns:a16="http://schemas.microsoft.com/office/drawing/2014/main" val="2417657033"/>
                  </a:ext>
                </a:extLst>
              </a:tr>
            </a:tbl>
          </a:graphicData>
        </a:graphic>
      </p:graphicFrame>
    </p:spTree>
    <p:extLst>
      <p:ext uri="{BB962C8B-B14F-4D97-AF65-F5344CB8AC3E}">
        <p14:creationId xmlns:p14="http://schemas.microsoft.com/office/powerpoint/2010/main" val="7448979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082D2"/>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solidFill>
                <a:prstClr val="white"/>
              </a:solidFill>
            </a:endParaRPr>
          </a:p>
        </p:txBody>
      </p:sp>
      <p:sp>
        <p:nvSpPr>
          <p:cNvPr id="10" name="Title 4"/>
          <p:cNvSpPr txBox="1">
            <a:spLocks/>
          </p:cNvSpPr>
          <p:nvPr/>
        </p:nvSpPr>
        <p:spPr>
          <a:xfrm>
            <a:off x="0" y="14821"/>
            <a:ext cx="12192000" cy="1495705"/>
          </a:xfrm>
          <a:prstGeom prst="rect">
            <a:avLst/>
          </a:prstGeom>
        </p:spPr>
        <p:txBody>
          <a:bodyPr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b="1">
                <a:solidFill>
                  <a:prstClr val="white"/>
                </a:solidFill>
                <a:latin typeface="Arial Black" charset="0"/>
                <a:ea typeface="Arial Black" charset="0"/>
                <a:cs typeface="Arial Black" charset="0"/>
              </a:rPr>
              <a:t>BASIC OBJECTIVES</a:t>
            </a:r>
            <a:endParaRPr lang="en-US" sz="6000" b="1" baseline="30000" dirty="0">
              <a:solidFill>
                <a:prstClr val="white"/>
              </a:solidFill>
              <a:latin typeface="Arial Black" charset="0"/>
              <a:ea typeface="Arial Black" charset="0"/>
              <a:cs typeface="Arial Black" charset="0"/>
            </a:endParaRPr>
          </a:p>
        </p:txBody>
      </p:sp>
      <p:sp>
        <p:nvSpPr>
          <p:cNvPr id="9" name="Slide Number Placeholder 6"/>
          <p:cNvSpPr>
            <a:spLocks noGrp="1"/>
          </p:cNvSpPr>
          <p:nvPr>
            <p:ph type="sldNum" sz="quarter" idx="12"/>
          </p:nvPr>
        </p:nvSpPr>
        <p:spPr>
          <a:xfrm>
            <a:off x="9448800" y="6492875"/>
            <a:ext cx="2743200" cy="365125"/>
          </a:xfrm>
        </p:spPr>
        <p:txBody>
          <a:bodyPr/>
          <a:lstStyle/>
          <a:p>
            <a:r>
              <a:rPr lang="en-US" sz="2000" b="1" dirty="0">
                <a:solidFill>
                  <a:prstClr val="white"/>
                </a:solidFill>
                <a:latin typeface="Arial" charset="0"/>
                <a:ea typeface="Arial" charset="0"/>
                <a:cs typeface="Arial" charset="0"/>
              </a:rPr>
              <a:t>3</a:t>
            </a:r>
          </a:p>
        </p:txBody>
      </p:sp>
      <p:sp>
        <p:nvSpPr>
          <p:cNvPr id="2" name="TextBox 1"/>
          <p:cNvSpPr txBox="1"/>
          <p:nvPr/>
        </p:nvSpPr>
        <p:spPr>
          <a:xfrm>
            <a:off x="786384" y="2151727"/>
            <a:ext cx="10619232" cy="2554545"/>
          </a:xfrm>
          <a:prstGeom prst="rect">
            <a:avLst/>
          </a:prstGeom>
          <a:noFill/>
        </p:spPr>
        <p:txBody>
          <a:bodyPr wrap="square" rtlCol="0">
            <a:spAutoFit/>
          </a:bodyPr>
          <a:lstStyle/>
          <a:p>
            <a:pPr algn="ctr"/>
            <a:r>
              <a:rPr lang="en-US" sz="3200" b="1" dirty="0">
                <a:solidFill>
                  <a:schemeClr val="bg1"/>
                </a:solidFill>
                <a:latin typeface="Arial" charset="0"/>
                <a:ea typeface="Arial" charset="0"/>
                <a:cs typeface="Arial" charset="0"/>
              </a:rPr>
              <a:t>1. To get what the government needs</a:t>
            </a:r>
            <a:br>
              <a:rPr lang="en-US" sz="3200" b="1" dirty="0">
                <a:solidFill>
                  <a:schemeClr val="bg1"/>
                </a:solidFill>
                <a:latin typeface="Arial" charset="0"/>
                <a:ea typeface="Arial" charset="0"/>
                <a:cs typeface="Arial" charset="0"/>
              </a:rPr>
            </a:br>
            <a:endParaRPr lang="en-US" sz="3200" b="1" dirty="0">
              <a:solidFill>
                <a:schemeClr val="bg1"/>
              </a:solidFill>
              <a:latin typeface="Arial" charset="0"/>
              <a:ea typeface="Arial" charset="0"/>
              <a:cs typeface="Arial" charset="0"/>
            </a:endParaRPr>
          </a:p>
          <a:p>
            <a:pPr algn="ctr"/>
            <a:r>
              <a:rPr lang="en-US" sz="3200" b="1" dirty="0">
                <a:solidFill>
                  <a:schemeClr val="bg1"/>
                </a:solidFill>
                <a:latin typeface="Arial" charset="0"/>
                <a:ea typeface="Arial" charset="0"/>
                <a:cs typeface="Arial" charset="0"/>
              </a:rPr>
              <a:t>2. When it needs it</a:t>
            </a:r>
            <a:br>
              <a:rPr lang="en-US" sz="3200" b="1" dirty="0">
                <a:solidFill>
                  <a:schemeClr val="bg1"/>
                </a:solidFill>
                <a:latin typeface="Arial" charset="0"/>
                <a:ea typeface="Arial" charset="0"/>
                <a:cs typeface="Arial" charset="0"/>
              </a:rPr>
            </a:br>
            <a:endParaRPr lang="en-US" sz="3200" b="1" dirty="0">
              <a:solidFill>
                <a:schemeClr val="bg1"/>
              </a:solidFill>
              <a:latin typeface="Arial" charset="0"/>
              <a:ea typeface="Arial" charset="0"/>
              <a:cs typeface="Arial" charset="0"/>
            </a:endParaRPr>
          </a:p>
          <a:p>
            <a:pPr algn="ctr"/>
            <a:r>
              <a:rPr lang="en-US" sz="3200" b="1" dirty="0">
                <a:solidFill>
                  <a:schemeClr val="bg1"/>
                </a:solidFill>
                <a:latin typeface="Arial" charset="0"/>
                <a:ea typeface="Arial" charset="0"/>
                <a:cs typeface="Arial" charset="0"/>
              </a:rPr>
              <a:t>3. At a fair and reasonable price</a:t>
            </a:r>
          </a:p>
        </p:txBody>
      </p:sp>
    </p:spTree>
    <p:extLst>
      <p:ext uri="{BB962C8B-B14F-4D97-AF65-F5344CB8AC3E}">
        <p14:creationId xmlns:p14="http://schemas.microsoft.com/office/powerpoint/2010/main" val="116026767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00D2AB"/>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0" name="Title 4"/>
          <p:cNvSpPr txBox="1">
            <a:spLocks/>
          </p:cNvSpPr>
          <p:nvPr/>
        </p:nvSpPr>
        <p:spPr>
          <a:xfrm>
            <a:off x="0" y="153793"/>
            <a:ext cx="12192000" cy="149570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800" b="1" dirty="0">
                <a:solidFill>
                  <a:schemeClr val="bg1"/>
                </a:solidFill>
                <a:latin typeface="Arial Black" charset="0"/>
                <a:ea typeface="Arial Black" charset="0"/>
                <a:cs typeface="Arial Black" charset="0"/>
              </a:rPr>
              <a:t>DECISION TABLE FOR SELECTING A CONTRACT REMEDY</a:t>
            </a:r>
            <a:endParaRPr lang="en-US" sz="4800" b="1" baseline="30000" dirty="0">
              <a:solidFill>
                <a:schemeClr val="bg1"/>
              </a:solidFill>
              <a:latin typeface="Arial Black" charset="0"/>
              <a:ea typeface="Arial Black" charset="0"/>
              <a:cs typeface="Arial Black" charset="0"/>
            </a:endParaRPr>
          </a:p>
        </p:txBody>
      </p:sp>
      <p:sp>
        <p:nvSpPr>
          <p:cNvPr id="6" name="Slide Number Placeholder 5"/>
          <p:cNvSpPr>
            <a:spLocks noGrp="1"/>
          </p:cNvSpPr>
          <p:nvPr>
            <p:ph type="sldNum" sz="quarter" idx="12"/>
          </p:nvPr>
        </p:nvSpPr>
        <p:spPr>
          <a:xfrm>
            <a:off x="9448800" y="6492874"/>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30</a:t>
            </a:fld>
            <a:endParaRPr lang="en-US" sz="2000" b="1" dirty="0">
              <a:solidFill>
                <a:schemeClr val="bg1"/>
              </a:solidFill>
              <a:latin typeface="Arial" charset="0"/>
              <a:ea typeface="Arial" charset="0"/>
              <a:cs typeface="Arial" charset="0"/>
            </a:endParaRPr>
          </a:p>
        </p:txBody>
      </p:sp>
      <p:graphicFrame>
        <p:nvGraphicFramePr>
          <p:cNvPr id="7" name="Content Placeholder 3">
            <a:extLst>
              <a:ext uri="{FF2B5EF4-FFF2-40B4-BE49-F238E27FC236}">
                <a16:creationId xmlns:a16="http://schemas.microsoft.com/office/drawing/2014/main" id="{E99CCCDA-1E60-4531-8AF2-40978163C73F}"/>
              </a:ext>
            </a:extLst>
          </p:cNvPr>
          <p:cNvGraphicFramePr>
            <a:graphicFrameLocks/>
          </p:cNvGraphicFramePr>
          <p:nvPr>
            <p:extLst>
              <p:ext uri="{D42A27DB-BD31-4B8C-83A1-F6EECF244321}">
                <p14:modId xmlns:p14="http://schemas.microsoft.com/office/powerpoint/2010/main" val="542386280"/>
              </p:ext>
            </p:extLst>
          </p:nvPr>
        </p:nvGraphicFramePr>
        <p:xfrm>
          <a:off x="670891" y="1633215"/>
          <a:ext cx="10850217" cy="4859658"/>
        </p:xfrm>
        <a:graphic>
          <a:graphicData uri="http://schemas.openxmlformats.org/drawingml/2006/table">
            <a:tbl>
              <a:tblPr firstRow="1" bandRow="1">
                <a:tableStyleId>{5C22544A-7EE6-4342-B048-85BDC9FD1C3A}</a:tableStyleId>
              </a:tblPr>
              <a:tblGrid>
                <a:gridCol w="3622788">
                  <a:extLst>
                    <a:ext uri="{9D8B030D-6E8A-4147-A177-3AD203B41FA5}">
                      <a16:colId xmlns:a16="http://schemas.microsoft.com/office/drawing/2014/main" val="302682582"/>
                    </a:ext>
                  </a:extLst>
                </a:gridCol>
                <a:gridCol w="3610690">
                  <a:extLst>
                    <a:ext uri="{9D8B030D-6E8A-4147-A177-3AD203B41FA5}">
                      <a16:colId xmlns:a16="http://schemas.microsoft.com/office/drawing/2014/main" val="847143807"/>
                    </a:ext>
                  </a:extLst>
                </a:gridCol>
                <a:gridCol w="3616739">
                  <a:extLst>
                    <a:ext uri="{9D8B030D-6E8A-4147-A177-3AD203B41FA5}">
                      <a16:colId xmlns:a16="http://schemas.microsoft.com/office/drawing/2014/main" val="2695898527"/>
                    </a:ext>
                  </a:extLst>
                </a:gridCol>
              </a:tblGrid>
              <a:tr h="360566">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662766959"/>
                  </a:ext>
                </a:extLst>
              </a:tr>
              <a:tr h="1155786">
                <a:tc>
                  <a:txBody>
                    <a:bodyPr/>
                    <a:lstStyle/>
                    <a:p>
                      <a:r>
                        <a:rPr lang="en-US" sz="1600" b="1" dirty="0">
                          <a:latin typeface="Arial" charset="0"/>
                          <a:ea typeface="Arial" charset="0"/>
                          <a:cs typeface="Arial" charset="0"/>
                        </a:rPr>
                        <a:t>The deliverable has </a:t>
                      </a:r>
                      <a:r>
                        <a:rPr lang="en-US" sz="1600" b="1" u="sng" dirty="0">
                          <a:latin typeface="Arial" charset="0"/>
                          <a:ea typeface="Arial" charset="0"/>
                          <a:cs typeface="Arial" charset="0"/>
                        </a:rPr>
                        <a:t>not</a:t>
                      </a:r>
                      <a:r>
                        <a:rPr lang="en-US" sz="1600" b="1" dirty="0">
                          <a:latin typeface="Arial" charset="0"/>
                          <a:ea typeface="Arial" charset="0"/>
                          <a:cs typeface="Arial" charset="0"/>
                        </a:rPr>
                        <a:t> been accepted and does not conform to the contract’s requirements</a:t>
                      </a:r>
                      <a:r>
                        <a:rPr lang="en-US" sz="1600" b="0" dirty="0">
                          <a:latin typeface="Arial" charset="0"/>
                          <a:ea typeface="Arial" charset="0"/>
                          <a:cs typeface="Arial" charset="0"/>
                        </a:rPr>
                        <a:t>. (cont.)</a:t>
                      </a:r>
                    </a:p>
                  </a:txBody>
                  <a:tcPr/>
                </a:tc>
                <a:tc>
                  <a:txBody>
                    <a:bodyPr/>
                    <a:lstStyle/>
                    <a:p>
                      <a:r>
                        <a:rPr lang="en-US" sz="1600" dirty="0">
                          <a:latin typeface="Arial" charset="0"/>
                          <a:ea typeface="Arial" charset="0"/>
                          <a:cs typeface="Arial" charset="0"/>
                        </a:rPr>
                        <a:t>Reject the deliverable and send a cure or show cause notice.</a:t>
                      </a:r>
                    </a:p>
                    <a:p>
                      <a:endParaRPr lang="en-US" sz="1600" dirty="0">
                        <a:latin typeface="Arial" charset="0"/>
                        <a:ea typeface="Arial" charset="0"/>
                        <a:cs typeface="Arial" charset="0"/>
                      </a:endParaRPr>
                    </a:p>
                  </a:txBody>
                  <a:tcPr/>
                </a:tc>
                <a:tc>
                  <a:txBody>
                    <a:bodyPr/>
                    <a:lstStyle/>
                    <a:p>
                      <a:r>
                        <a:rPr lang="en-US" sz="1600" dirty="0">
                          <a:latin typeface="Arial" charset="0"/>
                          <a:ea typeface="Arial" charset="0"/>
                          <a:cs typeface="Arial" charset="0"/>
                        </a:rPr>
                        <a:t>Appropriate when there is little </a:t>
                      </a:r>
                    </a:p>
                    <a:p>
                      <a:r>
                        <a:rPr lang="en-US" sz="1600" dirty="0">
                          <a:latin typeface="Arial" charset="0"/>
                          <a:ea typeface="Arial" charset="0"/>
                          <a:cs typeface="Arial" charset="0"/>
                        </a:rPr>
                        <a:t>expectation of receiving an acceptable product within a reasonable time.</a:t>
                      </a:r>
                    </a:p>
                  </a:txBody>
                  <a:tcPr/>
                </a:tc>
                <a:extLst>
                  <a:ext uri="{0D108BD9-81ED-4DB2-BD59-A6C34878D82A}">
                    <a16:rowId xmlns:a16="http://schemas.microsoft.com/office/drawing/2014/main" val="2121582602"/>
                  </a:ext>
                </a:extLst>
              </a:tr>
              <a:tr h="194807">
                <a:tc>
                  <a:txBody>
                    <a:bodyPr/>
                    <a:lstStyle/>
                    <a:p>
                      <a:endParaRPr lang="en-US" sz="1600" dirty="0">
                        <a:latin typeface="Arial" charset="0"/>
                        <a:ea typeface="Arial" charset="0"/>
                        <a:cs typeface="Arial" charset="0"/>
                      </a:endParaRPr>
                    </a:p>
                  </a:txBody>
                  <a:tcPr/>
                </a:tc>
                <a:tc>
                  <a:txBody>
                    <a:bodyPr/>
                    <a:lstStyle/>
                    <a:p>
                      <a:endParaRPr lang="en-US" sz="1600" dirty="0">
                        <a:latin typeface="Arial" charset="0"/>
                        <a:ea typeface="Arial" charset="0"/>
                        <a:cs typeface="Arial" charset="0"/>
                      </a:endParaRPr>
                    </a:p>
                  </a:txBody>
                  <a:tcPr/>
                </a:tc>
                <a:tc>
                  <a:txBody>
                    <a:bodyPr/>
                    <a:lstStyle/>
                    <a:p>
                      <a:endParaRPr lang="en-US" sz="1600" dirty="0">
                        <a:latin typeface="Arial" charset="0"/>
                        <a:ea typeface="Arial" charset="0"/>
                        <a:cs typeface="Arial" charset="0"/>
                      </a:endParaRPr>
                    </a:p>
                  </a:txBody>
                  <a:tcPr/>
                </a:tc>
                <a:extLst>
                  <a:ext uri="{0D108BD9-81ED-4DB2-BD59-A6C34878D82A}">
                    <a16:rowId xmlns:a16="http://schemas.microsoft.com/office/drawing/2014/main" val="2417657033"/>
                  </a:ext>
                </a:extLst>
              </a:tr>
              <a:tr h="889066">
                <a:tc rowSpan="3">
                  <a:txBody>
                    <a:bodyPr/>
                    <a:lstStyle/>
                    <a:p>
                      <a:r>
                        <a:rPr lang="en-US" sz="1600" b="1" dirty="0">
                          <a:latin typeface="Arial" charset="0"/>
                          <a:ea typeface="Arial" charset="0"/>
                          <a:cs typeface="Arial" charset="0"/>
                        </a:rPr>
                        <a:t>The deliverable </a:t>
                      </a:r>
                      <a:r>
                        <a:rPr lang="en-US" sz="1600" b="1" u="sng" dirty="0">
                          <a:latin typeface="Arial" charset="0"/>
                          <a:ea typeface="Arial" charset="0"/>
                          <a:cs typeface="Arial" charset="0"/>
                        </a:rPr>
                        <a:t>has</a:t>
                      </a:r>
                      <a:r>
                        <a:rPr lang="en-US" sz="1600" b="1" dirty="0">
                          <a:latin typeface="Arial" charset="0"/>
                          <a:ea typeface="Arial" charset="0"/>
                          <a:cs typeface="Arial" charset="0"/>
                        </a:rPr>
                        <a:t> been accepted but does not conform to the contract’s requirements </a:t>
                      </a:r>
                      <a:r>
                        <a:rPr lang="en-US" sz="1600" dirty="0">
                          <a:latin typeface="Arial" charset="0"/>
                          <a:ea typeface="Arial" charset="0"/>
                          <a:cs typeface="Arial" charset="0"/>
                        </a:rPr>
                        <a:t>(The CO has determined that the </a:t>
                      </a:r>
                    </a:p>
                    <a:p>
                      <a:r>
                        <a:rPr lang="en-US" sz="1600" dirty="0">
                          <a:latin typeface="Arial" charset="0"/>
                          <a:ea typeface="Arial" charset="0"/>
                          <a:cs typeface="Arial" charset="0"/>
                        </a:rPr>
                        <a:t>government has a reasonably strong case for revoking acceptance </a:t>
                      </a:r>
                    </a:p>
                    <a:p>
                      <a:r>
                        <a:rPr lang="en-US" sz="1600" dirty="0">
                          <a:latin typeface="Arial" charset="0"/>
                          <a:ea typeface="Arial" charset="0"/>
                          <a:cs typeface="Arial" charset="0"/>
                        </a:rPr>
                        <a:t>based on the terms and conditions of the contract.)</a:t>
                      </a:r>
                    </a:p>
                  </a:txBody>
                  <a:tcPr/>
                </a:tc>
                <a:tc>
                  <a:txBody>
                    <a:bodyPr/>
                    <a:lstStyle/>
                    <a:p>
                      <a:r>
                        <a:rPr lang="en-US" sz="1600" dirty="0">
                          <a:latin typeface="Arial" charset="0"/>
                          <a:ea typeface="Arial" charset="0"/>
                          <a:cs typeface="Arial" charset="0"/>
                        </a:rPr>
                        <a:t>Invoke an express warranty. </a:t>
                      </a:r>
                    </a:p>
                  </a:txBody>
                  <a:tcPr/>
                </a:tc>
                <a:tc>
                  <a:txBody>
                    <a:bodyPr/>
                    <a:lstStyle/>
                    <a:p>
                      <a:r>
                        <a:rPr lang="en-US" sz="1600" dirty="0">
                          <a:latin typeface="Arial" charset="0"/>
                          <a:ea typeface="Arial" charset="0"/>
                          <a:cs typeface="Arial" charset="0"/>
                        </a:rPr>
                        <a:t>Appropriate if an express warranty </a:t>
                      </a:r>
                    </a:p>
                    <a:p>
                      <a:r>
                        <a:rPr lang="en-US" sz="1600" dirty="0">
                          <a:latin typeface="Arial" charset="0"/>
                          <a:ea typeface="Arial" charset="0"/>
                          <a:cs typeface="Arial" charset="0"/>
                        </a:rPr>
                        <a:t>applies.</a:t>
                      </a:r>
                    </a:p>
                    <a:p>
                      <a:endParaRPr lang="en-US" sz="1600" dirty="0">
                        <a:latin typeface="Arial" charset="0"/>
                        <a:ea typeface="Arial" charset="0"/>
                        <a:cs typeface="Arial" charset="0"/>
                      </a:endParaRPr>
                    </a:p>
                  </a:txBody>
                  <a:tcPr/>
                </a:tc>
                <a:extLst>
                  <a:ext uri="{0D108BD9-81ED-4DB2-BD59-A6C34878D82A}">
                    <a16:rowId xmlns:a16="http://schemas.microsoft.com/office/drawing/2014/main" val="4190752671"/>
                  </a:ext>
                </a:extLst>
              </a:tr>
              <a:tr h="889066">
                <a:tc vMerge="1">
                  <a:txBody>
                    <a:bodyPr/>
                    <a:lstStyle/>
                    <a:p>
                      <a:endParaRPr lang="en-US"/>
                    </a:p>
                  </a:txBody>
                  <a:tcPr/>
                </a:tc>
                <a:tc>
                  <a:txBody>
                    <a:bodyPr/>
                    <a:lstStyle/>
                    <a:p>
                      <a:r>
                        <a:rPr lang="en-US" sz="1600" dirty="0">
                          <a:latin typeface="Arial" charset="0"/>
                          <a:ea typeface="Arial" charset="0"/>
                          <a:cs typeface="Arial" charset="0"/>
                        </a:rPr>
                        <a:t>Invoke an implied warranty</a:t>
                      </a:r>
                    </a:p>
                  </a:txBody>
                  <a:tcPr/>
                </a:tc>
                <a:tc>
                  <a:txBody>
                    <a:bodyPr/>
                    <a:lstStyle/>
                    <a:p>
                      <a:r>
                        <a:rPr lang="en-US" sz="1600" dirty="0">
                          <a:latin typeface="Arial" charset="0"/>
                          <a:ea typeface="Arial" charset="0"/>
                          <a:cs typeface="Arial" charset="0"/>
                        </a:rPr>
                        <a:t>Appropriate if an implied warranty </a:t>
                      </a:r>
                    </a:p>
                    <a:p>
                      <a:r>
                        <a:rPr lang="en-US" sz="1600" dirty="0">
                          <a:latin typeface="Arial" charset="0"/>
                          <a:ea typeface="Arial" charset="0"/>
                          <a:cs typeface="Arial" charset="0"/>
                        </a:rPr>
                        <a:t>applies.</a:t>
                      </a:r>
                    </a:p>
                    <a:p>
                      <a:endParaRPr lang="en-US" sz="1600" dirty="0">
                        <a:latin typeface="Arial" charset="0"/>
                        <a:ea typeface="Arial" charset="0"/>
                        <a:cs typeface="Arial" charset="0"/>
                      </a:endParaRPr>
                    </a:p>
                  </a:txBody>
                  <a:tcPr/>
                </a:tc>
                <a:extLst>
                  <a:ext uri="{0D108BD9-81ED-4DB2-BD59-A6C34878D82A}">
                    <a16:rowId xmlns:a16="http://schemas.microsoft.com/office/drawing/2014/main" val="704426002"/>
                  </a:ext>
                </a:extLst>
              </a:tr>
              <a:tr h="1224700">
                <a:tc vMerge="1">
                  <a:txBody>
                    <a:bodyPr/>
                    <a:lstStyle/>
                    <a:p>
                      <a:endParaRPr 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latin typeface="Arial" charset="0"/>
                          <a:ea typeface="Arial" charset="0"/>
                          <a:cs typeface="Arial" charset="0"/>
                        </a:rPr>
                        <a:t>Demand that the deliverable be replaced or corrected or that the price be adjusted downward.</a:t>
                      </a:r>
                    </a:p>
                    <a:p>
                      <a:endParaRPr lang="en-US" sz="1600" dirty="0">
                        <a:latin typeface="Arial" charset="0"/>
                        <a:ea typeface="Arial" charset="0"/>
                        <a:cs typeface="Arial"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latin typeface="Arial" charset="0"/>
                          <a:ea typeface="Arial" charset="0"/>
                          <a:cs typeface="Arial" charset="0"/>
                        </a:rPr>
                        <a:t>Appropriate if there is a latent defect in the deliverable or if acceptance was based on fraud or gross mistake</a:t>
                      </a:r>
                    </a:p>
                    <a:p>
                      <a:endParaRPr lang="en-US" sz="1600" dirty="0">
                        <a:latin typeface="Arial" charset="0"/>
                        <a:ea typeface="Arial" charset="0"/>
                        <a:cs typeface="Arial" charset="0"/>
                      </a:endParaRPr>
                    </a:p>
                  </a:txBody>
                  <a:tcPr/>
                </a:tc>
                <a:extLst>
                  <a:ext uri="{0D108BD9-81ED-4DB2-BD59-A6C34878D82A}">
                    <a16:rowId xmlns:a16="http://schemas.microsoft.com/office/drawing/2014/main" val="2183551282"/>
                  </a:ext>
                </a:extLst>
              </a:tr>
            </a:tbl>
          </a:graphicData>
        </a:graphic>
      </p:graphicFrame>
    </p:spTree>
    <p:extLst>
      <p:ext uri="{BB962C8B-B14F-4D97-AF65-F5344CB8AC3E}">
        <p14:creationId xmlns:p14="http://schemas.microsoft.com/office/powerpoint/2010/main" val="992647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00D2AB"/>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0" name="Title 4"/>
          <p:cNvSpPr txBox="1">
            <a:spLocks/>
          </p:cNvSpPr>
          <p:nvPr/>
        </p:nvSpPr>
        <p:spPr>
          <a:xfrm>
            <a:off x="0" y="153793"/>
            <a:ext cx="12192000" cy="149570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800" b="1" dirty="0">
                <a:solidFill>
                  <a:schemeClr val="bg1"/>
                </a:solidFill>
                <a:latin typeface="Arial Black" charset="0"/>
                <a:ea typeface="Arial Black" charset="0"/>
                <a:cs typeface="Arial Black" charset="0"/>
              </a:rPr>
              <a:t>DECISION TABLE FOR SELECTING A CONTRACT REMEDY</a:t>
            </a:r>
            <a:endParaRPr lang="en-US" sz="4800" b="1" baseline="30000" dirty="0">
              <a:solidFill>
                <a:schemeClr val="bg1"/>
              </a:solidFill>
              <a:latin typeface="Arial Black" charset="0"/>
              <a:ea typeface="Arial Black" charset="0"/>
              <a:cs typeface="Arial Black" charset="0"/>
            </a:endParaRPr>
          </a:p>
        </p:txBody>
      </p:sp>
      <p:sp>
        <p:nvSpPr>
          <p:cNvPr id="6" name="Slide Number Placeholder 5"/>
          <p:cNvSpPr>
            <a:spLocks noGrp="1"/>
          </p:cNvSpPr>
          <p:nvPr>
            <p:ph type="sldNum" sz="quarter" idx="12"/>
          </p:nvPr>
        </p:nvSpPr>
        <p:spPr>
          <a:xfrm>
            <a:off x="9448800" y="6492874"/>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31</a:t>
            </a:fld>
            <a:endParaRPr lang="en-US" sz="2000" b="1" dirty="0">
              <a:solidFill>
                <a:schemeClr val="bg1"/>
              </a:solidFill>
              <a:latin typeface="Arial" charset="0"/>
              <a:ea typeface="Arial" charset="0"/>
              <a:cs typeface="Arial" charset="0"/>
            </a:endParaRPr>
          </a:p>
        </p:txBody>
      </p:sp>
      <p:graphicFrame>
        <p:nvGraphicFramePr>
          <p:cNvPr id="8" name="Content Placeholder 3">
            <a:extLst>
              <a:ext uri="{FF2B5EF4-FFF2-40B4-BE49-F238E27FC236}">
                <a16:creationId xmlns:a16="http://schemas.microsoft.com/office/drawing/2014/main" id="{E99CCCDA-1E60-4531-8AF2-40978163C73F}"/>
              </a:ext>
            </a:extLst>
          </p:cNvPr>
          <p:cNvGraphicFramePr>
            <a:graphicFrameLocks/>
          </p:cNvGraphicFramePr>
          <p:nvPr>
            <p:extLst>
              <p:ext uri="{D42A27DB-BD31-4B8C-83A1-F6EECF244321}">
                <p14:modId xmlns:p14="http://schemas.microsoft.com/office/powerpoint/2010/main" val="761320881"/>
              </p:ext>
            </p:extLst>
          </p:nvPr>
        </p:nvGraphicFramePr>
        <p:xfrm>
          <a:off x="838200" y="1649498"/>
          <a:ext cx="10515600" cy="5120640"/>
        </p:xfrm>
        <a:graphic>
          <a:graphicData uri="http://schemas.openxmlformats.org/drawingml/2006/table">
            <a:tbl>
              <a:tblPr firstRow="1" bandRow="1">
                <a:tableStyleId>{5C22544A-7EE6-4342-B048-85BDC9FD1C3A}</a:tableStyleId>
              </a:tblPr>
              <a:tblGrid>
                <a:gridCol w="3511062">
                  <a:extLst>
                    <a:ext uri="{9D8B030D-6E8A-4147-A177-3AD203B41FA5}">
                      <a16:colId xmlns:a16="http://schemas.microsoft.com/office/drawing/2014/main" val="302682582"/>
                    </a:ext>
                  </a:extLst>
                </a:gridCol>
                <a:gridCol w="3499338">
                  <a:extLst>
                    <a:ext uri="{9D8B030D-6E8A-4147-A177-3AD203B41FA5}">
                      <a16:colId xmlns:a16="http://schemas.microsoft.com/office/drawing/2014/main" val="847143807"/>
                    </a:ext>
                  </a:extLst>
                </a:gridCol>
                <a:gridCol w="3505200">
                  <a:extLst>
                    <a:ext uri="{9D8B030D-6E8A-4147-A177-3AD203B41FA5}">
                      <a16:colId xmlns:a16="http://schemas.microsoft.com/office/drawing/2014/main" val="2695898527"/>
                    </a:ext>
                  </a:extLst>
                </a:gridCol>
              </a:tblGrid>
              <a:tr h="350413">
                <a:tc>
                  <a:txBody>
                    <a:bodyPr/>
                    <a:lstStyle/>
                    <a:p>
                      <a:endParaRPr lang="en-US" dirty="0"/>
                    </a:p>
                  </a:txBody>
                  <a:tcPr/>
                </a:tc>
                <a:tc>
                  <a:txBody>
                    <a:bodyPr/>
                    <a:lstStyle/>
                    <a:p>
                      <a:endParaRPr lang="en-US" dirty="0"/>
                    </a:p>
                  </a:txBody>
                  <a:tcPr/>
                </a:tc>
                <a:tc>
                  <a:txBody>
                    <a:bodyPr/>
                    <a:lstStyle/>
                    <a:p>
                      <a:endParaRPr lang="en-US"/>
                    </a:p>
                  </a:txBody>
                  <a:tcPr/>
                </a:tc>
                <a:extLst>
                  <a:ext uri="{0D108BD9-81ED-4DB2-BD59-A6C34878D82A}">
                    <a16:rowId xmlns:a16="http://schemas.microsoft.com/office/drawing/2014/main" val="1662766959"/>
                  </a:ext>
                </a:extLst>
              </a:tr>
              <a:tr h="864031">
                <a:tc>
                  <a:txBody>
                    <a:bodyPr/>
                    <a:lstStyle/>
                    <a:p>
                      <a:r>
                        <a:rPr lang="en-US" b="1" dirty="0">
                          <a:latin typeface="Arial" charset="0"/>
                          <a:ea typeface="Arial" charset="0"/>
                          <a:cs typeface="Arial" charset="0"/>
                        </a:rPr>
                        <a:t>Other breaches </a:t>
                      </a:r>
                      <a:r>
                        <a:rPr lang="en-US" b="0" dirty="0">
                          <a:latin typeface="Arial" charset="0"/>
                          <a:ea typeface="Arial" charset="0"/>
                          <a:cs typeface="Arial" charset="0"/>
                        </a:rPr>
                        <a:t>(The CO has exhausted all efforts at informal resolution of the problem.)</a:t>
                      </a:r>
                    </a:p>
                  </a:txBody>
                  <a:tcPr/>
                </a:tc>
                <a:tc>
                  <a:txBody>
                    <a:bodyPr/>
                    <a:lstStyle/>
                    <a:p>
                      <a:r>
                        <a:rPr lang="en-US" dirty="0">
                          <a:latin typeface="Arial" charset="0"/>
                          <a:ea typeface="Arial" charset="0"/>
                          <a:cs typeface="Arial" charset="0"/>
                        </a:rPr>
                        <a:t>Invoke whatever remedy (if any) is established in the applicable clause</a:t>
                      </a:r>
                    </a:p>
                  </a:txBody>
                  <a:tcPr/>
                </a:tc>
                <a:tc rowSpan="2">
                  <a:txBody>
                    <a:bodyPr/>
                    <a:lstStyle/>
                    <a:p>
                      <a:r>
                        <a:rPr lang="en-US" dirty="0">
                          <a:latin typeface="Arial" charset="0"/>
                          <a:ea typeface="Arial" charset="0"/>
                          <a:cs typeface="Arial" charset="0"/>
                        </a:rPr>
                        <a:t>Possible solutions for contractor </a:t>
                      </a:r>
                    </a:p>
                    <a:p>
                      <a:r>
                        <a:rPr lang="en-US" dirty="0">
                          <a:latin typeface="Arial" charset="0"/>
                          <a:ea typeface="Arial" charset="0"/>
                          <a:cs typeface="Arial" charset="0"/>
                        </a:rPr>
                        <a:t>breaches:</a:t>
                      </a:r>
                    </a:p>
                    <a:p>
                      <a:r>
                        <a:rPr lang="en-US" dirty="0">
                          <a:latin typeface="Arial" charset="0"/>
                          <a:ea typeface="Arial" charset="0"/>
                          <a:cs typeface="Arial" charset="0"/>
                        </a:rPr>
                        <a:t>• Liquidated damages (per FAR </a:t>
                      </a:r>
                    </a:p>
                    <a:p>
                      <a:r>
                        <a:rPr lang="en-US" dirty="0">
                          <a:latin typeface="Arial" charset="0"/>
                          <a:ea typeface="Arial" charset="0"/>
                          <a:cs typeface="Arial" charset="0"/>
                        </a:rPr>
                        <a:t>52.219-16) for failing to comply </a:t>
                      </a:r>
                    </a:p>
                    <a:p>
                      <a:r>
                        <a:rPr lang="en-US" dirty="0">
                          <a:latin typeface="Arial" charset="0"/>
                          <a:ea typeface="Arial" charset="0"/>
                          <a:cs typeface="Arial" charset="0"/>
                        </a:rPr>
                        <a:t>with the subcontracting plan</a:t>
                      </a:r>
                    </a:p>
                    <a:p>
                      <a:r>
                        <a:rPr lang="en-US" dirty="0">
                          <a:latin typeface="Arial" charset="0"/>
                          <a:ea typeface="Arial" charset="0"/>
                          <a:cs typeface="Arial" charset="0"/>
                        </a:rPr>
                        <a:t>• Liquidated damages and withholding for unpaid wages (under FAR 52.222-4, “Contracting </a:t>
                      </a:r>
                    </a:p>
                    <a:p>
                      <a:r>
                        <a:rPr lang="en-US" dirty="0">
                          <a:latin typeface="Arial" charset="0"/>
                          <a:ea typeface="Arial" charset="0"/>
                          <a:cs typeface="Arial" charset="0"/>
                        </a:rPr>
                        <a:t>Work Hours and Safety Standards </a:t>
                      </a:r>
                    </a:p>
                    <a:p>
                      <a:r>
                        <a:rPr lang="en-US" dirty="0">
                          <a:latin typeface="Arial" charset="0"/>
                          <a:ea typeface="Arial" charset="0"/>
                          <a:cs typeface="Arial" charset="0"/>
                        </a:rPr>
                        <a:t>Act Overtime Compensation”)</a:t>
                      </a:r>
                    </a:p>
                    <a:p>
                      <a:r>
                        <a:rPr lang="en-US" dirty="0">
                          <a:latin typeface="Arial" charset="0"/>
                          <a:ea typeface="Arial" charset="0"/>
                          <a:cs typeface="Arial" charset="0"/>
                        </a:rPr>
                        <a:t>• Cancellation, suspension, or</a:t>
                      </a:r>
                    </a:p>
                    <a:p>
                      <a:r>
                        <a:rPr lang="en-US" dirty="0">
                          <a:latin typeface="Arial" charset="0"/>
                          <a:ea typeface="Arial" charset="0"/>
                          <a:cs typeface="Arial" charset="0"/>
                        </a:rPr>
                        <a:t>termination of the contract (under FAR 52.222-26, “Equal </a:t>
                      </a:r>
                    </a:p>
                    <a:p>
                      <a:r>
                        <a:rPr lang="en-US" dirty="0">
                          <a:latin typeface="Arial" charset="0"/>
                          <a:ea typeface="Arial" charset="0"/>
                          <a:cs typeface="Arial" charset="0"/>
                        </a:rPr>
                        <a:t>Opportunity”)</a:t>
                      </a:r>
                    </a:p>
                    <a:p>
                      <a:endParaRPr lang="en-US" dirty="0">
                        <a:latin typeface="Arial" charset="0"/>
                        <a:ea typeface="Arial" charset="0"/>
                        <a:cs typeface="Arial" charset="0"/>
                      </a:endParaRPr>
                    </a:p>
                  </a:txBody>
                  <a:tcPr/>
                </a:tc>
                <a:extLst>
                  <a:ext uri="{0D108BD9-81ED-4DB2-BD59-A6C34878D82A}">
                    <a16:rowId xmlns:a16="http://schemas.microsoft.com/office/drawing/2014/main" val="2121582602"/>
                  </a:ext>
                </a:extLst>
              </a:tr>
              <a:tr h="3669925">
                <a:tc>
                  <a:txBody>
                    <a:bodyPr/>
                    <a:lstStyle/>
                    <a:p>
                      <a:endParaRPr lang="en-US" dirty="0">
                        <a:latin typeface="Arial" charset="0"/>
                        <a:ea typeface="Arial" charset="0"/>
                        <a:cs typeface="Arial" charset="0"/>
                      </a:endParaRPr>
                    </a:p>
                  </a:txBody>
                  <a:tcPr/>
                </a:tc>
                <a:tc>
                  <a:txBody>
                    <a:bodyPr/>
                    <a:lstStyle/>
                    <a:p>
                      <a:r>
                        <a:rPr lang="en-US" dirty="0">
                          <a:latin typeface="Arial" charset="0"/>
                          <a:ea typeface="Arial" charset="0"/>
                          <a:cs typeface="Arial" charset="0"/>
                        </a:rPr>
                        <a:t>Suspend or reduce progress </a:t>
                      </a:r>
                    </a:p>
                    <a:p>
                      <a:r>
                        <a:rPr lang="en-US" dirty="0">
                          <a:latin typeface="Arial" charset="0"/>
                          <a:ea typeface="Arial" charset="0"/>
                          <a:cs typeface="Arial" charset="0"/>
                        </a:rPr>
                        <a:t>payments under FAR 52.232-16(c)(2). For advance payments, see FAR 52.232.12(k).</a:t>
                      </a:r>
                    </a:p>
                  </a:txBody>
                  <a:tcPr/>
                </a:tc>
                <a:tc vMerge="1">
                  <a:txBody>
                    <a:bodyPr/>
                    <a:lstStyle/>
                    <a:p>
                      <a:endParaRPr lang="en-US" dirty="0"/>
                    </a:p>
                  </a:txBody>
                  <a:tcPr/>
                </a:tc>
                <a:extLst>
                  <a:ext uri="{0D108BD9-81ED-4DB2-BD59-A6C34878D82A}">
                    <a16:rowId xmlns:a16="http://schemas.microsoft.com/office/drawing/2014/main" val="2417657033"/>
                  </a:ext>
                </a:extLst>
              </a:tr>
            </a:tbl>
          </a:graphicData>
        </a:graphic>
      </p:graphicFrame>
    </p:spTree>
    <p:extLst>
      <p:ext uri="{BB962C8B-B14F-4D97-AF65-F5344CB8AC3E}">
        <p14:creationId xmlns:p14="http://schemas.microsoft.com/office/powerpoint/2010/main" val="196561009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00D2AB"/>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0" name="Title 4"/>
          <p:cNvSpPr txBox="1">
            <a:spLocks/>
          </p:cNvSpPr>
          <p:nvPr/>
        </p:nvSpPr>
        <p:spPr>
          <a:xfrm>
            <a:off x="0" y="153793"/>
            <a:ext cx="12192000" cy="149570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800" b="1" dirty="0">
                <a:solidFill>
                  <a:schemeClr val="bg1"/>
                </a:solidFill>
                <a:latin typeface="Arial Black" charset="0"/>
                <a:ea typeface="Arial Black" charset="0"/>
                <a:cs typeface="Arial Black" charset="0"/>
              </a:rPr>
              <a:t>DECISION TABLE FOR SELECTING A CONTRACT REMEDY</a:t>
            </a:r>
            <a:endParaRPr lang="en-US" sz="4800" b="1" baseline="30000" dirty="0">
              <a:solidFill>
                <a:schemeClr val="bg1"/>
              </a:solidFill>
              <a:latin typeface="Arial Black" charset="0"/>
              <a:ea typeface="Arial Black" charset="0"/>
              <a:cs typeface="Arial Black" charset="0"/>
            </a:endParaRPr>
          </a:p>
        </p:txBody>
      </p:sp>
      <p:sp>
        <p:nvSpPr>
          <p:cNvPr id="6" name="Slide Number Placeholder 5"/>
          <p:cNvSpPr>
            <a:spLocks noGrp="1"/>
          </p:cNvSpPr>
          <p:nvPr>
            <p:ph type="sldNum" sz="quarter" idx="12"/>
          </p:nvPr>
        </p:nvSpPr>
        <p:spPr>
          <a:xfrm>
            <a:off x="9448800" y="6492874"/>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32</a:t>
            </a:fld>
            <a:endParaRPr lang="en-US" sz="2000" b="1" dirty="0">
              <a:solidFill>
                <a:schemeClr val="bg1"/>
              </a:solidFill>
              <a:latin typeface="Arial" charset="0"/>
              <a:ea typeface="Arial" charset="0"/>
              <a:cs typeface="Arial" charset="0"/>
            </a:endParaRPr>
          </a:p>
        </p:txBody>
      </p:sp>
      <p:graphicFrame>
        <p:nvGraphicFramePr>
          <p:cNvPr id="7" name="Content Placeholder 3">
            <a:extLst>
              <a:ext uri="{FF2B5EF4-FFF2-40B4-BE49-F238E27FC236}">
                <a16:creationId xmlns:a16="http://schemas.microsoft.com/office/drawing/2014/main" id="{E99CCCDA-1E60-4531-8AF2-40978163C73F}"/>
              </a:ext>
            </a:extLst>
          </p:cNvPr>
          <p:cNvGraphicFramePr>
            <a:graphicFrameLocks/>
          </p:cNvGraphicFramePr>
          <p:nvPr>
            <p:extLst>
              <p:ext uri="{D42A27DB-BD31-4B8C-83A1-F6EECF244321}">
                <p14:modId xmlns:p14="http://schemas.microsoft.com/office/powerpoint/2010/main" val="2123000102"/>
              </p:ext>
            </p:extLst>
          </p:nvPr>
        </p:nvGraphicFramePr>
        <p:xfrm>
          <a:off x="838200" y="1499351"/>
          <a:ext cx="10515600" cy="5308600"/>
        </p:xfrm>
        <a:graphic>
          <a:graphicData uri="http://schemas.openxmlformats.org/drawingml/2006/table">
            <a:tbl>
              <a:tblPr firstRow="1" bandRow="1">
                <a:tableStyleId>{5C22544A-7EE6-4342-B048-85BDC9FD1C3A}</a:tableStyleId>
              </a:tblPr>
              <a:tblGrid>
                <a:gridCol w="3511062">
                  <a:extLst>
                    <a:ext uri="{9D8B030D-6E8A-4147-A177-3AD203B41FA5}">
                      <a16:colId xmlns:a16="http://schemas.microsoft.com/office/drawing/2014/main" val="302682582"/>
                    </a:ext>
                  </a:extLst>
                </a:gridCol>
                <a:gridCol w="3499338">
                  <a:extLst>
                    <a:ext uri="{9D8B030D-6E8A-4147-A177-3AD203B41FA5}">
                      <a16:colId xmlns:a16="http://schemas.microsoft.com/office/drawing/2014/main" val="847143807"/>
                    </a:ext>
                  </a:extLst>
                </a:gridCol>
                <a:gridCol w="3505200">
                  <a:extLst>
                    <a:ext uri="{9D8B030D-6E8A-4147-A177-3AD203B41FA5}">
                      <a16:colId xmlns:a16="http://schemas.microsoft.com/office/drawing/2014/main" val="2695898527"/>
                    </a:ext>
                  </a:extLst>
                </a:gridCol>
              </a:tblGrid>
              <a:tr h="370840">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662766959"/>
                  </a:ext>
                </a:extLst>
              </a:tr>
              <a:tr h="1503680">
                <a:tc rowSpan="3">
                  <a:txBody>
                    <a:bodyPr/>
                    <a:lstStyle/>
                    <a:p>
                      <a:r>
                        <a:rPr lang="en-US" b="0" dirty="0">
                          <a:latin typeface="Arial" charset="0"/>
                          <a:ea typeface="Arial" charset="0"/>
                          <a:cs typeface="Arial" charset="0"/>
                        </a:rPr>
                        <a:t>Other breaches. (The CO has exhausted all efforts at informal resolution of the problem.)</a:t>
                      </a:r>
                    </a:p>
                    <a:p>
                      <a:r>
                        <a:rPr lang="en-US" dirty="0">
                          <a:latin typeface="Arial" charset="0"/>
                          <a:ea typeface="Arial" charset="0"/>
                          <a:cs typeface="Arial" charset="0"/>
                        </a:rPr>
                        <a:t>(cont.)</a:t>
                      </a:r>
                    </a:p>
                  </a:txBody>
                  <a:tcPr/>
                </a:tc>
                <a:tc>
                  <a:txBody>
                    <a:bodyPr/>
                    <a:lstStyle/>
                    <a:p>
                      <a:endParaRPr lang="en-US" dirty="0">
                        <a:latin typeface="Arial" charset="0"/>
                        <a:ea typeface="Arial" charset="0"/>
                        <a:cs typeface="Arial" charset="0"/>
                      </a:endParaRPr>
                    </a:p>
                  </a:txBody>
                  <a:tcPr/>
                </a:tc>
                <a:tc>
                  <a:txBody>
                    <a:bodyPr/>
                    <a:lstStyle/>
                    <a:p>
                      <a:r>
                        <a:rPr lang="en-US" dirty="0">
                          <a:latin typeface="Arial" charset="0"/>
                          <a:ea typeface="Arial" charset="0"/>
                          <a:cs typeface="Arial" charset="0"/>
                        </a:rPr>
                        <a:t>• Withholding of payments and </a:t>
                      </a:r>
                    </a:p>
                    <a:p>
                      <a:r>
                        <a:rPr lang="en-US" dirty="0">
                          <a:latin typeface="Arial" charset="0"/>
                          <a:ea typeface="Arial" charset="0"/>
                          <a:cs typeface="Arial" charset="0"/>
                        </a:rPr>
                        <a:t>contract termination (under FAR </a:t>
                      </a:r>
                    </a:p>
                    <a:p>
                      <a:r>
                        <a:rPr lang="en-US" dirty="0">
                          <a:latin typeface="Arial" charset="0"/>
                          <a:ea typeface="Arial" charset="0"/>
                          <a:cs typeface="Arial" charset="0"/>
                        </a:rPr>
                        <a:t>52.222-41, “Service Contract Act </a:t>
                      </a:r>
                    </a:p>
                    <a:p>
                      <a:r>
                        <a:rPr lang="en-US" dirty="0">
                          <a:latin typeface="Arial" charset="0"/>
                          <a:ea typeface="Arial" charset="0"/>
                          <a:cs typeface="Arial" charset="0"/>
                        </a:rPr>
                        <a:t>of 1965, As Amended”)</a:t>
                      </a:r>
                    </a:p>
                    <a:p>
                      <a:r>
                        <a:rPr lang="en-US" dirty="0">
                          <a:latin typeface="Arial" charset="0"/>
                          <a:ea typeface="Arial" charset="0"/>
                          <a:cs typeface="Arial" charset="0"/>
                        </a:rPr>
                        <a:t>• Suspension of contract payments,</a:t>
                      </a:r>
                    </a:p>
                    <a:p>
                      <a:r>
                        <a:rPr lang="en-US" dirty="0">
                          <a:latin typeface="Arial" charset="0"/>
                          <a:ea typeface="Arial" charset="0"/>
                          <a:cs typeface="Arial" charset="0"/>
                        </a:rPr>
                        <a:t>termination for default, and </a:t>
                      </a:r>
                    </a:p>
                    <a:p>
                      <a:r>
                        <a:rPr lang="en-US" dirty="0">
                          <a:latin typeface="Arial" charset="0"/>
                          <a:ea typeface="Arial" charset="0"/>
                          <a:cs typeface="Arial" charset="0"/>
                        </a:rPr>
                        <a:t>suspension or debasement (under FAR 52.223-6, “Drug-Free </a:t>
                      </a:r>
                    </a:p>
                    <a:p>
                      <a:r>
                        <a:rPr lang="en-US" dirty="0">
                          <a:latin typeface="Arial" charset="0"/>
                          <a:ea typeface="Arial" charset="0"/>
                          <a:cs typeface="Arial" charset="0"/>
                        </a:rPr>
                        <a:t>Workplace”).</a:t>
                      </a:r>
                    </a:p>
                  </a:txBody>
                  <a:tcPr/>
                </a:tc>
                <a:extLst>
                  <a:ext uri="{0D108BD9-81ED-4DB2-BD59-A6C34878D82A}">
                    <a16:rowId xmlns:a16="http://schemas.microsoft.com/office/drawing/2014/main" val="2121582602"/>
                  </a:ext>
                </a:extLst>
              </a:tr>
              <a:tr h="762000">
                <a:tc vMerge="1">
                  <a:txBody>
                    <a:bodyPr/>
                    <a:lstStyle/>
                    <a:p>
                      <a:endParaRPr lang="en-US"/>
                    </a:p>
                  </a:txBody>
                  <a:tcPr/>
                </a:tc>
                <a:tc>
                  <a:txBody>
                    <a:bodyPr/>
                    <a:lstStyle/>
                    <a:p>
                      <a:r>
                        <a:rPr lang="en-US" dirty="0">
                          <a:latin typeface="Arial" charset="0"/>
                          <a:ea typeface="Arial" charset="0"/>
                          <a:cs typeface="Arial" charset="0"/>
                        </a:rPr>
                        <a:t>Send a cure notice 10 days or more prior to the contract’s delivery date.</a:t>
                      </a:r>
                    </a:p>
                  </a:txBody>
                  <a:tcPr/>
                </a:tc>
                <a:tc>
                  <a:txBody>
                    <a:bodyPr/>
                    <a:lstStyle/>
                    <a:p>
                      <a:r>
                        <a:rPr lang="en-US" dirty="0">
                          <a:latin typeface="Arial" charset="0"/>
                          <a:ea typeface="Arial" charset="0"/>
                          <a:cs typeface="Arial" charset="0"/>
                        </a:rPr>
                        <a:t>Appropriate when the breach is of </a:t>
                      </a:r>
                    </a:p>
                    <a:p>
                      <a:r>
                        <a:rPr lang="en-US" dirty="0">
                          <a:latin typeface="Arial" charset="0"/>
                          <a:ea typeface="Arial" charset="0"/>
                          <a:cs typeface="Arial" charset="0"/>
                        </a:rPr>
                        <a:t>sufficient magnitude to warrant termination for default.</a:t>
                      </a:r>
                    </a:p>
                    <a:p>
                      <a:endParaRPr lang="en-US" dirty="0">
                        <a:latin typeface="Arial" charset="0"/>
                        <a:ea typeface="Arial" charset="0"/>
                        <a:cs typeface="Arial" charset="0"/>
                      </a:endParaRPr>
                    </a:p>
                  </a:txBody>
                  <a:tcPr/>
                </a:tc>
                <a:extLst>
                  <a:ext uri="{0D108BD9-81ED-4DB2-BD59-A6C34878D82A}">
                    <a16:rowId xmlns:a16="http://schemas.microsoft.com/office/drawing/2014/main" val="704426002"/>
                  </a:ext>
                </a:extLst>
              </a:tr>
              <a:tr h="146392">
                <a:tc vMerge="1">
                  <a:txBody>
                    <a:bodyPr/>
                    <a:lstStyle/>
                    <a:p>
                      <a:endParaRPr lang="en-US"/>
                    </a:p>
                  </a:txBody>
                  <a:tcPr/>
                </a:tc>
                <a:tc>
                  <a:txBody>
                    <a:bodyPr/>
                    <a:lstStyle/>
                    <a:p>
                      <a:endParaRPr lang="en-US" dirty="0">
                        <a:latin typeface="Arial" charset="0"/>
                        <a:ea typeface="Arial" charset="0"/>
                        <a:cs typeface="Arial" charset="0"/>
                      </a:endParaRPr>
                    </a:p>
                  </a:txBody>
                  <a:tcPr/>
                </a:tc>
                <a:tc>
                  <a:txBody>
                    <a:bodyPr/>
                    <a:lstStyle/>
                    <a:p>
                      <a:endParaRPr lang="en-US" dirty="0">
                        <a:latin typeface="Arial" charset="0"/>
                        <a:ea typeface="Arial" charset="0"/>
                        <a:cs typeface="Arial" charset="0"/>
                      </a:endParaRPr>
                    </a:p>
                  </a:txBody>
                  <a:tcPr/>
                </a:tc>
                <a:extLst>
                  <a:ext uri="{0D108BD9-81ED-4DB2-BD59-A6C34878D82A}">
                    <a16:rowId xmlns:a16="http://schemas.microsoft.com/office/drawing/2014/main" val="2183551282"/>
                  </a:ext>
                </a:extLst>
              </a:tr>
            </a:tbl>
          </a:graphicData>
        </a:graphic>
      </p:graphicFrame>
    </p:spTree>
    <p:extLst>
      <p:ext uri="{BB962C8B-B14F-4D97-AF65-F5344CB8AC3E}">
        <p14:creationId xmlns:p14="http://schemas.microsoft.com/office/powerpoint/2010/main" val="8124781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00D2AB"/>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0" name="Title 4"/>
          <p:cNvSpPr txBox="1">
            <a:spLocks/>
          </p:cNvSpPr>
          <p:nvPr/>
        </p:nvSpPr>
        <p:spPr>
          <a:xfrm>
            <a:off x="6096000" y="153793"/>
            <a:ext cx="6096000" cy="149570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b="1">
                <a:solidFill>
                  <a:schemeClr val="bg1"/>
                </a:solidFill>
                <a:latin typeface="Arial Black" charset="0"/>
                <a:ea typeface="Arial Black" charset="0"/>
                <a:cs typeface="Arial Black" charset="0"/>
              </a:rPr>
              <a:t>PAYMENT</a:t>
            </a:r>
            <a:endParaRPr lang="en-US" sz="6000" b="1" baseline="30000" dirty="0">
              <a:solidFill>
                <a:schemeClr val="bg1"/>
              </a:solidFill>
              <a:latin typeface="Arial Black" charset="0"/>
              <a:ea typeface="Arial Black" charset="0"/>
              <a:cs typeface="Arial Black" charset="0"/>
            </a:endParaRPr>
          </a:p>
        </p:txBody>
      </p:sp>
      <p:sp>
        <p:nvSpPr>
          <p:cNvPr id="6" name="Slide Number Placeholder 5"/>
          <p:cNvSpPr>
            <a:spLocks noGrp="1"/>
          </p:cNvSpPr>
          <p:nvPr>
            <p:ph type="sldNum" sz="quarter" idx="12"/>
          </p:nvPr>
        </p:nvSpPr>
        <p:spPr>
          <a:xfrm>
            <a:off x="9448800" y="6492874"/>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33</a:t>
            </a:fld>
            <a:endParaRPr lang="en-US" sz="2000" b="1" dirty="0">
              <a:solidFill>
                <a:schemeClr val="bg1"/>
              </a:solidFill>
              <a:latin typeface="Arial" charset="0"/>
              <a:ea typeface="Arial" charset="0"/>
              <a:cs typeface="Arial" charset="0"/>
            </a:endParaRPr>
          </a:p>
        </p:txBody>
      </p:sp>
      <p:sp>
        <p:nvSpPr>
          <p:cNvPr id="2" name="Rectangle 1"/>
          <p:cNvSpPr/>
          <p:nvPr/>
        </p:nvSpPr>
        <p:spPr>
          <a:xfrm>
            <a:off x="6135648" y="1803291"/>
            <a:ext cx="6056352" cy="4154984"/>
          </a:xfrm>
          <a:prstGeom prst="rect">
            <a:avLst/>
          </a:prstGeom>
        </p:spPr>
        <p:txBody>
          <a:bodyPr wrap="square">
            <a:spAutoFit/>
          </a:bodyPr>
          <a:lstStyle/>
          <a:p>
            <a:r>
              <a:rPr lang="en-US" sz="2400" dirty="0">
                <a:solidFill>
                  <a:schemeClr val="bg1"/>
                </a:solidFill>
                <a:latin typeface="Arial" charset="0"/>
                <a:ea typeface="Arial" charset="0"/>
                <a:cs typeface="Arial" charset="0"/>
              </a:rPr>
              <a:t>Partial payment - based on acceptance of a particular part of contract performance</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Prompt payment - the government pays the contractor prior to the invoice payment date</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Prompt payment discount - an invoice payment reduction voluntarily offered to the government by the contractor for prompt payment that is made prior to the due date stated on the invoice</a:t>
            </a:r>
          </a:p>
        </p:txBody>
      </p:sp>
      <p:pic>
        <p:nvPicPr>
          <p:cNvPr id="4" name="Picture 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
            <a:ext cx="6096000" cy="6858000"/>
          </a:xfrm>
          <a:prstGeom prst="rect">
            <a:avLst/>
          </a:prstGeom>
        </p:spPr>
      </p:pic>
      <p:sp>
        <p:nvSpPr>
          <p:cNvPr id="8" name="Rectangle 7"/>
          <p:cNvSpPr/>
          <p:nvPr/>
        </p:nvSpPr>
        <p:spPr>
          <a:xfrm>
            <a:off x="-39648" y="0"/>
            <a:ext cx="6135648" cy="6858000"/>
          </a:xfrm>
          <a:prstGeom prst="rect">
            <a:avLst/>
          </a:prstGeom>
          <a:solidFill>
            <a:srgbClr val="094495">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219194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00D2AB"/>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0" name="Title 4"/>
          <p:cNvSpPr txBox="1">
            <a:spLocks/>
          </p:cNvSpPr>
          <p:nvPr/>
        </p:nvSpPr>
        <p:spPr>
          <a:xfrm>
            <a:off x="6096000" y="153793"/>
            <a:ext cx="6096000" cy="149570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Arial Black" charset="0"/>
                <a:ea typeface="Arial Black" charset="0"/>
                <a:cs typeface="Arial Black" charset="0"/>
              </a:rPr>
              <a:t>PERFORMANCE EVALUATION REPORTING</a:t>
            </a:r>
            <a:endParaRPr lang="en-US" sz="3600" b="1" baseline="30000" dirty="0">
              <a:solidFill>
                <a:schemeClr val="bg1"/>
              </a:solidFill>
              <a:latin typeface="Arial Black" charset="0"/>
              <a:ea typeface="Arial Black" charset="0"/>
              <a:cs typeface="Arial Black" charset="0"/>
            </a:endParaRPr>
          </a:p>
        </p:txBody>
      </p:sp>
      <p:sp>
        <p:nvSpPr>
          <p:cNvPr id="6" name="Slide Number Placeholder 5"/>
          <p:cNvSpPr>
            <a:spLocks noGrp="1"/>
          </p:cNvSpPr>
          <p:nvPr>
            <p:ph type="sldNum" sz="quarter" idx="12"/>
          </p:nvPr>
        </p:nvSpPr>
        <p:spPr>
          <a:xfrm>
            <a:off x="9448800" y="6492874"/>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34</a:t>
            </a:fld>
            <a:endParaRPr lang="en-US" sz="2000" b="1" dirty="0">
              <a:solidFill>
                <a:schemeClr val="bg1"/>
              </a:solidFill>
              <a:latin typeface="Arial" charset="0"/>
              <a:ea typeface="Arial" charset="0"/>
              <a:cs typeface="Arial" charset="0"/>
            </a:endParaRPr>
          </a:p>
        </p:txBody>
      </p:sp>
      <p:sp>
        <p:nvSpPr>
          <p:cNvPr id="2" name="Rectangle 1"/>
          <p:cNvSpPr/>
          <p:nvPr/>
        </p:nvSpPr>
        <p:spPr>
          <a:xfrm>
            <a:off x="6135648" y="1803291"/>
            <a:ext cx="6056352" cy="2677656"/>
          </a:xfrm>
          <a:prstGeom prst="rect">
            <a:avLst/>
          </a:prstGeom>
        </p:spPr>
        <p:txBody>
          <a:bodyPr wrap="square">
            <a:spAutoFit/>
          </a:bodyPr>
          <a:lstStyle/>
          <a:p>
            <a:r>
              <a:rPr lang="en-US" sz="2400" dirty="0">
                <a:solidFill>
                  <a:schemeClr val="bg1"/>
                </a:solidFill>
                <a:latin typeface="Arial" charset="0"/>
                <a:ea typeface="Arial" charset="0"/>
                <a:cs typeface="Arial" charset="0"/>
              </a:rPr>
              <a:t>Reporting Requirements - Contractor Performance Assessment Reporting System (CPARS)</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Report Content</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Reporting Procedures: </a:t>
            </a:r>
          </a:p>
        </p:txBody>
      </p:sp>
      <p:pic>
        <p:nvPicPr>
          <p:cNvPr id="5" name="Picture 4"/>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0"/>
            <a:ext cx="6096000" cy="6858000"/>
          </a:xfrm>
          <a:prstGeom prst="rect">
            <a:avLst/>
          </a:prstGeom>
        </p:spPr>
      </p:pic>
      <p:sp>
        <p:nvSpPr>
          <p:cNvPr id="8" name="Rectangle 7"/>
          <p:cNvSpPr/>
          <p:nvPr/>
        </p:nvSpPr>
        <p:spPr>
          <a:xfrm>
            <a:off x="0" y="-1"/>
            <a:ext cx="6096000" cy="6858000"/>
          </a:xfrm>
          <a:prstGeom prst="rect">
            <a:avLst/>
          </a:prstGeom>
          <a:solidFill>
            <a:srgbClr val="094495">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4826593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094495"/>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grpSp>
        <p:nvGrpSpPr>
          <p:cNvPr id="25" name="Group 24">
            <a:extLst>
              <a:ext uri="{FF2B5EF4-FFF2-40B4-BE49-F238E27FC236}">
                <a16:creationId xmlns:a16="http://schemas.microsoft.com/office/drawing/2014/main" id="{92458840-5319-444A-85C4-F0B63D7758BC}"/>
              </a:ext>
            </a:extLst>
          </p:cNvPr>
          <p:cNvGrpSpPr/>
          <p:nvPr/>
        </p:nvGrpSpPr>
        <p:grpSpPr>
          <a:xfrm>
            <a:off x="371221" y="1420538"/>
            <a:ext cx="3763457" cy="3768342"/>
            <a:chOff x="3412595" y="1099495"/>
            <a:chExt cx="4757044" cy="4757044"/>
          </a:xfrm>
        </p:grpSpPr>
        <p:sp>
          <p:nvSpPr>
            <p:cNvPr id="26" name="Teardrop 25">
              <a:extLst>
                <a:ext uri="{FF2B5EF4-FFF2-40B4-BE49-F238E27FC236}">
                  <a16:creationId xmlns:a16="http://schemas.microsoft.com/office/drawing/2014/main" id="{43CE72DA-98B0-C740-AFF2-817B1399C3FE}"/>
                </a:ext>
              </a:extLst>
            </p:cNvPr>
            <p:cNvSpPr/>
            <p:nvPr/>
          </p:nvSpPr>
          <p:spPr>
            <a:xfrm>
              <a:off x="3412595" y="1099495"/>
              <a:ext cx="4757044" cy="4757044"/>
            </a:xfrm>
            <a:prstGeom prst="teardrop">
              <a:avLst/>
            </a:prstGeom>
            <a:solidFill>
              <a:srgbClr val="0082D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Picture 26">
              <a:extLst>
                <a:ext uri="{FF2B5EF4-FFF2-40B4-BE49-F238E27FC236}">
                  <a16:creationId xmlns:a16="http://schemas.microsoft.com/office/drawing/2014/main" id="{69D95F5F-6066-E444-B3FA-CCD0D89C23B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20113" y="1609159"/>
              <a:ext cx="3747176" cy="3747176"/>
            </a:xfrm>
            <a:prstGeom prst="rect">
              <a:avLst/>
            </a:prstGeom>
          </p:spPr>
        </p:pic>
      </p:grpSp>
      <p:sp>
        <p:nvSpPr>
          <p:cNvPr id="7" name="TextBox 6">
            <a:extLst>
              <a:ext uri="{FF2B5EF4-FFF2-40B4-BE49-F238E27FC236}">
                <a16:creationId xmlns:a16="http://schemas.microsoft.com/office/drawing/2014/main" id="{B4F32853-5FC0-A74D-A509-330A55D61689}"/>
              </a:ext>
            </a:extLst>
          </p:cNvPr>
          <p:cNvSpPr txBox="1"/>
          <p:nvPr/>
        </p:nvSpPr>
        <p:spPr>
          <a:xfrm>
            <a:off x="4552005" y="2196714"/>
            <a:ext cx="7593495" cy="2215991"/>
          </a:xfrm>
          <a:prstGeom prst="rect">
            <a:avLst/>
          </a:prstGeom>
          <a:noFill/>
        </p:spPr>
        <p:txBody>
          <a:bodyPr wrap="square" rtlCol="0">
            <a:spAutoFit/>
          </a:bodyPr>
          <a:lstStyle/>
          <a:p>
            <a:r>
              <a:rPr lang="en-US" sz="2400" dirty="0">
                <a:solidFill>
                  <a:schemeClr val="bg1"/>
                </a:solidFill>
                <a:latin typeface="Arial" panose="020B0604020202020204" pitchFamily="34" charset="0"/>
                <a:cs typeface="Arial" panose="020B0604020202020204" pitchFamily="34" charset="0"/>
              </a:rPr>
              <a:t>For additional questions contact </a:t>
            </a:r>
            <a:r>
              <a:rPr lang="en-US" sz="2400" b="1" dirty="0">
                <a:solidFill>
                  <a:schemeClr val="bg1"/>
                </a:solidFill>
                <a:latin typeface="Arial" panose="020B0604020202020204" pitchFamily="34" charset="0"/>
                <a:cs typeface="Arial" panose="020B0604020202020204" pitchFamily="34" charset="0"/>
              </a:rPr>
              <a:t>protech.services@noaa.gov</a:t>
            </a:r>
          </a:p>
          <a:p>
            <a:endParaRPr lang="en-US" sz="2400" dirty="0">
              <a:solidFill>
                <a:schemeClr val="bg1"/>
              </a:solidFill>
              <a:latin typeface="Arial" panose="020B0604020202020204" pitchFamily="34" charset="0"/>
              <a:cs typeface="Arial" panose="020B0604020202020204" pitchFamily="34" charset="0"/>
            </a:endParaRPr>
          </a:p>
          <a:p>
            <a:r>
              <a:rPr lang="en-US" sz="2400" dirty="0">
                <a:solidFill>
                  <a:schemeClr val="bg1"/>
                </a:solidFill>
                <a:latin typeface="Arial" panose="020B0604020202020204" pitchFamily="34" charset="0"/>
                <a:cs typeface="Arial" panose="020B0604020202020204" pitchFamily="34" charset="0"/>
              </a:rPr>
              <a:t>For POC information visit </a:t>
            </a:r>
            <a:r>
              <a:rPr lang="en-US" sz="2400" b="1" dirty="0">
                <a:solidFill>
                  <a:schemeClr val="bg1"/>
                </a:solidFill>
                <a:latin typeface="Arial" panose="020B0604020202020204" pitchFamily="34" charset="0"/>
                <a:cs typeface="Arial" panose="020B0604020202020204" pitchFamily="34" charset="0"/>
              </a:rPr>
              <a:t>http://www.protechservices.noaa.gov/contacts.php </a:t>
            </a:r>
          </a:p>
          <a:p>
            <a:endParaRPr lang="en-US" dirty="0"/>
          </a:p>
        </p:txBody>
      </p:sp>
    </p:spTree>
    <p:extLst>
      <p:ext uri="{BB962C8B-B14F-4D97-AF65-F5344CB8AC3E}">
        <p14:creationId xmlns:p14="http://schemas.microsoft.com/office/powerpoint/2010/main" val="9881348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82D2"/>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0" name="Title 4"/>
          <p:cNvSpPr txBox="1">
            <a:spLocks/>
          </p:cNvSpPr>
          <p:nvPr/>
        </p:nvSpPr>
        <p:spPr>
          <a:xfrm>
            <a:off x="6096000" y="14821"/>
            <a:ext cx="6096000" cy="149570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a:solidFill>
                  <a:schemeClr val="bg1"/>
                </a:solidFill>
                <a:latin typeface="Arial Black" charset="0"/>
                <a:ea typeface="Arial Black" charset="0"/>
                <a:cs typeface="Arial Black" charset="0"/>
              </a:rPr>
              <a:t>PURPOSES OF MONITORING PROTECH ORDERS</a:t>
            </a:r>
            <a:endParaRPr lang="en-US" sz="3200" b="1" baseline="30000" dirty="0">
              <a:solidFill>
                <a:schemeClr val="bg1"/>
              </a:solidFill>
              <a:latin typeface="Arial Black" charset="0"/>
              <a:ea typeface="Arial Black" charset="0"/>
              <a:cs typeface="Arial Black" charset="0"/>
            </a:endParaRPr>
          </a:p>
        </p:txBody>
      </p:sp>
      <p:sp>
        <p:nvSpPr>
          <p:cNvPr id="6" name="Slide Number Placeholder 5"/>
          <p:cNvSpPr>
            <a:spLocks noGrp="1"/>
          </p:cNvSpPr>
          <p:nvPr>
            <p:ph type="sldNum" sz="quarter" idx="12"/>
          </p:nvPr>
        </p:nvSpPr>
        <p:spPr>
          <a:xfrm>
            <a:off x="9448800" y="6492874"/>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4</a:t>
            </a:fld>
            <a:endParaRPr lang="en-US" sz="2000" b="1" dirty="0">
              <a:solidFill>
                <a:schemeClr val="bg1"/>
              </a:solidFill>
              <a:latin typeface="Arial" charset="0"/>
              <a:ea typeface="Arial" charset="0"/>
              <a:cs typeface="Arial" charset="0"/>
            </a:endParaRPr>
          </a:p>
        </p:txBody>
      </p:sp>
      <p:sp>
        <p:nvSpPr>
          <p:cNvPr id="2" name="Rectangle 1"/>
          <p:cNvSpPr/>
          <p:nvPr/>
        </p:nvSpPr>
        <p:spPr>
          <a:xfrm>
            <a:off x="6096000" y="1739542"/>
            <a:ext cx="6096000" cy="4524315"/>
          </a:xfrm>
          <a:prstGeom prst="rect">
            <a:avLst/>
          </a:prstGeom>
        </p:spPr>
        <p:txBody>
          <a:bodyPr wrap="square">
            <a:spAutoFit/>
          </a:bodyPr>
          <a:lstStyle/>
          <a:p>
            <a:pPr marL="400050" lvl="0" indent="-400050">
              <a:buFont typeface="Arial" charset="0"/>
              <a:buChar char="•"/>
            </a:pPr>
            <a:r>
              <a:rPr lang="en-US" sz="2400" dirty="0">
                <a:solidFill>
                  <a:schemeClr val="bg1"/>
                </a:solidFill>
                <a:latin typeface="Arial" charset="0"/>
                <a:ea typeface="Arial" charset="0"/>
                <a:cs typeface="Arial" charset="0"/>
              </a:rPr>
              <a:t>Improve </a:t>
            </a:r>
            <a:r>
              <a:rPr lang="en-US" sz="2400" dirty="0" err="1">
                <a:solidFill>
                  <a:schemeClr val="bg1"/>
                </a:solidFill>
                <a:latin typeface="Arial" charset="0"/>
                <a:ea typeface="Arial" charset="0"/>
                <a:cs typeface="Arial" charset="0"/>
              </a:rPr>
              <a:t>ProTech</a:t>
            </a:r>
            <a:r>
              <a:rPr lang="en-US" sz="2400" dirty="0">
                <a:solidFill>
                  <a:schemeClr val="bg1"/>
                </a:solidFill>
                <a:latin typeface="Arial" charset="0"/>
                <a:ea typeface="Arial" charset="0"/>
                <a:cs typeface="Arial" charset="0"/>
              </a:rPr>
              <a:t> program performance</a:t>
            </a:r>
            <a:br>
              <a:rPr lang="en-US" sz="2400" dirty="0">
                <a:solidFill>
                  <a:schemeClr val="bg1"/>
                </a:solidFill>
                <a:latin typeface="Arial" charset="0"/>
                <a:ea typeface="Arial" charset="0"/>
                <a:cs typeface="Arial" charset="0"/>
              </a:rPr>
            </a:br>
            <a:r>
              <a:rPr lang="en-US" sz="2400" dirty="0">
                <a:solidFill>
                  <a:schemeClr val="bg1"/>
                </a:solidFill>
                <a:latin typeface="Arial" charset="0"/>
                <a:ea typeface="Arial" charset="0"/>
                <a:cs typeface="Arial" charset="0"/>
              </a:rPr>
              <a:t> </a:t>
            </a:r>
          </a:p>
          <a:p>
            <a:pPr marL="400050" lvl="0" indent="-400050">
              <a:buFont typeface="Arial" charset="0"/>
              <a:buChar char="•"/>
            </a:pPr>
            <a:r>
              <a:rPr lang="en-US" sz="2400" dirty="0">
                <a:solidFill>
                  <a:schemeClr val="bg1"/>
                </a:solidFill>
                <a:latin typeface="Arial" charset="0"/>
                <a:ea typeface="Arial" charset="0"/>
                <a:cs typeface="Arial" charset="0"/>
              </a:rPr>
              <a:t>Identify potential problems</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pPr marL="400050" lvl="0" indent="-400050">
              <a:buFont typeface="Arial" charset="0"/>
              <a:buChar char="•"/>
            </a:pPr>
            <a:r>
              <a:rPr lang="en-US" sz="2400" dirty="0">
                <a:solidFill>
                  <a:schemeClr val="bg1"/>
                </a:solidFill>
                <a:latin typeface="Arial" charset="0"/>
                <a:ea typeface="Arial" charset="0"/>
                <a:cs typeface="Arial" charset="0"/>
              </a:rPr>
              <a:t>Evaluate agency performance controls</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pPr marL="400050" lvl="0" indent="-400050">
              <a:buFont typeface="Arial" charset="0"/>
              <a:buChar char="•"/>
            </a:pPr>
            <a:r>
              <a:rPr lang="en-US" sz="2400" dirty="0">
                <a:solidFill>
                  <a:schemeClr val="bg1"/>
                </a:solidFill>
                <a:latin typeface="Arial" charset="0"/>
                <a:ea typeface="Arial" charset="0"/>
                <a:cs typeface="Arial" charset="0"/>
              </a:rPr>
              <a:t>Assure that financial documentation is adequate and accurate </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pPr marL="400050" lvl="0" indent="-400050">
              <a:buFont typeface="Arial" charset="0"/>
              <a:buChar char="•"/>
            </a:pPr>
            <a:r>
              <a:rPr lang="en-US" sz="2400" dirty="0">
                <a:solidFill>
                  <a:schemeClr val="bg1"/>
                </a:solidFill>
                <a:latin typeface="Arial" charset="0"/>
                <a:ea typeface="Arial" charset="0"/>
                <a:cs typeface="Arial" charset="0"/>
              </a:rPr>
              <a:t>Identify program and/or financial problems as early as possible </a:t>
            </a:r>
          </a:p>
          <a:p>
            <a:pPr marL="400050" marR="0" lvl="0" indent="-400050" defTabSz="914400" eaLnBrk="1" fontAlgn="auto" latinLnBrk="0" hangingPunct="1">
              <a:lnSpc>
                <a:spcPct val="100000"/>
              </a:lnSpc>
              <a:spcBef>
                <a:spcPts val="0"/>
              </a:spcBef>
              <a:spcAft>
                <a:spcPts val="0"/>
              </a:spcAft>
              <a:buClrTx/>
              <a:buSzTx/>
              <a:buFont typeface="+mj-lt"/>
              <a:buNone/>
              <a:tabLst/>
              <a:defRPr/>
            </a:pPr>
            <a:endParaRPr lang="en-US" sz="2400" dirty="0">
              <a:solidFill>
                <a:schemeClr val="bg1"/>
              </a:solidFill>
              <a:latin typeface="Arial" charset="0"/>
              <a:ea typeface="Arial" charset="0"/>
              <a:cs typeface="Arial" charset="0"/>
            </a:endParaRPr>
          </a:p>
        </p:txBody>
      </p:sp>
      <p:pic>
        <p:nvPicPr>
          <p:cNvPr id="4" name="Picture 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9648" y="0"/>
            <a:ext cx="6135648" cy="6857999"/>
          </a:xfrm>
          <a:prstGeom prst="rect">
            <a:avLst/>
          </a:prstGeom>
        </p:spPr>
      </p:pic>
      <p:sp>
        <p:nvSpPr>
          <p:cNvPr id="7" name="Rectangle 6"/>
          <p:cNvSpPr/>
          <p:nvPr/>
        </p:nvSpPr>
        <p:spPr>
          <a:xfrm>
            <a:off x="-39648" y="0"/>
            <a:ext cx="6135648" cy="6858000"/>
          </a:xfrm>
          <a:prstGeom prst="rect">
            <a:avLst/>
          </a:prstGeom>
          <a:solidFill>
            <a:srgbClr val="094495">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412659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82D2"/>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0" name="Title 4"/>
          <p:cNvSpPr txBox="1">
            <a:spLocks/>
          </p:cNvSpPr>
          <p:nvPr/>
        </p:nvSpPr>
        <p:spPr>
          <a:xfrm>
            <a:off x="6096000" y="14821"/>
            <a:ext cx="6096000" cy="149570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solidFill>
                  <a:schemeClr val="bg1"/>
                </a:solidFill>
                <a:latin typeface="Arial Black" charset="0"/>
                <a:ea typeface="Arial Black" charset="0"/>
                <a:cs typeface="Arial Black" charset="0"/>
              </a:rPr>
              <a:t>EXAMPLES OF FAIR OPPORTUNITY EXCEPTIONS</a:t>
            </a:r>
            <a:endParaRPr lang="en-US" sz="3200" b="1" baseline="30000" dirty="0">
              <a:solidFill>
                <a:schemeClr val="bg1"/>
              </a:solidFill>
              <a:latin typeface="Arial Black" charset="0"/>
              <a:ea typeface="Arial Black" charset="0"/>
              <a:cs typeface="Arial Black" charset="0"/>
            </a:endParaRPr>
          </a:p>
        </p:txBody>
      </p:sp>
      <p:sp>
        <p:nvSpPr>
          <p:cNvPr id="6" name="Slide Number Placeholder 5"/>
          <p:cNvSpPr>
            <a:spLocks noGrp="1"/>
          </p:cNvSpPr>
          <p:nvPr>
            <p:ph type="sldNum" sz="quarter" idx="12"/>
          </p:nvPr>
        </p:nvSpPr>
        <p:spPr>
          <a:xfrm>
            <a:off x="9448800" y="6492874"/>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5</a:t>
            </a:fld>
            <a:endParaRPr lang="en-US" sz="2000" b="1" dirty="0">
              <a:solidFill>
                <a:schemeClr val="bg1"/>
              </a:solidFill>
              <a:latin typeface="Arial" charset="0"/>
              <a:ea typeface="Arial" charset="0"/>
              <a:cs typeface="Arial" charset="0"/>
            </a:endParaRPr>
          </a:p>
        </p:txBody>
      </p:sp>
      <p:pic>
        <p:nvPicPr>
          <p:cNvPr id="2" name="Picture 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9649" y="0"/>
            <a:ext cx="6135649" cy="6872821"/>
          </a:xfrm>
          <a:prstGeom prst="rect">
            <a:avLst/>
          </a:prstGeom>
        </p:spPr>
      </p:pic>
      <p:sp>
        <p:nvSpPr>
          <p:cNvPr id="8" name="Rectangle 7"/>
          <p:cNvSpPr/>
          <p:nvPr/>
        </p:nvSpPr>
        <p:spPr>
          <a:xfrm>
            <a:off x="-39648" y="0"/>
            <a:ext cx="6135648" cy="6858000"/>
          </a:xfrm>
          <a:prstGeom prst="rect">
            <a:avLst/>
          </a:prstGeom>
          <a:solidFill>
            <a:srgbClr val="094495">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6096000" y="1828122"/>
            <a:ext cx="6096000" cy="4124206"/>
          </a:xfrm>
          <a:prstGeom prst="rect">
            <a:avLst/>
          </a:prstGeom>
        </p:spPr>
        <p:txBody>
          <a:bodyPr>
            <a:spAutoFit/>
          </a:bodyPr>
          <a:lstStyle/>
          <a:p>
            <a:pPr algn="ctr"/>
            <a:r>
              <a:rPr lang="en-US" sz="2800" b="1" dirty="0">
                <a:solidFill>
                  <a:schemeClr val="bg1"/>
                </a:solidFill>
                <a:latin typeface="Arial" charset="0"/>
                <a:ea typeface="Arial" charset="0"/>
                <a:cs typeface="Arial" charset="0"/>
              </a:rPr>
              <a:t>Three major goals – </a:t>
            </a:r>
          </a:p>
          <a:p>
            <a:endParaRPr lang="en-US" dirty="0">
              <a:solidFill>
                <a:schemeClr val="bg1"/>
              </a:solidFill>
              <a:latin typeface="Arial" charset="0"/>
              <a:ea typeface="Arial" charset="0"/>
              <a:cs typeface="Arial" charset="0"/>
            </a:endParaRPr>
          </a:p>
          <a:p>
            <a:pPr marL="342900" indent="-342900">
              <a:buFont typeface="+mj-lt"/>
              <a:buAutoNum type="arabicPeriod"/>
            </a:pPr>
            <a:r>
              <a:rPr lang="en-US" sz="2400" dirty="0">
                <a:solidFill>
                  <a:schemeClr val="bg1"/>
                </a:solidFill>
                <a:latin typeface="Arial" charset="0"/>
                <a:ea typeface="Arial" charset="0"/>
                <a:cs typeface="Arial" charset="0"/>
              </a:rPr>
              <a:t>To achieve clear and mutual understanding of the contractual requirements</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pPr marL="342900" indent="-342900">
              <a:buFont typeface="+mj-lt"/>
              <a:buAutoNum type="arabicPeriod"/>
            </a:pPr>
            <a:r>
              <a:rPr lang="en-US" sz="2400" dirty="0">
                <a:solidFill>
                  <a:schemeClr val="bg1"/>
                </a:solidFill>
                <a:latin typeface="Arial" charset="0"/>
                <a:ea typeface="Arial" charset="0"/>
                <a:cs typeface="Arial" charset="0"/>
              </a:rPr>
              <a:t>To understand what the contractor is planning to do</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pPr marL="342900" indent="-342900">
              <a:buFont typeface="+mj-lt"/>
              <a:buAutoNum type="arabicPeriod"/>
            </a:pPr>
            <a:r>
              <a:rPr lang="en-US" sz="2400" dirty="0">
                <a:solidFill>
                  <a:schemeClr val="bg1"/>
                </a:solidFill>
                <a:latin typeface="Arial" charset="0"/>
                <a:ea typeface="Arial" charset="0"/>
                <a:cs typeface="Arial" charset="0"/>
              </a:rPr>
              <a:t>To answer contractor questions and resolve potential problems</a:t>
            </a:r>
          </a:p>
        </p:txBody>
      </p:sp>
    </p:spTree>
    <p:extLst>
      <p:ext uri="{BB962C8B-B14F-4D97-AF65-F5344CB8AC3E}">
        <p14:creationId xmlns:p14="http://schemas.microsoft.com/office/powerpoint/2010/main" val="12237597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82D2"/>
        </a:solidFill>
        <a:effectLst/>
      </p:bgPr>
    </p:bg>
    <p:spTree>
      <p:nvGrpSpPr>
        <p:cNvPr id="1" name=""/>
        <p:cNvGrpSpPr/>
        <p:nvPr/>
      </p:nvGrpSpPr>
      <p:grpSpPr>
        <a:xfrm>
          <a:off x="0" y="0"/>
          <a:ext cx="0" cy="0"/>
          <a:chOff x="0" y="0"/>
          <a:chExt cx="0" cy="0"/>
        </a:xfrm>
      </p:grpSpPr>
      <p:sp>
        <p:nvSpPr>
          <p:cNvPr id="7" name="TextBox 6"/>
          <p:cNvSpPr txBox="1"/>
          <p:nvPr/>
        </p:nvSpPr>
        <p:spPr>
          <a:xfrm>
            <a:off x="1295400" y="1074509"/>
            <a:ext cx="9601200" cy="4708981"/>
          </a:xfrm>
          <a:prstGeom prst="rect">
            <a:avLst/>
          </a:prstGeom>
          <a:noFill/>
        </p:spPr>
        <p:txBody>
          <a:bodyPr wrap="square" rtlCol="0">
            <a:spAutoFit/>
          </a:bodyPr>
          <a:lstStyle/>
          <a:p>
            <a:pPr algn="ctr"/>
            <a:r>
              <a:rPr lang="en-US" sz="30000" b="1">
                <a:solidFill>
                  <a:schemeClr val="bg1">
                    <a:alpha val="20000"/>
                  </a:schemeClr>
                </a:solidFill>
                <a:latin typeface="Arial Black" charset="0"/>
                <a:ea typeface="Arial Black" charset="0"/>
                <a:cs typeface="Arial Black" charset="0"/>
              </a:rPr>
              <a:t>COR</a:t>
            </a:r>
            <a:endParaRPr lang="en-US" sz="30000" b="1" dirty="0">
              <a:solidFill>
                <a:schemeClr val="bg1">
                  <a:alpha val="20000"/>
                </a:schemeClr>
              </a:solidFill>
              <a:latin typeface="Arial Black" charset="0"/>
              <a:ea typeface="Arial Black" charset="0"/>
              <a:cs typeface="Arial Black" charset="0"/>
            </a:endParaRPr>
          </a:p>
        </p:txBody>
      </p:sp>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0" name="Title 4"/>
          <p:cNvSpPr txBox="1">
            <a:spLocks/>
          </p:cNvSpPr>
          <p:nvPr/>
        </p:nvSpPr>
        <p:spPr>
          <a:xfrm>
            <a:off x="0" y="14821"/>
            <a:ext cx="12192000" cy="1495705"/>
          </a:xfrm>
          <a:prstGeom prst="rect">
            <a:avLst/>
          </a:prstGeom>
        </p:spPr>
        <p:txBody>
          <a:bodyPr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a:solidFill>
                  <a:schemeClr val="bg1"/>
                </a:solidFill>
                <a:latin typeface="Arial Black" charset="0"/>
                <a:ea typeface="Arial Black" charset="0"/>
                <a:cs typeface="Arial Black" charset="0"/>
              </a:rPr>
              <a:t>PROTECH CONTRACTING OFFICER’S REPRESENTATIVE ROLE</a:t>
            </a:r>
            <a:endParaRPr lang="en-US" b="1" baseline="30000" dirty="0">
              <a:solidFill>
                <a:schemeClr val="bg1"/>
              </a:solidFill>
              <a:latin typeface="Arial Black" charset="0"/>
              <a:ea typeface="Arial Black" charset="0"/>
              <a:cs typeface="Arial Black" charset="0"/>
            </a:endParaRPr>
          </a:p>
        </p:txBody>
      </p:sp>
      <p:sp>
        <p:nvSpPr>
          <p:cNvPr id="6" name="Slide Number Placeholder 5"/>
          <p:cNvSpPr>
            <a:spLocks noGrp="1"/>
          </p:cNvSpPr>
          <p:nvPr>
            <p:ph type="sldNum" sz="quarter" idx="12"/>
          </p:nvPr>
        </p:nvSpPr>
        <p:spPr>
          <a:xfrm>
            <a:off x="9448800" y="6492874"/>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6</a:t>
            </a:fld>
            <a:endParaRPr lang="en-US" sz="2000" b="1" dirty="0">
              <a:solidFill>
                <a:schemeClr val="bg1"/>
              </a:solidFill>
              <a:latin typeface="Arial" charset="0"/>
              <a:ea typeface="Arial" charset="0"/>
              <a:cs typeface="Arial" charset="0"/>
            </a:endParaRPr>
          </a:p>
        </p:txBody>
      </p:sp>
      <p:sp>
        <p:nvSpPr>
          <p:cNvPr id="4" name="Rectangle 3"/>
          <p:cNvSpPr/>
          <p:nvPr/>
        </p:nvSpPr>
        <p:spPr>
          <a:xfrm>
            <a:off x="920496" y="1708016"/>
            <a:ext cx="10351008" cy="3970318"/>
          </a:xfrm>
          <a:prstGeom prst="rect">
            <a:avLst/>
          </a:prstGeom>
        </p:spPr>
        <p:txBody>
          <a:bodyPr wrap="square">
            <a:spAutoFit/>
          </a:bodyPr>
          <a:lstStyle/>
          <a:p>
            <a:pPr marL="342900" indent="-342900">
              <a:buFont typeface="Arial" charset="0"/>
              <a:buChar char="•"/>
            </a:pPr>
            <a:r>
              <a:rPr lang="en-US" sz="2800" dirty="0">
                <a:solidFill>
                  <a:schemeClr val="bg1"/>
                </a:solidFill>
                <a:latin typeface="Arial" charset="0"/>
                <a:ea typeface="Arial" charset="0"/>
                <a:cs typeface="Arial" charset="0"/>
              </a:rPr>
              <a:t>Know the contract requirements</a:t>
            </a:r>
            <a:br>
              <a:rPr lang="en-US" sz="2800" dirty="0">
                <a:solidFill>
                  <a:schemeClr val="bg1"/>
                </a:solidFill>
                <a:latin typeface="Arial" charset="0"/>
                <a:ea typeface="Arial" charset="0"/>
                <a:cs typeface="Arial" charset="0"/>
              </a:rPr>
            </a:br>
            <a:endParaRPr lang="en-US" sz="2800" dirty="0">
              <a:solidFill>
                <a:schemeClr val="bg1"/>
              </a:solidFill>
              <a:latin typeface="Arial" charset="0"/>
              <a:ea typeface="Arial" charset="0"/>
              <a:cs typeface="Arial" charset="0"/>
            </a:endParaRPr>
          </a:p>
          <a:p>
            <a:pPr marL="342900" indent="-342900">
              <a:buFont typeface="Arial" charset="0"/>
              <a:buChar char="•"/>
            </a:pPr>
            <a:r>
              <a:rPr lang="en-US" sz="2800" dirty="0">
                <a:solidFill>
                  <a:schemeClr val="bg1"/>
                </a:solidFill>
                <a:latin typeface="Arial" charset="0"/>
                <a:ea typeface="Arial" charset="0"/>
                <a:cs typeface="Arial" charset="0"/>
              </a:rPr>
              <a:t>Determine monitoring techniques to be used</a:t>
            </a:r>
            <a:br>
              <a:rPr lang="en-US" sz="2800" dirty="0">
                <a:solidFill>
                  <a:schemeClr val="bg1"/>
                </a:solidFill>
                <a:latin typeface="Arial" charset="0"/>
                <a:ea typeface="Arial" charset="0"/>
                <a:cs typeface="Arial" charset="0"/>
              </a:rPr>
            </a:br>
            <a:endParaRPr lang="en-US" sz="2800" dirty="0">
              <a:solidFill>
                <a:schemeClr val="bg1"/>
              </a:solidFill>
              <a:latin typeface="Arial" charset="0"/>
              <a:ea typeface="Arial" charset="0"/>
              <a:cs typeface="Arial" charset="0"/>
            </a:endParaRPr>
          </a:p>
          <a:p>
            <a:pPr marL="342900" indent="-342900">
              <a:buFont typeface="Arial" charset="0"/>
              <a:buChar char="•"/>
            </a:pPr>
            <a:r>
              <a:rPr lang="en-US" sz="2800" dirty="0">
                <a:solidFill>
                  <a:schemeClr val="bg1"/>
                </a:solidFill>
                <a:latin typeface="Arial" charset="0"/>
                <a:ea typeface="Arial" charset="0"/>
                <a:cs typeface="Arial" charset="0"/>
              </a:rPr>
              <a:t>Develop a work plan</a:t>
            </a:r>
            <a:br>
              <a:rPr lang="en-US" sz="2800" dirty="0">
                <a:solidFill>
                  <a:schemeClr val="bg1"/>
                </a:solidFill>
                <a:latin typeface="Arial" charset="0"/>
                <a:ea typeface="Arial" charset="0"/>
                <a:cs typeface="Arial" charset="0"/>
              </a:rPr>
            </a:br>
            <a:endParaRPr lang="en-US" sz="2800" dirty="0">
              <a:solidFill>
                <a:schemeClr val="bg1"/>
              </a:solidFill>
              <a:latin typeface="Arial" charset="0"/>
              <a:ea typeface="Arial" charset="0"/>
              <a:cs typeface="Arial" charset="0"/>
            </a:endParaRPr>
          </a:p>
          <a:p>
            <a:pPr marL="342900" indent="-342900">
              <a:buFont typeface="Arial" charset="0"/>
              <a:buChar char="•"/>
            </a:pPr>
            <a:r>
              <a:rPr lang="en-US" sz="2800" dirty="0">
                <a:solidFill>
                  <a:schemeClr val="bg1"/>
                </a:solidFill>
                <a:latin typeface="Arial" charset="0"/>
                <a:ea typeface="Arial" charset="0"/>
                <a:cs typeface="Arial" charset="0"/>
              </a:rPr>
              <a:t>Monitor performance</a:t>
            </a:r>
            <a:br>
              <a:rPr lang="en-US" sz="2800" dirty="0">
                <a:solidFill>
                  <a:schemeClr val="bg1"/>
                </a:solidFill>
                <a:latin typeface="Arial" charset="0"/>
                <a:ea typeface="Arial" charset="0"/>
                <a:cs typeface="Arial" charset="0"/>
              </a:rPr>
            </a:br>
            <a:endParaRPr lang="en-US" sz="2800" dirty="0">
              <a:solidFill>
                <a:schemeClr val="bg1"/>
              </a:solidFill>
              <a:latin typeface="Arial" charset="0"/>
              <a:ea typeface="Arial" charset="0"/>
              <a:cs typeface="Arial" charset="0"/>
            </a:endParaRPr>
          </a:p>
          <a:p>
            <a:pPr marL="342900" indent="-342900">
              <a:buFont typeface="Arial" charset="0"/>
              <a:buChar char="•"/>
            </a:pPr>
            <a:r>
              <a:rPr lang="en-US" sz="2800" dirty="0">
                <a:solidFill>
                  <a:schemeClr val="bg1"/>
                </a:solidFill>
                <a:latin typeface="Arial" charset="0"/>
                <a:ea typeface="Arial" charset="0"/>
                <a:cs typeface="Arial" charset="0"/>
              </a:rPr>
              <a:t>Keep the Contracting Officer (CO) advised</a:t>
            </a:r>
          </a:p>
        </p:txBody>
      </p:sp>
    </p:spTree>
    <p:extLst>
      <p:ext uri="{BB962C8B-B14F-4D97-AF65-F5344CB8AC3E}">
        <p14:creationId xmlns:p14="http://schemas.microsoft.com/office/powerpoint/2010/main" val="7929005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82D2"/>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0" name="Title 4"/>
          <p:cNvSpPr txBox="1">
            <a:spLocks/>
          </p:cNvSpPr>
          <p:nvPr/>
        </p:nvSpPr>
        <p:spPr>
          <a:xfrm>
            <a:off x="0" y="14821"/>
            <a:ext cx="12192000" cy="1495705"/>
          </a:xfrm>
          <a:prstGeom prst="rect">
            <a:avLst/>
          </a:prstGeom>
        </p:spPr>
        <p:txBody>
          <a:bodyPr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a:solidFill>
                  <a:schemeClr val="bg1"/>
                </a:solidFill>
                <a:latin typeface="Arial Black" charset="0"/>
                <a:ea typeface="Arial Black" charset="0"/>
                <a:cs typeface="Arial Black" charset="0"/>
              </a:rPr>
              <a:t>ETHICS &amp; STANDARDS OF CONDUCT</a:t>
            </a:r>
            <a:endParaRPr lang="en-US" b="1" baseline="30000" dirty="0">
              <a:solidFill>
                <a:schemeClr val="bg1"/>
              </a:solidFill>
              <a:latin typeface="Arial Black" charset="0"/>
              <a:ea typeface="Arial Black" charset="0"/>
              <a:cs typeface="Arial Black" charset="0"/>
            </a:endParaRPr>
          </a:p>
        </p:txBody>
      </p:sp>
      <p:sp>
        <p:nvSpPr>
          <p:cNvPr id="6" name="Slide Number Placeholder 5"/>
          <p:cNvSpPr>
            <a:spLocks noGrp="1"/>
          </p:cNvSpPr>
          <p:nvPr>
            <p:ph type="sldNum" sz="quarter" idx="12"/>
          </p:nvPr>
        </p:nvSpPr>
        <p:spPr>
          <a:xfrm>
            <a:off x="9448800" y="6492874"/>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7</a:t>
            </a:fld>
            <a:endParaRPr lang="en-US" sz="2000" b="1" dirty="0">
              <a:solidFill>
                <a:schemeClr val="bg1"/>
              </a:solidFill>
              <a:latin typeface="Arial" charset="0"/>
              <a:ea typeface="Arial" charset="0"/>
              <a:cs typeface="Arial" charset="0"/>
            </a:endParaRPr>
          </a:p>
        </p:txBody>
      </p:sp>
      <p:sp>
        <p:nvSpPr>
          <p:cNvPr id="2" name="TextBox 1"/>
          <p:cNvSpPr txBox="1"/>
          <p:nvPr/>
        </p:nvSpPr>
        <p:spPr>
          <a:xfrm>
            <a:off x="1103376" y="1525347"/>
            <a:ext cx="9985247" cy="3970318"/>
          </a:xfrm>
          <a:prstGeom prst="rect">
            <a:avLst/>
          </a:prstGeom>
          <a:noFill/>
        </p:spPr>
        <p:txBody>
          <a:bodyPr wrap="square" rtlCol="0">
            <a:spAutoFit/>
          </a:bodyPr>
          <a:lstStyle/>
          <a:p>
            <a:r>
              <a:rPr lang="en-US" sz="2800" dirty="0">
                <a:solidFill>
                  <a:schemeClr val="bg1"/>
                </a:solidFill>
                <a:latin typeface="Arial" charset="0"/>
                <a:ea typeface="Arial" charset="0"/>
                <a:cs typeface="Arial" charset="0"/>
              </a:rPr>
              <a:t>• Treat contractors impartially (FAR 3.101-1)</a:t>
            </a:r>
            <a:br>
              <a:rPr lang="en-US" sz="2800" dirty="0">
                <a:solidFill>
                  <a:schemeClr val="bg1"/>
                </a:solidFill>
                <a:latin typeface="Arial" charset="0"/>
                <a:ea typeface="Arial" charset="0"/>
                <a:cs typeface="Arial" charset="0"/>
              </a:rPr>
            </a:br>
            <a:endParaRPr lang="en-US" sz="2800" dirty="0">
              <a:solidFill>
                <a:schemeClr val="bg1"/>
              </a:solidFill>
              <a:latin typeface="Arial" charset="0"/>
              <a:ea typeface="Arial" charset="0"/>
              <a:cs typeface="Arial" charset="0"/>
            </a:endParaRPr>
          </a:p>
          <a:p>
            <a:r>
              <a:rPr lang="en-US" sz="2800" dirty="0">
                <a:solidFill>
                  <a:schemeClr val="bg1"/>
                </a:solidFill>
                <a:latin typeface="Arial" charset="0"/>
                <a:ea typeface="Arial" charset="0"/>
                <a:cs typeface="Arial" charset="0"/>
              </a:rPr>
              <a:t>• Do not accept gratuities</a:t>
            </a:r>
            <a:br>
              <a:rPr lang="en-US" sz="2800" dirty="0">
                <a:solidFill>
                  <a:schemeClr val="bg1"/>
                </a:solidFill>
                <a:latin typeface="Arial" charset="0"/>
                <a:ea typeface="Arial" charset="0"/>
                <a:cs typeface="Arial" charset="0"/>
              </a:rPr>
            </a:br>
            <a:endParaRPr lang="en-US" sz="2800" dirty="0">
              <a:solidFill>
                <a:schemeClr val="bg1"/>
              </a:solidFill>
              <a:latin typeface="Arial" charset="0"/>
              <a:ea typeface="Arial" charset="0"/>
              <a:cs typeface="Arial" charset="0"/>
            </a:endParaRPr>
          </a:p>
          <a:p>
            <a:r>
              <a:rPr lang="en-US" sz="2800" dirty="0">
                <a:solidFill>
                  <a:schemeClr val="bg1"/>
                </a:solidFill>
                <a:latin typeface="Arial" charset="0"/>
                <a:ea typeface="Arial" charset="0"/>
                <a:cs typeface="Arial" charset="0"/>
              </a:rPr>
              <a:t>• Do not discuss employment opportunities with contractors</a:t>
            </a:r>
            <a:br>
              <a:rPr lang="en-US" sz="2800" dirty="0">
                <a:solidFill>
                  <a:schemeClr val="bg1"/>
                </a:solidFill>
                <a:latin typeface="Arial" charset="0"/>
                <a:ea typeface="Arial" charset="0"/>
                <a:cs typeface="Arial" charset="0"/>
              </a:rPr>
            </a:br>
            <a:endParaRPr lang="en-US" sz="2800" dirty="0">
              <a:solidFill>
                <a:schemeClr val="bg1"/>
              </a:solidFill>
              <a:latin typeface="Arial" charset="0"/>
              <a:ea typeface="Arial" charset="0"/>
              <a:cs typeface="Arial" charset="0"/>
            </a:endParaRPr>
          </a:p>
          <a:p>
            <a:r>
              <a:rPr lang="en-US" sz="2800" dirty="0">
                <a:solidFill>
                  <a:schemeClr val="bg1"/>
                </a:solidFill>
                <a:latin typeface="Arial" charset="0"/>
                <a:ea typeface="Arial" charset="0"/>
                <a:cs typeface="Arial" charset="0"/>
              </a:rPr>
              <a:t>• Avoid conflicts of interest</a:t>
            </a:r>
            <a:br>
              <a:rPr lang="en-US" sz="2800" dirty="0">
                <a:solidFill>
                  <a:schemeClr val="bg1"/>
                </a:solidFill>
                <a:latin typeface="Arial" charset="0"/>
                <a:ea typeface="Arial" charset="0"/>
                <a:cs typeface="Arial" charset="0"/>
              </a:rPr>
            </a:br>
            <a:endParaRPr lang="en-US" sz="2800" dirty="0">
              <a:solidFill>
                <a:schemeClr val="bg1"/>
              </a:solidFill>
              <a:latin typeface="Arial" charset="0"/>
              <a:ea typeface="Arial" charset="0"/>
              <a:cs typeface="Arial" charset="0"/>
            </a:endParaRPr>
          </a:p>
          <a:p>
            <a:r>
              <a:rPr lang="en-US" sz="2800" dirty="0">
                <a:solidFill>
                  <a:schemeClr val="bg1"/>
                </a:solidFill>
                <a:latin typeface="Arial" charset="0"/>
                <a:ea typeface="Arial" charset="0"/>
                <a:cs typeface="Arial" charset="0"/>
              </a:rPr>
              <a:t>• Safeguard source selection or proprietary information.</a:t>
            </a:r>
          </a:p>
        </p:txBody>
      </p:sp>
    </p:spTree>
    <p:extLst>
      <p:ext uri="{BB962C8B-B14F-4D97-AF65-F5344CB8AC3E}">
        <p14:creationId xmlns:p14="http://schemas.microsoft.com/office/powerpoint/2010/main" val="3415932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0AAE2"/>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2" name="Title 4"/>
          <p:cNvSpPr txBox="1">
            <a:spLocks/>
          </p:cNvSpPr>
          <p:nvPr/>
        </p:nvSpPr>
        <p:spPr>
          <a:xfrm>
            <a:off x="6096000" y="0"/>
            <a:ext cx="5893296"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a:solidFill>
                  <a:schemeClr val="bg1"/>
                </a:solidFill>
                <a:latin typeface="Arial Black" charset="0"/>
                <a:ea typeface="Arial Black" charset="0"/>
                <a:cs typeface="Arial Black" charset="0"/>
              </a:rPr>
              <a:t>THE COR WORK PLAN</a:t>
            </a:r>
            <a:endParaRPr lang="en-US" b="1" dirty="0">
              <a:solidFill>
                <a:schemeClr val="bg1"/>
              </a:solidFill>
              <a:latin typeface="Arial Black" charset="0"/>
              <a:ea typeface="Arial Black" charset="0"/>
              <a:cs typeface="Arial Black" charset="0"/>
            </a:endParaRPr>
          </a:p>
        </p:txBody>
      </p:sp>
      <p:sp>
        <p:nvSpPr>
          <p:cNvPr id="5" name="Slide Number Placeholder 4"/>
          <p:cNvSpPr>
            <a:spLocks noGrp="1"/>
          </p:cNvSpPr>
          <p:nvPr>
            <p:ph type="sldNum" sz="quarter" idx="12"/>
          </p:nvPr>
        </p:nvSpPr>
        <p:spPr>
          <a:xfrm>
            <a:off x="9448800" y="6492875"/>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8</a:t>
            </a:fld>
            <a:endParaRPr lang="en-US" sz="2000" b="1" dirty="0">
              <a:solidFill>
                <a:schemeClr val="bg1"/>
              </a:solidFill>
              <a:latin typeface="Arial" charset="0"/>
              <a:ea typeface="Arial" charset="0"/>
              <a:cs typeface="Arial" charset="0"/>
            </a:endParaRPr>
          </a:p>
        </p:txBody>
      </p:sp>
      <p:sp>
        <p:nvSpPr>
          <p:cNvPr id="4" name="Rectangle 3"/>
          <p:cNvSpPr/>
          <p:nvPr/>
        </p:nvSpPr>
        <p:spPr>
          <a:xfrm>
            <a:off x="6096000" y="1659285"/>
            <a:ext cx="6096000" cy="3539430"/>
          </a:xfrm>
          <a:prstGeom prst="rect">
            <a:avLst/>
          </a:prstGeom>
        </p:spPr>
        <p:txBody>
          <a:bodyPr wrap="square">
            <a:spAutoFit/>
          </a:bodyPr>
          <a:lstStyle/>
          <a:p>
            <a:pPr marL="342900" indent="-342900">
              <a:buFont typeface="Arial" charset="0"/>
              <a:buChar char="•"/>
            </a:pPr>
            <a:r>
              <a:rPr lang="en-US" sz="2800" dirty="0">
                <a:solidFill>
                  <a:schemeClr val="bg1"/>
                </a:solidFill>
                <a:latin typeface="Arial" charset="0"/>
                <a:ea typeface="Arial" charset="0"/>
                <a:cs typeface="Arial" charset="0"/>
              </a:rPr>
              <a:t>A baseline for project management and scheduling</a:t>
            </a:r>
            <a:br>
              <a:rPr lang="en-US" sz="2800" dirty="0">
                <a:solidFill>
                  <a:schemeClr val="bg1"/>
                </a:solidFill>
                <a:latin typeface="Arial" charset="0"/>
                <a:ea typeface="Arial" charset="0"/>
                <a:cs typeface="Arial" charset="0"/>
              </a:rPr>
            </a:br>
            <a:endParaRPr lang="en-US" sz="2800" dirty="0">
              <a:solidFill>
                <a:schemeClr val="bg1"/>
              </a:solidFill>
              <a:latin typeface="Arial" charset="0"/>
              <a:ea typeface="Arial" charset="0"/>
              <a:cs typeface="Arial" charset="0"/>
            </a:endParaRPr>
          </a:p>
          <a:p>
            <a:pPr marL="342900" indent="-342900">
              <a:buFont typeface="Arial" charset="0"/>
              <a:buChar char="•"/>
            </a:pPr>
            <a:r>
              <a:rPr lang="en-US" sz="2800" dirty="0">
                <a:solidFill>
                  <a:schemeClr val="bg1"/>
                </a:solidFill>
                <a:latin typeface="Arial" charset="0"/>
                <a:ea typeface="Arial" charset="0"/>
                <a:cs typeface="Arial" charset="0"/>
              </a:rPr>
              <a:t>A simple tool for tracking contract progress</a:t>
            </a:r>
            <a:br>
              <a:rPr lang="en-US" sz="2800" dirty="0">
                <a:solidFill>
                  <a:schemeClr val="bg1"/>
                </a:solidFill>
                <a:latin typeface="Arial" charset="0"/>
                <a:ea typeface="Arial" charset="0"/>
                <a:cs typeface="Arial" charset="0"/>
              </a:rPr>
            </a:br>
            <a:endParaRPr lang="en-US" sz="2800" dirty="0">
              <a:solidFill>
                <a:schemeClr val="bg1"/>
              </a:solidFill>
              <a:latin typeface="Arial" charset="0"/>
              <a:ea typeface="Arial" charset="0"/>
              <a:cs typeface="Arial" charset="0"/>
            </a:endParaRPr>
          </a:p>
          <a:p>
            <a:pPr marL="342900" indent="-342900">
              <a:buFont typeface="Arial" charset="0"/>
              <a:buChar char="•"/>
            </a:pPr>
            <a:r>
              <a:rPr lang="en-US" sz="2800" dirty="0">
                <a:solidFill>
                  <a:schemeClr val="bg1"/>
                </a:solidFill>
                <a:latin typeface="Arial" charset="0"/>
                <a:ea typeface="Arial" charset="0"/>
                <a:cs typeface="Arial" charset="0"/>
              </a:rPr>
              <a:t>An aid for the post award orientation conference</a:t>
            </a:r>
          </a:p>
        </p:txBody>
      </p:sp>
      <p:pic>
        <p:nvPicPr>
          <p:cNvPr id="3" name="Picture 2"/>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9649" y="0"/>
            <a:ext cx="6135649" cy="6858000"/>
          </a:xfrm>
          <a:prstGeom prst="rect">
            <a:avLst/>
          </a:prstGeom>
        </p:spPr>
      </p:pic>
      <p:sp>
        <p:nvSpPr>
          <p:cNvPr id="7" name="Rectangle 6"/>
          <p:cNvSpPr/>
          <p:nvPr/>
        </p:nvSpPr>
        <p:spPr>
          <a:xfrm>
            <a:off x="-39648" y="0"/>
            <a:ext cx="6135648" cy="6858000"/>
          </a:xfrm>
          <a:prstGeom prst="rect">
            <a:avLst/>
          </a:prstGeom>
          <a:solidFill>
            <a:srgbClr val="094495">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204839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0AAE2"/>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0" name="Title 4"/>
          <p:cNvSpPr txBox="1">
            <a:spLocks/>
          </p:cNvSpPr>
          <p:nvPr/>
        </p:nvSpPr>
        <p:spPr>
          <a:xfrm>
            <a:off x="6096000" y="14822"/>
            <a:ext cx="6096000" cy="1417955"/>
          </a:xfrm>
          <a:prstGeom prst="rect">
            <a:avLst/>
          </a:prstGeom>
        </p:spPr>
        <p:txBody>
          <a:bodyPr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a:solidFill>
                  <a:schemeClr val="bg1"/>
                </a:solidFill>
                <a:latin typeface="Arial Black" charset="0"/>
                <a:ea typeface="Arial Black" charset="0"/>
                <a:cs typeface="Arial Black" charset="0"/>
              </a:rPr>
              <a:t>ELEMENTS OF A COR WORK PLAN</a:t>
            </a:r>
            <a:endParaRPr lang="en-US" b="1" dirty="0">
              <a:solidFill>
                <a:schemeClr val="bg1"/>
              </a:solidFill>
              <a:latin typeface="Arial Black" charset="0"/>
              <a:ea typeface="Arial Black" charset="0"/>
              <a:cs typeface="Arial Black" charset="0"/>
            </a:endParaRPr>
          </a:p>
        </p:txBody>
      </p:sp>
      <p:sp>
        <p:nvSpPr>
          <p:cNvPr id="5" name="Slide Number Placeholder 4"/>
          <p:cNvSpPr>
            <a:spLocks noGrp="1"/>
          </p:cNvSpPr>
          <p:nvPr>
            <p:ph type="sldNum" sz="quarter" idx="12"/>
          </p:nvPr>
        </p:nvSpPr>
        <p:spPr>
          <a:xfrm>
            <a:off x="9448800" y="6492875"/>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9</a:t>
            </a:fld>
            <a:endParaRPr lang="en-US" sz="2000" b="1" dirty="0">
              <a:solidFill>
                <a:schemeClr val="bg1"/>
              </a:solidFill>
              <a:latin typeface="Arial" charset="0"/>
              <a:ea typeface="Arial" charset="0"/>
              <a:cs typeface="Arial" charset="0"/>
            </a:endParaRPr>
          </a:p>
        </p:txBody>
      </p:sp>
      <p:sp>
        <p:nvSpPr>
          <p:cNvPr id="4" name="Rectangle 3"/>
          <p:cNvSpPr/>
          <p:nvPr/>
        </p:nvSpPr>
        <p:spPr>
          <a:xfrm>
            <a:off x="6096000" y="1412458"/>
            <a:ext cx="6096000" cy="5262979"/>
          </a:xfrm>
          <a:prstGeom prst="rect">
            <a:avLst/>
          </a:prstGeom>
        </p:spPr>
        <p:txBody>
          <a:bodyPr wrap="square">
            <a:spAutoFit/>
          </a:bodyPr>
          <a:lstStyle/>
          <a:p>
            <a:pPr marL="342900" indent="-342900">
              <a:buFont typeface="Arial" charset="0"/>
              <a:buChar char="•"/>
            </a:pPr>
            <a:r>
              <a:rPr lang="en-US" sz="2800" dirty="0">
                <a:solidFill>
                  <a:schemeClr val="bg1"/>
                </a:solidFill>
                <a:latin typeface="Arial" charset="0"/>
                <a:ea typeface="Arial" charset="0"/>
                <a:cs typeface="Arial" charset="0"/>
              </a:rPr>
              <a:t>Administrative items (e.g., contract number, dollar amount, type of contract)</a:t>
            </a:r>
            <a:br>
              <a:rPr lang="en-US" sz="2800" dirty="0">
                <a:solidFill>
                  <a:schemeClr val="bg1"/>
                </a:solidFill>
                <a:latin typeface="Arial" charset="0"/>
                <a:ea typeface="Arial" charset="0"/>
                <a:cs typeface="Arial" charset="0"/>
              </a:rPr>
            </a:br>
            <a:endParaRPr lang="en-US" sz="2800" dirty="0">
              <a:solidFill>
                <a:schemeClr val="bg1"/>
              </a:solidFill>
              <a:latin typeface="Arial" charset="0"/>
              <a:ea typeface="Arial" charset="0"/>
              <a:cs typeface="Arial" charset="0"/>
            </a:endParaRPr>
          </a:p>
          <a:p>
            <a:pPr marL="342900" indent="-342900">
              <a:buFont typeface="Arial" charset="0"/>
              <a:buChar char="•"/>
            </a:pPr>
            <a:r>
              <a:rPr lang="en-US" sz="2800" dirty="0">
                <a:solidFill>
                  <a:schemeClr val="bg1"/>
                </a:solidFill>
                <a:latin typeface="Arial" charset="0"/>
                <a:ea typeface="Arial" charset="0"/>
                <a:cs typeface="Arial" charset="0"/>
              </a:rPr>
              <a:t>Historical factors</a:t>
            </a:r>
            <a:br>
              <a:rPr lang="en-US" sz="2800" dirty="0">
                <a:solidFill>
                  <a:schemeClr val="bg1"/>
                </a:solidFill>
                <a:latin typeface="Arial" charset="0"/>
                <a:ea typeface="Arial" charset="0"/>
                <a:cs typeface="Arial" charset="0"/>
              </a:rPr>
            </a:br>
            <a:endParaRPr lang="en-US" sz="2800" dirty="0">
              <a:solidFill>
                <a:schemeClr val="bg1"/>
              </a:solidFill>
              <a:latin typeface="Arial" charset="0"/>
              <a:ea typeface="Arial" charset="0"/>
              <a:cs typeface="Arial" charset="0"/>
            </a:endParaRPr>
          </a:p>
          <a:p>
            <a:pPr marL="342900" indent="-342900">
              <a:buFont typeface="Arial" charset="0"/>
              <a:buChar char="•"/>
            </a:pPr>
            <a:r>
              <a:rPr lang="en-US" sz="2800" dirty="0">
                <a:solidFill>
                  <a:schemeClr val="bg1"/>
                </a:solidFill>
                <a:latin typeface="Arial" charset="0"/>
                <a:ea typeface="Arial" charset="0"/>
                <a:cs typeface="Arial" charset="0"/>
              </a:rPr>
              <a:t>Monitoring techniques</a:t>
            </a:r>
            <a:br>
              <a:rPr lang="en-US" sz="2800" dirty="0">
                <a:solidFill>
                  <a:schemeClr val="bg1"/>
                </a:solidFill>
                <a:latin typeface="Arial" charset="0"/>
                <a:ea typeface="Arial" charset="0"/>
                <a:cs typeface="Arial" charset="0"/>
              </a:rPr>
            </a:br>
            <a:endParaRPr lang="en-US" sz="2800" dirty="0">
              <a:solidFill>
                <a:schemeClr val="bg1"/>
              </a:solidFill>
              <a:latin typeface="Arial" charset="0"/>
              <a:ea typeface="Arial" charset="0"/>
              <a:cs typeface="Arial" charset="0"/>
            </a:endParaRPr>
          </a:p>
          <a:p>
            <a:pPr marL="342900" indent="-342900">
              <a:buFont typeface="Arial" charset="0"/>
              <a:buChar char="•"/>
            </a:pPr>
            <a:r>
              <a:rPr lang="en-US" sz="2800" dirty="0">
                <a:solidFill>
                  <a:schemeClr val="bg1"/>
                </a:solidFill>
                <a:latin typeface="Arial" charset="0"/>
                <a:ea typeface="Arial" charset="0"/>
                <a:cs typeface="Arial" charset="0"/>
              </a:rPr>
              <a:t>Documentation of the contractor’s performance</a:t>
            </a:r>
            <a:br>
              <a:rPr lang="en-US" sz="2800" dirty="0">
                <a:solidFill>
                  <a:schemeClr val="bg1"/>
                </a:solidFill>
                <a:latin typeface="Arial" charset="0"/>
                <a:ea typeface="Arial" charset="0"/>
                <a:cs typeface="Arial" charset="0"/>
              </a:rPr>
            </a:br>
            <a:endParaRPr lang="en-US" sz="2800" dirty="0">
              <a:solidFill>
                <a:schemeClr val="bg1"/>
              </a:solidFill>
              <a:latin typeface="Arial" charset="0"/>
              <a:ea typeface="Arial" charset="0"/>
              <a:cs typeface="Arial" charset="0"/>
            </a:endParaRPr>
          </a:p>
          <a:p>
            <a:pPr marL="342900" indent="-342900">
              <a:buFont typeface="Arial" charset="0"/>
              <a:buChar char="•"/>
            </a:pPr>
            <a:r>
              <a:rPr lang="en-US" sz="2800" dirty="0">
                <a:solidFill>
                  <a:schemeClr val="bg1"/>
                </a:solidFill>
                <a:latin typeface="Arial" charset="0"/>
                <a:ea typeface="Arial" charset="0"/>
                <a:cs typeface="Arial" charset="0"/>
              </a:rPr>
              <a:t>Areas of concern or conflict</a:t>
            </a:r>
          </a:p>
        </p:txBody>
      </p:sp>
      <p:pic>
        <p:nvPicPr>
          <p:cNvPr id="6" name="Picture 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9649" y="0"/>
            <a:ext cx="6135649" cy="6858000"/>
          </a:xfrm>
          <a:prstGeom prst="rect">
            <a:avLst/>
          </a:prstGeom>
        </p:spPr>
      </p:pic>
      <p:sp>
        <p:nvSpPr>
          <p:cNvPr id="7" name="Rectangle 6"/>
          <p:cNvSpPr/>
          <p:nvPr/>
        </p:nvSpPr>
        <p:spPr>
          <a:xfrm>
            <a:off x="-39648" y="0"/>
            <a:ext cx="6135648" cy="6858000"/>
          </a:xfrm>
          <a:prstGeom prst="rect">
            <a:avLst/>
          </a:prstGeom>
          <a:solidFill>
            <a:srgbClr val="094495">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5427276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5259</TotalTime>
  <Words>4732</Words>
  <Application>Microsoft Macintosh PowerPoint</Application>
  <PresentationFormat>Widescreen</PresentationFormat>
  <Paragraphs>472</Paragraphs>
  <Slides>35</Slides>
  <Notes>34</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35</vt:i4>
      </vt:variant>
    </vt:vector>
  </HeadingPairs>
  <TitlesOfParts>
    <vt:vector size="42" baseType="lpstr">
      <vt:lpstr>Arial</vt:lpstr>
      <vt:lpstr>Arial Black</vt:lpstr>
      <vt:lpstr>Calibri</vt:lpstr>
      <vt:lpstr>Calibri Light</vt:lpstr>
      <vt:lpstr>Courier New</vt:lpstr>
      <vt:lpstr>Office Theme</vt:lpstr>
      <vt:lpstr>3_Office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AGENDA</dc:title>
  <dc:creator>Giselle Duran</dc:creator>
  <cp:lastModifiedBy>Giselle Duran</cp:lastModifiedBy>
  <cp:revision>145</cp:revision>
  <dcterms:created xsi:type="dcterms:W3CDTF">2017-05-25T21:59:07Z</dcterms:created>
  <dcterms:modified xsi:type="dcterms:W3CDTF">2018-08-28T21:25:04Z</dcterms:modified>
</cp:coreProperties>
</file>