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Lst>
  <p:notesMasterIdLst>
    <p:notesMasterId r:id="rId20"/>
  </p:notesMasterIdLst>
  <p:handoutMasterIdLst>
    <p:handoutMasterId r:id="rId21"/>
  </p:handoutMasterIdLst>
  <p:sldIdLst>
    <p:sldId id="305" r:id="rId5"/>
    <p:sldId id="283" r:id="rId6"/>
    <p:sldId id="284" r:id="rId7"/>
    <p:sldId id="269" r:id="rId8"/>
    <p:sldId id="285" r:id="rId9"/>
    <p:sldId id="287" r:id="rId10"/>
    <p:sldId id="317" r:id="rId11"/>
    <p:sldId id="289" r:id="rId12"/>
    <p:sldId id="290" r:id="rId13"/>
    <p:sldId id="313" r:id="rId14"/>
    <p:sldId id="314" r:id="rId15"/>
    <p:sldId id="291" r:id="rId16"/>
    <p:sldId id="306" r:id="rId17"/>
    <p:sldId id="315" r:id="rId18"/>
    <p:sldId id="31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4495"/>
    <a:srgbClr val="00D8E2"/>
    <a:srgbClr val="00AAE2"/>
    <a:srgbClr val="0082D2"/>
    <a:srgbClr val="00D2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3"/>
    <p:restoredTop sz="72339"/>
  </p:normalViewPr>
  <p:slideViewPr>
    <p:cSldViewPr snapToGrid="0" snapToObjects="1">
      <p:cViewPr varScale="1">
        <p:scale>
          <a:sx n="69" d="100"/>
          <a:sy n="69" d="100"/>
        </p:scale>
        <p:origin x="1552" y="18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EAE0E5-D72B-5847-AD0D-E57BC5780321}" type="doc">
      <dgm:prSet loTypeId="urn:microsoft.com/office/officeart/2005/8/layout/chevron1" loCatId="" qsTypeId="urn:microsoft.com/office/officeart/2005/8/quickstyle/simple4" qsCatId="simple" csTypeId="urn:microsoft.com/office/officeart/2005/8/colors/accent1_2" csCatId="accent1" phldr="1"/>
      <dgm:spPr/>
    </dgm:pt>
    <dgm:pt modelId="{D885E882-12F1-6B46-8C62-95216F73DB80}">
      <dgm:prSet phldrT="[Text]"/>
      <dgm:spPr>
        <a:solidFill>
          <a:srgbClr val="0082D2"/>
        </a:solidFill>
      </dgm:spPr>
      <dgm:t>
        <a:bodyPr/>
        <a:lstStyle/>
        <a:p>
          <a:r>
            <a:rPr lang="en-US" b="0" i="0" dirty="0">
              <a:latin typeface="Arial" charset="0"/>
              <a:ea typeface="Arial" charset="0"/>
              <a:cs typeface="Arial" charset="0"/>
            </a:rPr>
            <a:t>Define requirements</a:t>
          </a:r>
        </a:p>
      </dgm:t>
    </dgm:pt>
    <dgm:pt modelId="{E8F9B34C-BEF1-FB42-94EC-BE6263C60838}" type="parTrans" cxnId="{314187CA-D1A7-A94C-A0FA-A47808D12D67}">
      <dgm:prSet/>
      <dgm:spPr/>
      <dgm:t>
        <a:bodyPr/>
        <a:lstStyle/>
        <a:p>
          <a:endParaRPr lang="en-US"/>
        </a:p>
      </dgm:t>
    </dgm:pt>
    <dgm:pt modelId="{38B2E45F-51CD-8841-817C-DFB861D955BB}" type="sibTrans" cxnId="{314187CA-D1A7-A94C-A0FA-A47808D12D67}">
      <dgm:prSet/>
      <dgm:spPr/>
      <dgm:t>
        <a:bodyPr/>
        <a:lstStyle/>
        <a:p>
          <a:endParaRPr lang="en-US"/>
        </a:p>
      </dgm:t>
    </dgm:pt>
    <dgm:pt modelId="{41EA66E6-4A49-2B49-9017-38197BAC5800}">
      <dgm:prSet phldrT="[Text]"/>
      <dgm:spPr>
        <a:solidFill>
          <a:srgbClr val="0082D2"/>
        </a:solidFill>
      </dgm:spPr>
      <dgm:t>
        <a:bodyPr/>
        <a:lstStyle/>
        <a:p>
          <a:r>
            <a:rPr lang="en-US" b="0" i="0" dirty="0">
              <a:latin typeface="Arial" charset="0"/>
              <a:ea typeface="Arial" charset="0"/>
              <a:cs typeface="Arial" charset="0"/>
            </a:rPr>
            <a:t>Consider results of previous market research</a:t>
          </a:r>
        </a:p>
      </dgm:t>
    </dgm:pt>
    <dgm:pt modelId="{7E88F90F-9088-7B40-BE9B-241296B062AB}" type="parTrans" cxnId="{FA20EDEA-E4FE-5248-A947-B60512DB276F}">
      <dgm:prSet/>
      <dgm:spPr/>
      <dgm:t>
        <a:bodyPr/>
        <a:lstStyle/>
        <a:p>
          <a:endParaRPr lang="en-US"/>
        </a:p>
      </dgm:t>
    </dgm:pt>
    <dgm:pt modelId="{A197B247-D3B4-8F43-95E7-AE08EFCC6E36}" type="sibTrans" cxnId="{FA20EDEA-E4FE-5248-A947-B60512DB276F}">
      <dgm:prSet/>
      <dgm:spPr/>
      <dgm:t>
        <a:bodyPr/>
        <a:lstStyle/>
        <a:p>
          <a:endParaRPr lang="en-US"/>
        </a:p>
      </dgm:t>
    </dgm:pt>
    <dgm:pt modelId="{00FF8B82-5296-7240-9E85-B27899847095}">
      <dgm:prSet phldrT="[Text]"/>
      <dgm:spPr>
        <a:solidFill>
          <a:srgbClr val="0082D2"/>
        </a:solidFill>
      </dgm:spPr>
      <dgm:t>
        <a:bodyPr/>
        <a:lstStyle/>
        <a:p>
          <a:r>
            <a:rPr lang="en-US" b="0" i="0" dirty="0">
              <a:latin typeface="Arial" charset="0"/>
              <a:ea typeface="Arial" charset="0"/>
              <a:cs typeface="Arial" charset="0"/>
            </a:rPr>
            <a:t>Identify acceptable risk and trade-offs</a:t>
          </a:r>
        </a:p>
      </dgm:t>
    </dgm:pt>
    <dgm:pt modelId="{F32EA8F3-103B-2B41-9D26-6CA775CCFE45}" type="parTrans" cxnId="{59CB24FE-EDCB-534C-8CE1-64D18262951D}">
      <dgm:prSet/>
      <dgm:spPr/>
      <dgm:t>
        <a:bodyPr/>
        <a:lstStyle/>
        <a:p>
          <a:endParaRPr lang="en-US"/>
        </a:p>
      </dgm:t>
    </dgm:pt>
    <dgm:pt modelId="{1C0BA7D9-C414-2543-9504-D74FDE98C417}" type="sibTrans" cxnId="{59CB24FE-EDCB-534C-8CE1-64D18262951D}">
      <dgm:prSet/>
      <dgm:spPr/>
      <dgm:t>
        <a:bodyPr/>
        <a:lstStyle/>
        <a:p>
          <a:endParaRPr lang="en-US"/>
        </a:p>
      </dgm:t>
    </dgm:pt>
    <dgm:pt modelId="{9D602358-FA8C-6B45-85F3-E6AA7260947D}">
      <dgm:prSet/>
      <dgm:spPr>
        <a:solidFill>
          <a:srgbClr val="0082D2"/>
        </a:solidFill>
      </dgm:spPr>
      <dgm:t>
        <a:bodyPr/>
        <a:lstStyle/>
        <a:p>
          <a:r>
            <a:rPr lang="en-US" b="0" i="0" dirty="0">
              <a:latin typeface="Arial" charset="0"/>
              <a:ea typeface="Arial" charset="0"/>
              <a:cs typeface="Arial" charset="0"/>
            </a:rPr>
            <a:t>Identify the appropriate </a:t>
          </a:r>
          <a:r>
            <a:rPr lang="en-US" b="0" i="0" dirty="0" err="1">
              <a:latin typeface="Arial" charset="0"/>
              <a:ea typeface="Arial" charset="0"/>
              <a:cs typeface="Arial" charset="0"/>
            </a:rPr>
            <a:t>ProTech</a:t>
          </a:r>
          <a:r>
            <a:rPr lang="en-US" b="0" i="0" dirty="0">
              <a:latin typeface="Arial" charset="0"/>
              <a:ea typeface="Arial" charset="0"/>
              <a:cs typeface="Arial" charset="0"/>
            </a:rPr>
            <a:t> domain</a:t>
          </a:r>
        </a:p>
      </dgm:t>
    </dgm:pt>
    <dgm:pt modelId="{EA9E1E5C-0C58-F248-9306-C6E3EF2E6584}" type="parTrans" cxnId="{904135C0-B3CF-1E45-AE5E-9512FBB8CE5C}">
      <dgm:prSet/>
      <dgm:spPr/>
      <dgm:t>
        <a:bodyPr/>
        <a:lstStyle/>
        <a:p>
          <a:endParaRPr lang="en-US"/>
        </a:p>
      </dgm:t>
    </dgm:pt>
    <dgm:pt modelId="{8F5C6D59-C4C3-B54E-B224-756120BA4C8D}" type="sibTrans" cxnId="{904135C0-B3CF-1E45-AE5E-9512FBB8CE5C}">
      <dgm:prSet/>
      <dgm:spPr/>
      <dgm:t>
        <a:bodyPr/>
        <a:lstStyle/>
        <a:p>
          <a:endParaRPr lang="en-US"/>
        </a:p>
      </dgm:t>
    </dgm:pt>
    <dgm:pt modelId="{AC6E91C4-5C08-A04A-A046-040135D11997}" type="pres">
      <dgm:prSet presAssocID="{2CEAE0E5-D72B-5847-AD0D-E57BC5780321}" presName="Name0" presStyleCnt="0">
        <dgm:presLayoutVars>
          <dgm:dir/>
          <dgm:animLvl val="lvl"/>
          <dgm:resizeHandles val="exact"/>
        </dgm:presLayoutVars>
      </dgm:prSet>
      <dgm:spPr/>
    </dgm:pt>
    <dgm:pt modelId="{83D15AD5-2643-774A-8DAD-9C7D6543D733}" type="pres">
      <dgm:prSet presAssocID="{D885E882-12F1-6B46-8C62-95216F73DB80}" presName="parTxOnly" presStyleLbl="node1" presStyleIdx="0" presStyleCnt="4">
        <dgm:presLayoutVars>
          <dgm:chMax val="0"/>
          <dgm:chPref val="0"/>
          <dgm:bulletEnabled val="1"/>
        </dgm:presLayoutVars>
      </dgm:prSet>
      <dgm:spPr/>
    </dgm:pt>
    <dgm:pt modelId="{1F6767DB-59E3-E04F-B332-0716F6DB483D}" type="pres">
      <dgm:prSet presAssocID="{38B2E45F-51CD-8841-817C-DFB861D955BB}" presName="parTxOnlySpace" presStyleCnt="0"/>
      <dgm:spPr/>
    </dgm:pt>
    <dgm:pt modelId="{17E7E106-CF50-6F44-9A11-9F57F03FA797}" type="pres">
      <dgm:prSet presAssocID="{41EA66E6-4A49-2B49-9017-38197BAC5800}" presName="parTxOnly" presStyleLbl="node1" presStyleIdx="1" presStyleCnt="4">
        <dgm:presLayoutVars>
          <dgm:chMax val="0"/>
          <dgm:chPref val="0"/>
          <dgm:bulletEnabled val="1"/>
        </dgm:presLayoutVars>
      </dgm:prSet>
      <dgm:spPr/>
    </dgm:pt>
    <dgm:pt modelId="{40D920DF-1FB1-8E44-8A31-F64A1698EE47}" type="pres">
      <dgm:prSet presAssocID="{A197B247-D3B4-8F43-95E7-AE08EFCC6E36}" presName="parTxOnlySpace" presStyleCnt="0"/>
      <dgm:spPr/>
    </dgm:pt>
    <dgm:pt modelId="{0406FB27-54A3-A14F-8ACD-594D9847CD6E}" type="pres">
      <dgm:prSet presAssocID="{00FF8B82-5296-7240-9E85-B27899847095}" presName="parTxOnly" presStyleLbl="node1" presStyleIdx="2" presStyleCnt="4">
        <dgm:presLayoutVars>
          <dgm:chMax val="0"/>
          <dgm:chPref val="0"/>
          <dgm:bulletEnabled val="1"/>
        </dgm:presLayoutVars>
      </dgm:prSet>
      <dgm:spPr/>
    </dgm:pt>
    <dgm:pt modelId="{9607169D-61D5-324B-A7BA-4121758E6395}" type="pres">
      <dgm:prSet presAssocID="{1C0BA7D9-C414-2543-9504-D74FDE98C417}" presName="parTxOnlySpace" presStyleCnt="0"/>
      <dgm:spPr/>
    </dgm:pt>
    <dgm:pt modelId="{5C889389-CA12-CF44-804C-BDFCE87FB569}" type="pres">
      <dgm:prSet presAssocID="{9D602358-FA8C-6B45-85F3-E6AA7260947D}" presName="parTxOnly" presStyleLbl="node1" presStyleIdx="3" presStyleCnt="4">
        <dgm:presLayoutVars>
          <dgm:chMax val="0"/>
          <dgm:chPref val="0"/>
          <dgm:bulletEnabled val="1"/>
        </dgm:presLayoutVars>
      </dgm:prSet>
      <dgm:spPr/>
    </dgm:pt>
  </dgm:ptLst>
  <dgm:cxnLst>
    <dgm:cxn modelId="{1E8B2E29-51CB-DF46-A65E-C6B0164476CF}" type="presOf" srcId="{41EA66E6-4A49-2B49-9017-38197BAC5800}" destId="{17E7E106-CF50-6F44-9A11-9F57F03FA797}" srcOrd="0" destOrd="0" presId="urn:microsoft.com/office/officeart/2005/8/layout/chevron1"/>
    <dgm:cxn modelId="{3537F75F-434D-1348-B3AB-C5238C0C905E}" type="presOf" srcId="{00FF8B82-5296-7240-9E85-B27899847095}" destId="{0406FB27-54A3-A14F-8ACD-594D9847CD6E}" srcOrd="0" destOrd="0" presId="urn:microsoft.com/office/officeart/2005/8/layout/chevron1"/>
    <dgm:cxn modelId="{E09061A4-B7AA-BD4C-8468-6510F32380FA}" type="presOf" srcId="{2CEAE0E5-D72B-5847-AD0D-E57BC5780321}" destId="{AC6E91C4-5C08-A04A-A046-040135D11997}" srcOrd="0" destOrd="0" presId="urn:microsoft.com/office/officeart/2005/8/layout/chevron1"/>
    <dgm:cxn modelId="{9E492BB4-0C88-454F-B9BA-8D2132A6DF2E}" type="presOf" srcId="{9D602358-FA8C-6B45-85F3-E6AA7260947D}" destId="{5C889389-CA12-CF44-804C-BDFCE87FB569}" srcOrd="0" destOrd="0" presId="urn:microsoft.com/office/officeart/2005/8/layout/chevron1"/>
    <dgm:cxn modelId="{904135C0-B3CF-1E45-AE5E-9512FBB8CE5C}" srcId="{2CEAE0E5-D72B-5847-AD0D-E57BC5780321}" destId="{9D602358-FA8C-6B45-85F3-E6AA7260947D}" srcOrd="3" destOrd="0" parTransId="{EA9E1E5C-0C58-F248-9306-C6E3EF2E6584}" sibTransId="{8F5C6D59-C4C3-B54E-B224-756120BA4C8D}"/>
    <dgm:cxn modelId="{314187CA-D1A7-A94C-A0FA-A47808D12D67}" srcId="{2CEAE0E5-D72B-5847-AD0D-E57BC5780321}" destId="{D885E882-12F1-6B46-8C62-95216F73DB80}" srcOrd="0" destOrd="0" parTransId="{E8F9B34C-BEF1-FB42-94EC-BE6263C60838}" sibTransId="{38B2E45F-51CD-8841-817C-DFB861D955BB}"/>
    <dgm:cxn modelId="{52D4C3D6-8FC8-4C46-82EE-B24E55DAE486}" type="presOf" srcId="{D885E882-12F1-6B46-8C62-95216F73DB80}" destId="{83D15AD5-2643-774A-8DAD-9C7D6543D733}" srcOrd="0" destOrd="0" presId="urn:microsoft.com/office/officeart/2005/8/layout/chevron1"/>
    <dgm:cxn modelId="{FA20EDEA-E4FE-5248-A947-B60512DB276F}" srcId="{2CEAE0E5-D72B-5847-AD0D-E57BC5780321}" destId="{41EA66E6-4A49-2B49-9017-38197BAC5800}" srcOrd="1" destOrd="0" parTransId="{7E88F90F-9088-7B40-BE9B-241296B062AB}" sibTransId="{A197B247-D3B4-8F43-95E7-AE08EFCC6E36}"/>
    <dgm:cxn modelId="{59CB24FE-EDCB-534C-8CE1-64D18262951D}" srcId="{2CEAE0E5-D72B-5847-AD0D-E57BC5780321}" destId="{00FF8B82-5296-7240-9E85-B27899847095}" srcOrd="2" destOrd="0" parTransId="{F32EA8F3-103B-2B41-9D26-6CA775CCFE45}" sibTransId="{1C0BA7D9-C414-2543-9504-D74FDE98C417}"/>
    <dgm:cxn modelId="{53706511-1708-4D44-8F10-8ADB8FB3FA1D}" type="presParOf" srcId="{AC6E91C4-5C08-A04A-A046-040135D11997}" destId="{83D15AD5-2643-774A-8DAD-9C7D6543D733}" srcOrd="0" destOrd="0" presId="urn:microsoft.com/office/officeart/2005/8/layout/chevron1"/>
    <dgm:cxn modelId="{83201557-4025-4E4C-A365-F79F98CFD2E2}" type="presParOf" srcId="{AC6E91C4-5C08-A04A-A046-040135D11997}" destId="{1F6767DB-59E3-E04F-B332-0716F6DB483D}" srcOrd="1" destOrd="0" presId="urn:microsoft.com/office/officeart/2005/8/layout/chevron1"/>
    <dgm:cxn modelId="{92A04DE8-DC3B-624F-9BCB-9DE226F53668}" type="presParOf" srcId="{AC6E91C4-5C08-A04A-A046-040135D11997}" destId="{17E7E106-CF50-6F44-9A11-9F57F03FA797}" srcOrd="2" destOrd="0" presId="urn:microsoft.com/office/officeart/2005/8/layout/chevron1"/>
    <dgm:cxn modelId="{DBD11DDE-06DA-3A4D-B7A7-CEFAEEDF4AB6}" type="presParOf" srcId="{AC6E91C4-5C08-A04A-A046-040135D11997}" destId="{40D920DF-1FB1-8E44-8A31-F64A1698EE47}" srcOrd="3" destOrd="0" presId="urn:microsoft.com/office/officeart/2005/8/layout/chevron1"/>
    <dgm:cxn modelId="{BBE8363D-424E-E84D-A8A5-015B5DAA0C7B}" type="presParOf" srcId="{AC6E91C4-5C08-A04A-A046-040135D11997}" destId="{0406FB27-54A3-A14F-8ACD-594D9847CD6E}" srcOrd="4" destOrd="0" presId="urn:microsoft.com/office/officeart/2005/8/layout/chevron1"/>
    <dgm:cxn modelId="{1DEC30A1-6C88-9E4F-B486-1239CB08279A}" type="presParOf" srcId="{AC6E91C4-5C08-A04A-A046-040135D11997}" destId="{9607169D-61D5-324B-A7BA-4121758E6395}" srcOrd="5" destOrd="0" presId="urn:microsoft.com/office/officeart/2005/8/layout/chevron1"/>
    <dgm:cxn modelId="{519EC983-0DDD-2A4D-9B2F-45951699B084}" type="presParOf" srcId="{AC6E91C4-5C08-A04A-A046-040135D11997}" destId="{5C889389-CA12-CF44-804C-BDFCE87FB569}"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custT="1"/>
      <dgm:spPr>
        <a:solidFill>
          <a:srgbClr val="00AAE2"/>
        </a:solidFill>
      </dgm:spPr>
      <dgm:t>
        <a:bodyPr/>
        <a:lstStyle/>
        <a:p>
          <a:r>
            <a:rPr lang="en-US" sz="2000" b="0" i="0" dirty="0"/>
            <a:t>Review the Domain contract information against TO SOW</a:t>
          </a:r>
          <a:endParaRPr lang="en-US" sz="2000" b="0" i="0"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custT="1"/>
      <dgm:spPr>
        <a:solidFill>
          <a:srgbClr val="00AAE2"/>
        </a:solidFill>
      </dgm:spPr>
      <dgm:t>
        <a:bodyPr/>
        <a:lstStyle/>
        <a:p>
          <a:r>
            <a:rPr lang="en-US" sz="2000" b="0" i="0" dirty="0"/>
            <a:t>Engage the ProTech Account Manager to review Capabilities Matrix, if needed</a:t>
          </a:r>
          <a:endParaRPr lang="en-US" sz="2000" b="0" i="0"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custT="1"/>
      <dgm:spPr>
        <a:solidFill>
          <a:srgbClr val="00AAE2"/>
        </a:solidFill>
      </dgm:spPr>
      <dgm:t>
        <a:bodyPr/>
        <a:lstStyle/>
        <a:p>
          <a:r>
            <a:rPr lang="en-US" sz="2000" b="0" i="0" dirty="0">
              <a:latin typeface="Arial" charset="0"/>
              <a:ea typeface="Arial" charset="0"/>
              <a:cs typeface="Arial" charset="0"/>
            </a:rPr>
            <a:t>Use the following techniques </a:t>
          </a:r>
          <a:r>
            <a:rPr lang="en-US" sz="2000" b="0" i="0" u="sng" dirty="0">
              <a:latin typeface="Arial" charset="0"/>
              <a:ea typeface="Arial" charset="0"/>
              <a:cs typeface="Arial" charset="0"/>
            </a:rPr>
            <a:t>only </a:t>
          </a:r>
          <a:r>
            <a:rPr lang="en-US" sz="2000" b="0" i="0" u="none" dirty="0">
              <a:latin typeface="Arial" charset="0"/>
              <a:ea typeface="Arial" charset="0"/>
              <a:cs typeface="Arial" charset="0"/>
            </a:rPr>
            <a:t> when</a:t>
          </a:r>
          <a:r>
            <a:rPr lang="en-US" sz="2000" b="0" i="0" dirty="0">
              <a:latin typeface="Arial" charset="0"/>
              <a:ea typeface="Arial" charset="0"/>
              <a:cs typeface="Arial" charset="0"/>
            </a:rPr>
            <a:t> necessary to enhancement the research </a:t>
          </a: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3">
        <dgm:presLayoutVars>
          <dgm:chMax val="0"/>
          <dgm:chPref val="0"/>
          <dgm:bulletEnabled val="1"/>
        </dgm:presLayoutVars>
      </dgm:prSet>
      <dgm:spPr/>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3">
        <dgm:presLayoutVars>
          <dgm:chMax val="0"/>
          <dgm:chPref val="0"/>
          <dgm:bulletEnabled val="1"/>
        </dgm:presLayoutVars>
      </dgm:prSet>
      <dgm:spPr/>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3">
        <dgm:presLayoutVars>
          <dgm:chMax val="0"/>
          <dgm:chPref val="0"/>
          <dgm:bulletEnabled val="1"/>
        </dgm:presLayoutVars>
      </dgm:prSet>
      <dgm:spPr/>
    </dgm:pt>
  </dgm:ptLst>
  <dgm:cxnLst>
    <dgm:cxn modelId="{E902D70F-15D8-A448-AFBD-1DB04A91E66B}" srcId="{2C360EFE-3A0A-AF4A-B3CA-C11C351D8297}" destId="{06AB11D1-3755-1646-B68D-9DC3479BF03A}" srcOrd="1" destOrd="0" parTransId="{1329EEE0-0E7C-E44B-9127-DBCC97780EC9}" sibTransId="{6FE29E1D-62B5-3248-A78F-D9AE20C40AFB}"/>
    <dgm:cxn modelId="{0E366F16-452C-4F32-9C1C-8A502ED3AFD8}" type="presOf" srcId="{3B850130-F004-1440-A30C-D3020AF07D22}" destId="{30EA820D-3570-9141-AA00-026B39D8FEC4}" srcOrd="0" destOrd="0" presId="urn:microsoft.com/office/officeart/2005/8/layout/chevron1"/>
    <dgm:cxn modelId="{91AB722C-63BA-F84C-9E4B-D6CB2E7F9BCA}" srcId="{2C360EFE-3A0A-AF4A-B3CA-C11C351D8297}" destId="{8ACC3D9B-0A0B-524E-AD52-D661E1A0A4E4}" srcOrd="0" destOrd="0" parTransId="{DA3EC299-EF81-1843-B8F5-21C1977703CF}" sibTransId="{B4D0BEA0-ED87-C44D-81AE-27EC6C91D199}"/>
    <dgm:cxn modelId="{5854275D-164D-41D0-BC1F-951E34E9F62F}" type="presOf" srcId="{8ACC3D9B-0A0B-524E-AD52-D661E1A0A4E4}" destId="{19363D5C-54CF-5D49-A60E-D0061D2A8A11}" srcOrd="0" destOrd="0" presId="urn:microsoft.com/office/officeart/2005/8/layout/chevron1"/>
    <dgm:cxn modelId="{3FAE0C65-F812-489B-9994-DDAA7EC85DFC}" type="presOf" srcId="{06AB11D1-3755-1646-B68D-9DC3479BF03A}" destId="{B3FABBD1-D1F1-1C4E-B6E7-9648CB176E71}" srcOrd="0" destOrd="0" presId="urn:microsoft.com/office/officeart/2005/8/layout/chevron1"/>
    <dgm:cxn modelId="{34703B8F-0EBE-41EC-8C33-5EB4D8928B54}" type="presOf" srcId="{2C360EFE-3A0A-AF4A-B3CA-C11C351D8297}" destId="{53374B2D-7586-814B-938B-A3F482D431C8}" srcOrd="0" destOrd="0" presId="urn:microsoft.com/office/officeart/2005/8/layout/chevron1"/>
    <dgm:cxn modelId="{6E0B7EE9-FCC3-8F49-AB34-24BF8AFE27A4}" srcId="{2C360EFE-3A0A-AF4A-B3CA-C11C351D8297}" destId="{3B850130-F004-1440-A30C-D3020AF07D22}" srcOrd="2" destOrd="0" parTransId="{B275A056-0B0E-4946-9939-CE862C514F35}" sibTransId="{A2A21AFA-40E2-6A46-B1A1-DC27697A6724}"/>
    <dgm:cxn modelId="{0BEAC160-FED7-4524-9D10-17B6B6F8C9A1}" type="presParOf" srcId="{53374B2D-7586-814B-938B-A3F482D431C8}" destId="{19363D5C-54CF-5D49-A60E-D0061D2A8A11}" srcOrd="0" destOrd="0" presId="urn:microsoft.com/office/officeart/2005/8/layout/chevron1"/>
    <dgm:cxn modelId="{B15EC702-7297-40F6-B8A1-DADB5F7B3D4F}" type="presParOf" srcId="{53374B2D-7586-814B-938B-A3F482D431C8}" destId="{03E2E784-2889-4C4D-853A-247BFDA29882}" srcOrd="1" destOrd="0" presId="urn:microsoft.com/office/officeart/2005/8/layout/chevron1"/>
    <dgm:cxn modelId="{47D54525-B22A-4F1E-92E6-CB3A2345FD3C}" type="presParOf" srcId="{53374B2D-7586-814B-938B-A3F482D431C8}" destId="{B3FABBD1-D1F1-1C4E-B6E7-9648CB176E71}" srcOrd="2" destOrd="0" presId="urn:microsoft.com/office/officeart/2005/8/layout/chevron1"/>
    <dgm:cxn modelId="{2E5B72F4-A54F-4B50-AD30-89D81CCA2E1F}" type="presParOf" srcId="{53374B2D-7586-814B-938B-A3F482D431C8}" destId="{925AE65D-FBAE-4C4E-B5A7-E94B87423D87}" srcOrd="3" destOrd="0" presId="urn:microsoft.com/office/officeart/2005/8/layout/chevron1"/>
    <dgm:cxn modelId="{394D1603-3D37-4176-B1B4-59380439D8F5}" type="presParOf" srcId="{53374B2D-7586-814B-938B-A3F482D431C8}" destId="{30EA820D-3570-9141-AA00-026B39D8FEC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custT="1"/>
      <dgm:spPr>
        <a:solidFill>
          <a:srgbClr val="00AAE2"/>
        </a:solidFill>
      </dgm:spPr>
      <dgm:t>
        <a:bodyPr/>
        <a:lstStyle/>
        <a:p>
          <a:r>
            <a:rPr lang="en-US" sz="2000" b="0" i="0" dirty="0">
              <a:latin typeface="Arial" charset="0"/>
              <a:ea typeface="Arial" charset="0"/>
              <a:cs typeface="Arial" charset="0"/>
            </a:rPr>
            <a:t>Search the </a:t>
          </a:r>
          <a:r>
            <a:rPr lang="en-US" sz="2000" b="0" i="0" dirty="0" err="1">
              <a:latin typeface="Arial" charset="0"/>
              <a:ea typeface="Arial" charset="0"/>
              <a:cs typeface="Arial" charset="0"/>
            </a:rPr>
            <a:t>ProTech</a:t>
          </a:r>
          <a:r>
            <a:rPr lang="en-US" sz="2000" b="0" i="0" dirty="0">
              <a:latin typeface="Arial" charset="0"/>
              <a:ea typeface="Arial" charset="0"/>
              <a:cs typeface="Arial" charset="0"/>
            </a:rPr>
            <a:t> contractor's websites</a:t>
          </a: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custT="1"/>
      <dgm:spPr>
        <a:solidFill>
          <a:srgbClr val="00AAE2"/>
        </a:solidFill>
      </dgm:spPr>
      <dgm:t>
        <a:bodyPr/>
        <a:lstStyle/>
        <a:p>
          <a:r>
            <a:rPr lang="en-US" sz="2000" b="0" i="0" dirty="0">
              <a:latin typeface="Arial" charset="0"/>
              <a:ea typeface="Arial" charset="0"/>
              <a:cs typeface="Arial" charset="0"/>
            </a:rPr>
            <a:t>Contact a </a:t>
          </a:r>
          <a:r>
            <a:rPr lang="en-US" sz="2000" b="0" i="0" dirty="0" err="1">
              <a:latin typeface="Arial" charset="0"/>
              <a:ea typeface="Arial" charset="0"/>
              <a:cs typeface="Arial" charset="0"/>
            </a:rPr>
            <a:t>ProTech</a:t>
          </a:r>
          <a:r>
            <a:rPr lang="en-US" sz="2000" b="0" i="0" dirty="0">
              <a:latin typeface="Arial" charset="0"/>
              <a:ea typeface="Arial" charset="0"/>
              <a:cs typeface="Arial" charset="0"/>
            </a:rPr>
            <a:t> contractor representative </a:t>
          </a: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custT="1"/>
      <dgm:spPr>
        <a:solidFill>
          <a:srgbClr val="00AAE2"/>
        </a:solidFill>
      </dgm:spPr>
      <dgm:t>
        <a:bodyPr/>
        <a:lstStyle/>
        <a:p>
          <a:r>
            <a:rPr lang="en-US" sz="2000" b="0" i="0" dirty="0">
              <a:latin typeface="Arial" charset="0"/>
              <a:ea typeface="Arial" charset="0"/>
              <a:cs typeface="Arial" charset="0"/>
            </a:rPr>
            <a:t>Prepare a formal survey or questionnaire </a:t>
          </a: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9325CEC9-1D54-A644-B71E-95628B0671EB}">
      <dgm:prSet custT="1"/>
      <dgm:spPr>
        <a:solidFill>
          <a:srgbClr val="00AAE2"/>
        </a:solidFill>
      </dgm:spPr>
      <dgm:t>
        <a:bodyPr/>
        <a:lstStyle/>
        <a:p>
          <a:r>
            <a:rPr lang="en-US" sz="2000" b="0" i="0" dirty="0">
              <a:latin typeface="Arial" charset="0"/>
              <a:ea typeface="Arial" charset="0"/>
              <a:cs typeface="Arial" charset="0"/>
            </a:rPr>
            <a:t>Review on-line contractor </a:t>
          </a:r>
          <a:r>
            <a:rPr lang="en-US" sz="2000" b="0" i="0" dirty="0" err="1">
              <a:latin typeface="Arial" charset="0"/>
              <a:ea typeface="Arial" charset="0"/>
              <a:cs typeface="Arial" charset="0"/>
            </a:rPr>
            <a:t>ProTech</a:t>
          </a:r>
          <a:r>
            <a:rPr lang="en-US" sz="2000" b="0" i="0" dirty="0">
              <a:latin typeface="Arial" charset="0"/>
              <a:ea typeface="Arial" charset="0"/>
              <a:cs typeface="Arial" charset="0"/>
            </a:rPr>
            <a:t> literature</a:t>
          </a:r>
        </a:p>
      </dgm:t>
    </dgm:pt>
    <dgm:pt modelId="{66374D26-F1A3-2A43-B6B6-C2CEB6A18BD3}" type="parTrans" cxnId="{B773D08E-7706-F44B-93A2-4F112B83096D}">
      <dgm:prSet/>
      <dgm:spPr/>
      <dgm:t>
        <a:bodyPr/>
        <a:lstStyle/>
        <a:p>
          <a:endParaRPr lang="en-US"/>
        </a:p>
      </dgm:t>
    </dgm:pt>
    <dgm:pt modelId="{005668E5-0EF2-8D49-8BE8-782C88DF78B8}" type="sibTrans" cxnId="{B773D08E-7706-F44B-93A2-4F112B83096D}">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4">
        <dgm:presLayoutVars>
          <dgm:chMax val="0"/>
          <dgm:chPref val="0"/>
          <dgm:bulletEnabled val="1"/>
        </dgm:presLayoutVars>
      </dgm:prSet>
      <dgm:spPr/>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4">
        <dgm:presLayoutVars>
          <dgm:chMax val="0"/>
          <dgm:chPref val="0"/>
          <dgm:bulletEnabled val="1"/>
        </dgm:presLayoutVars>
      </dgm:prSet>
      <dgm:spPr/>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4">
        <dgm:presLayoutVars>
          <dgm:chMax val="0"/>
          <dgm:chPref val="0"/>
          <dgm:bulletEnabled val="1"/>
        </dgm:presLayoutVars>
      </dgm:prSet>
      <dgm:spPr/>
    </dgm:pt>
    <dgm:pt modelId="{BF220CD9-24C1-B546-8E86-CD9C3AAF2064}" type="pres">
      <dgm:prSet presAssocID="{A2A21AFA-40E2-6A46-B1A1-DC27697A6724}" presName="parTxOnlySpace" presStyleCnt="0"/>
      <dgm:spPr/>
    </dgm:pt>
    <dgm:pt modelId="{8E50BD58-5A4C-5241-A21F-8F80B368345F}" type="pres">
      <dgm:prSet presAssocID="{9325CEC9-1D54-A644-B71E-95628B0671EB}" presName="parTxOnly" presStyleLbl="node1" presStyleIdx="3" presStyleCnt="4">
        <dgm:presLayoutVars>
          <dgm:chMax val="0"/>
          <dgm:chPref val="0"/>
          <dgm:bulletEnabled val="1"/>
        </dgm:presLayoutVars>
      </dgm:prSet>
      <dgm:spPr/>
    </dgm:pt>
  </dgm:ptLst>
  <dgm:cxnLst>
    <dgm:cxn modelId="{E902D70F-15D8-A448-AFBD-1DB04A91E66B}" srcId="{2C360EFE-3A0A-AF4A-B3CA-C11C351D8297}" destId="{06AB11D1-3755-1646-B68D-9DC3479BF03A}" srcOrd="1" destOrd="0" parTransId="{1329EEE0-0E7C-E44B-9127-DBCC97780EC9}" sibTransId="{6FE29E1D-62B5-3248-A78F-D9AE20C40AFB}"/>
    <dgm:cxn modelId="{91AB722C-63BA-F84C-9E4B-D6CB2E7F9BCA}" srcId="{2C360EFE-3A0A-AF4A-B3CA-C11C351D8297}" destId="{8ACC3D9B-0A0B-524E-AD52-D661E1A0A4E4}" srcOrd="0" destOrd="0" parTransId="{DA3EC299-EF81-1843-B8F5-21C1977703CF}" sibTransId="{B4D0BEA0-ED87-C44D-81AE-27EC6C91D199}"/>
    <dgm:cxn modelId="{8B31613C-0C2C-3940-B754-D1F49AB7DFDA}" type="presOf" srcId="{2C360EFE-3A0A-AF4A-B3CA-C11C351D8297}" destId="{53374B2D-7586-814B-938B-A3F482D431C8}" srcOrd="0" destOrd="0" presId="urn:microsoft.com/office/officeart/2005/8/layout/chevron1"/>
    <dgm:cxn modelId="{588A7E45-5133-9B48-9A26-4F9CF49AF75B}" type="presOf" srcId="{9325CEC9-1D54-A644-B71E-95628B0671EB}" destId="{8E50BD58-5A4C-5241-A21F-8F80B368345F}" srcOrd="0" destOrd="0" presId="urn:microsoft.com/office/officeart/2005/8/layout/chevron1"/>
    <dgm:cxn modelId="{224F547F-712D-BA46-8394-00CBA830CFF4}" type="presOf" srcId="{06AB11D1-3755-1646-B68D-9DC3479BF03A}" destId="{B3FABBD1-D1F1-1C4E-B6E7-9648CB176E71}" srcOrd="0" destOrd="0" presId="urn:microsoft.com/office/officeart/2005/8/layout/chevron1"/>
    <dgm:cxn modelId="{B773D08E-7706-F44B-93A2-4F112B83096D}" srcId="{2C360EFE-3A0A-AF4A-B3CA-C11C351D8297}" destId="{9325CEC9-1D54-A644-B71E-95628B0671EB}" srcOrd="3" destOrd="0" parTransId="{66374D26-F1A3-2A43-B6B6-C2CEB6A18BD3}" sibTransId="{005668E5-0EF2-8D49-8BE8-782C88DF78B8}"/>
    <dgm:cxn modelId="{4ADB7595-CFC9-8E4B-BE89-F8158E216264}" type="presOf" srcId="{3B850130-F004-1440-A30C-D3020AF07D22}" destId="{30EA820D-3570-9141-AA00-026B39D8FEC4}" srcOrd="0" destOrd="0" presId="urn:microsoft.com/office/officeart/2005/8/layout/chevron1"/>
    <dgm:cxn modelId="{FC61DFC5-6C6D-8747-8816-AEFAB6C99118}" type="presOf" srcId="{8ACC3D9B-0A0B-524E-AD52-D661E1A0A4E4}" destId="{19363D5C-54CF-5D49-A60E-D0061D2A8A11}" srcOrd="0" destOrd="0" presId="urn:microsoft.com/office/officeart/2005/8/layout/chevron1"/>
    <dgm:cxn modelId="{6E0B7EE9-FCC3-8F49-AB34-24BF8AFE27A4}" srcId="{2C360EFE-3A0A-AF4A-B3CA-C11C351D8297}" destId="{3B850130-F004-1440-A30C-D3020AF07D22}" srcOrd="2" destOrd="0" parTransId="{B275A056-0B0E-4946-9939-CE862C514F35}" sibTransId="{A2A21AFA-40E2-6A46-B1A1-DC27697A6724}"/>
    <dgm:cxn modelId="{B33EF989-D0A7-CF44-AC9A-1821F85A37B6}" type="presParOf" srcId="{53374B2D-7586-814B-938B-A3F482D431C8}" destId="{19363D5C-54CF-5D49-A60E-D0061D2A8A11}" srcOrd="0" destOrd="0" presId="urn:microsoft.com/office/officeart/2005/8/layout/chevron1"/>
    <dgm:cxn modelId="{D7F6B80B-4C42-AC44-A2CD-9E88197A32EC}" type="presParOf" srcId="{53374B2D-7586-814B-938B-A3F482D431C8}" destId="{03E2E784-2889-4C4D-853A-247BFDA29882}" srcOrd="1" destOrd="0" presId="urn:microsoft.com/office/officeart/2005/8/layout/chevron1"/>
    <dgm:cxn modelId="{2B3FEAAD-5AE9-BC4D-81A3-46732BB59D2C}" type="presParOf" srcId="{53374B2D-7586-814B-938B-A3F482D431C8}" destId="{B3FABBD1-D1F1-1C4E-B6E7-9648CB176E71}" srcOrd="2" destOrd="0" presId="urn:microsoft.com/office/officeart/2005/8/layout/chevron1"/>
    <dgm:cxn modelId="{99E695C1-F7A0-B544-A13E-1E66BEF89A23}" type="presParOf" srcId="{53374B2D-7586-814B-938B-A3F482D431C8}" destId="{925AE65D-FBAE-4C4E-B5A7-E94B87423D87}" srcOrd="3" destOrd="0" presId="urn:microsoft.com/office/officeart/2005/8/layout/chevron1"/>
    <dgm:cxn modelId="{6353E9B2-F089-5541-9025-8E3F48A655A4}" type="presParOf" srcId="{53374B2D-7586-814B-938B-A3F482D431C8}" destId="{30EA820D-3570-9141-AA00-026B39D8FEC4}" srcOrd="4" destOrd="0" presId="urn:microsoft.com/office/officeart/2005/8/layout/chevron1"/>
    <dgm:cxn modelId="{4FCFB023-1B95-3C46-80F0-1AB97FA6EF8D}" type="presParOf" srcId="{53374B2D-7586-814B-938B-A3F482D431C8}" destId="{BF220CD9-24C1-B546-8E86-CD9C3AAF2064}" srcOrd="5" destOrd="0" presId="urn:microsoft.com/office/officeart/2005/8/layout/chevron1"/>
    <dgm:cxn modelId="{927E4D3A-4596-7E4B-9C0D-AF387DEA9593}" type="presParOf" srcId="{53374B2D-7586-814B-938B-A3F482D431C8}" destId="{8E50BD58-5A4C-5241-A21F-8F80B368345F}"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custT="1"/>
      <dgm:spPr>
        <a:solidFill>
          <a:srgbClr val="00AAE2"/>
        </a:solidFill>
      </dgm:spPr>
      <dgm:t>
        <a:bodyPr/>
        <a:lstStyle/>
        <a:p>
          <a:r>
            <a:rPr lang="en-US" sz="1800" dirty="0">
              <a:latin typeface="Arial" charset="0"/>
              <a:ea typeface="Arial" charset="0"/>
              <a:cs typeface="Arial" charset="0"/>
            </a:rPr>
            <a:t>Hold </a:t>
          </a:r>
          <a:r>
            <a:rPr lang="en-US" sz="1800" dirty="0" err="1">
              <a:latin typeface="Arial" charset="0"/>
              <a:ea typeface="Arial" charset="0"/>
              <a:cs typeface="Arial" charset="0"/>
            </a:rPr>
            <a:t>presolicitation</a:t>
          </a:r>
          <a:r>
            <a:rPr lang="en-US" sz="1800" dirty="0">
              <a:latin typeface="Arial" charset="0"/>
              <a:ea typeface="Arial" charset="0"/>
              <a:cs typeface="Arial" charset="0"/>
            </a:rPr>
            <a:t> conferences to discuss planned requirements with </a:t>
          </a:r>
          <a:r>
            <a:rPr lang="en-US" sz="1800" dirty="0" err="1">
              <a:latin typeface="Arial" charset="0"/>
              <a:ea typeface="Arial" charset="0"/>
              <a:cs typeface="Arial" charset="0"/>
            </a:rPr>
            <a:t>ProTech</a:t>
          </a:r>
          <a:r>
            <a:rPr lang="en-US" sz="1800" dirty="0">
              <a:latin typeface="Arial" charset="0"/>
              <a:ea typeface="Arial" charset="0"/>
              <a:cs typeface="Arial" charset="0"/>
            </a:rPr>
            <a:t> contractors </a:t>
          </a:r>
          <a:endParaRPr lang="en-US" sz="1800" b="0" i="0"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custT="1"/>
      <dgm:spPr>
        <a:solidFill>
          <a:srgbClr val="00AAE2"/>
        </a:solidFill>
      </dgm:spPr>
      <dgm:t>
        <a:bodyPr/>
        <a:lstStyle/>
        <a:p>
          <a:r>
            <a:rPr lang="en-US" sz="1800" dirty="0">
              <a:latin typeface="Arial" charset="0"/>
              <a:ea typeface="Arial" charset="0"/>
              <a:cs typeface="Arial" charset="0"/>
            </a:rPr>
            <a:t>Circulate draft statements of work, and requests for proposals for comment by potential </a:t>
          </a:r>
          <a:r>
            <a:rPr lang="en-US" sz="1800" dirty="0" err="1">
              <a:latin typeface="Arial" charset="0"/>
              <a:ea typeface="Arial" charset="0"/>
              <a:cs typeface="Arial" charset="0"/>
            </a:rPr>
            <a:t>ProTech</a:t>
          </a:r>
          <a:r>
            <a:rPr lang="en-US" sz="1800" dirty="0">
              <a:latin typeface="Arial" charset="0"/>
              <a:ea typeface="Arial" charset="0"/>
              <a:cs typeface="Arial" charset="0"/>
            </a:rPr>
            <a:t> contractors </a:t>
          </a:r>
          <a:endParaRPr lang="en-US" sz="1800" b="0" i="0"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custT="1"/>
      <dgm:spPr>
        <a:solidFill>
          <a:srgbClr val="00AAE2"/>
        </a:solidFill>
      </dgm:spPr>
      <dgm:t>
        <a:bodyPr/>
        <a:lstStyle/>
        <a:p>
          <a:r>
            <a:rPr lang="en-US" sz="1800" dirty="0">
              <a:latin typeface="Arial" charset="0"/>
              <a:ea typeface="Arial" charset="0"/>
              <a:cs typeface="Arial" charset="0"/>
            </a:rPr>
            <a:t>Feedback from the actual users to assess how well the service was performed in the past and to identify any issues. </a:t>
          </a:r>
          <a:endParaRPr lang="en-US" sz="1800" b="0" i="0" dirty="0">
            <a:latin typeface="Arial" charset="0"/>
            <a:ea typeface="Arial" charset="0"/>
            <a:cs typeface="Arial" charset="0"/>
          </a:endParaRP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3">
        <dgm:presLayoutVars>
          <dgm:chMax val="0"/>
          <dgm:chPref val="0"/>
          <dgm:bulletEnabled val="1"/>
        </dgm:presLayoutVars>
      </dgm:prSet>
      <dgm:spPr/>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3">
        <dgm:presLayoutVars>
          <dgm:chMax val="0"/>
          <dgm:chPref val="0"/>
          <dgm:bulletEnabled val="1"/>
        </dgm:presLayoutVars>
      </dgm:prSet>
      <dgm:spPr/>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3">
        <dgm:presLayoutVars>
          <dgm:chMax val="0"/>
          <dgm:chPref val="0"/>
          <dgm:bulletEnabled val="1"/>
        </dgm:presLayoutVars>
      </dgm:prSet>
      <dgm:spPr/>
    </dgm:pt>
  </dgm:ptLst>
  <dgm:cxnLst>
    <dgm:cxn modelId="{78D13B01-7C45-6740-8F20-68AB3029BC10}" type="presOf" srcId="{2C360EFE-3A0A-AF4A-B3CA-C11C351D8297}" destId="{53374B2D-7586-814B-938B-A3F482D431C8}" srcOrd="0" destOrd="0" presId="urn:microsoft.com/office/officeart/2005/8/layout/chevron1"/>
    <dgm:cxn modelId="{EC781B0F-4C9C-9146-ABFA-3A28782149EB}" type="presOf" srcId="{06AB11D1-3755-1646-B68D-9DC3479BF03A}" destId="{B3FABBD1-D1F1-1C4E-B6E7-9648CB176E71}" srcOrd="0" destOrd="0" presId="urn:microsoft.com/office/officeart/2005/8/layout/chevron1"/>
    <dgm:cxn modelId="{E902D70F-15D8-A448-AFBD-1DB04A91E66B}" srcId="{2C360EFE-3A0A-AF4A-B3CA-C11C351D8297}" destId="{06AB11D1-3755-1646-B68D-9DC3479BF03A}" srcOrd="1" destOrd="0" parTransId="{1329EEE0-0E7C-E44B-9127-DBCC97780EC9}" sibTransId="{6FE29E1D-62B5-3248-A78F-D9AE20C40AFB}"/>
    <dgm:cxn modelId="{91AB722C-63BA-F84C-9E4B-D6CB2E7F9BCA}" srcId="{2C360EFE-3A0A-AF4A-B3CA-C11C351D8297}" destId="{8ACC3D9B-0A0B-524E-AD52-D661E1A0A4E4}" srcOrd="0" destOrd="0" parTransId="{DA3EC299-EF81-1843-B8F5-21C1977703CF}" sibTransId="{B4D0BEA0-ED87-C44D-81AE-27EC6C91D199}"/>
    <dgm:cxn modelId="{463EC592-0758-D343-AEE7-7F0161BBC46D}" type="presOf" srcId="{3B850130-F004-1440-A30C-D3020AF07D22}" destId="{30EA820D-3570-9141-AA00-026B39D8FEC4}" srcOrd="0" destOrd="0" presId="urn:microsoft.com/office/officeart/2005/8/layout/chevron1"/>
    <dgm:cxn modelId="{45AC16B9-AF3B-5E4C-B243-A4764F0056BC}" type="presOf" srcId="{8ACC3D9B-0A0B-524E-AD52-D661E1A0A4E4}" destId="{19363D5C-54CF-5D49-A60E-D0061D2A8A11}" srcOrd="0" destOrd="0" presId="urn:microsoft.com/office/officeart/2005/8/layout/chevron1"/>
    <dgm:cxn modelId="{6E0B7EE9-FCC3-8F49-AB34-24BF8AFE27A4}" srcId="{2C360EFE-3A0A-AF4A-B3CA-C11C351D8297}" destId="{3B850130-F004-1440-A30C-D3020AF07D22}" srcOrd="2" destOrd="0" parTransId="{B275A056-0B0E-4946-9939-CE862C514F35}" sibTransId="{A2A21AFA-40E2-6A46-B1A1-DC27697A6724}"/>
    <dgm:cxn modelId="{2F3D7435-7FC5-B344-B9F6-1B384D55449B}" type="presParOf" srcId="{53374B2D-7586-814B-938B-A3F482D431C8}" destId="{19363D5C-54CF-5D49-A60E-D0061D2A8A11}" srcOrd="0" destOrd="0" presId="urn:microsoft.com/office/officeart/2005/8/layout/chevron1"/>
    <dgm:cxn modelId="{A19E05DC-2AA0-1641-977F-FD083D11CAC8}" type="presParOf" srcId="{53374B2D-7586-814B-938B-A3F482D431C8}" destId="{03E2E784-2889-4C4D-853A-247BFDA29882}" srcOrd="1" destOrd="0" presId="urn:microsoft.com/office/officeart/2005/8/layout/chevron1"/>
    <dgm:cxn modelId="{B5264FF5-6F73-4B48-831C-FC2AE0FFBA37}" type="presParOf" srcId="{53374B2D-7586-814B-938B-A3F482D431C8}" destId="{B3FABBD1-D1F1-1C4E-B6E7-9648CB176E71}" srcOrd="2" destOrd="0" presId="urn:microsoft.com/office/officeart/2005/8/layout/chevron1"/>
    <dgm:cxn modelId="{E46A0480-DFDC-7348-AE83-34E7ED5EDDB4}" type="presParOf" srcId="{53374B2D-7586-814B-938B-A3F482D431C8}" destId="{925AE65D-FBAE-4C4E-B5A7-E94B87423D87}" srcOrd="3" destOrd="0" presId="urn:microsoft.com/office/officeart/2005/8/layout/chevron1"/>
    <dgm:cxn modelId="{F8E4AADC-A970-DA4B-A07E-AD354276FF02}" type="presParOf" srcId="{53374B2D-7586-814B-938B-A3F482D431C8}" destId="{30EA820D-3570-9141-AA00-026B39D8FEC4}" srcOrd="4"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custT="1"/>
      <dgm:spPr>
        <a:solidFill>
          <a:srgbClr val="00AAE2"/>
        </a:solidFill>
      </dgm:spPr>
      <dgm:t>
        <a:bodyPr/>
        <a:lstStyle/>
        <a:p>
          <a:r>
            <a:rPr lang="en-US" sz="2000" b="0" i="0" dirty="0">
              <a:latin typeface="Arial" charset="0"/>
              <a:ea typeface="Arial" charset="0"/>
              <a:cs typeface="Arial" charset="0"/>
            </a:rPr>
            <a:t>Capture relevant information from research</a:t>
          </a: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custT="1"/>
      <dgm:spPr>
        <a:solidFill>
          <a:srgbClr val="00AAE2"/>
        </a:solidFill>
      </dgm:spPr>
      <dgm:t>
        <a:bodyPr/>
        <a:lstStyle/>
        <a:p>
          <a:r>
            <a:rPr lang="en-US" sz="2000" b="0" i="0" dirty="0">
              <a:latin typeface="Arial" charset="0"/>
              <a:ea typeface="Arial" charset="0"/>
              <a:cs typeface="Arial" charset="0"/>
            </a:rPr>
            <a:t>Discuss with team members and stakeholders</a:t>
          </a: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custT="1"/>
      <dgm:spPr>
        <a:solidFill>
          <a:srgbClr val="00AAE2"/>
        </a:solidFill>
      </dgm:spPr>
      <dgm:t>
        <a:bodyPr/>
        <a:lstStyle/>
        <a:p>
          <a:r>
            <a:rPr lang="en-US" sz="2000" b="0" i="0" dirty="0">
              <a:latin typeface="Arial" charset="0"/>
              <a:ea typeface="Arial" charset="0"/>
              <a:cs typeface="Arial" charset="0"/>
            </a:rPr>
            <a:t>Compare findings to requirements to help determine </a:t>
          </a:r>
          <a:r>
            <a:rPr lang="en-US" sz="2000" b="0" i="0" dirty="0" err="1">
              <a:latin typeface="Arial" charset="0"/>
              <a:ea typeface="Arial" charset="0"/>
              <a:cs typeface="Arial" charset="0"/>
            </a:rPr>
            <a:t>ProTech</a:t>
          </a:r>
          <a:r>
            <a:rPr lang="en-US" sz="2000" b="0" i="0" dirty="0">
              <a:latin typeface="Arial" charset="0"/>
              <a:ea typeface="Arial" charset="0"/>
              <a:cs typeface="Arial" charset="0"/>
            </a:rPr>
            <a:t> applicability.</a:t>
          </a: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3">
        <dgm:presLayoutVars>
          <dgm:chMax val="0"/>
          <dgm:chPref val="0"/>
          <dgm:bulletEnabled val="1"/>
        </dgm:presLayoutVars>
      </dgm:prSet>
      <dgm:spPr/>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3">
        <dgm:presLayoutVars>
          <dgm:chMax val="0"/>
          <dgm:chPref val="0"/>
          <dgm:bulletEnabled val="1"/>
        </dgm:presLayoutVars>
      </dgm:prSet>
      <dgm:spPr/>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3">
        <dgm:presLayoutVars>
          <dgm:chMax val="0"/>
          <dgm:chPref val="0"/>
          <dgm:bulletEnabled val="1"/>
        </dgm:presLayoutVars>
      </dgm:prSet>
      <dgm:spPr/>
    </dgm:pt>
  </dgm:ptLst>
  <dgm:cxnLst>
    <dgm:cxn modelId="{E902D70F-15D8-A448-AFBD-1DB04A91E66B}" srcId="{2C360EFE-3A0A-AF4A-B3CA-C11C351D8297}" destId="{06AB11D1-3755-1646-B68D-9DC3479BF03A}" srcOrd="1" destOrd="0" parTransId="{1329EEE0-0E7C-E44B-9127-DBCC97780EC9}" sibTransId="{6FE29E1D-62B5-3248-A78F-D9AE20C40AFB}"/>
    <dgm:cxn modelId="{91AB722C-63BA-F84C-9E4B-D6CB2E7F9BCA}" srcId="{2C360EFE-3A0A-AF4A-B3CA-C11C351D8297}" destId="{8ACC3D9B-0A0B-524E-AD52-D661E1A0A4E4}" srcOrd="0" destOrd="0" parTransId="{DA3EC299-EF81-1843-B8F5-21C1977703CF}" sibTransId="{B4D0BEA0-ED87-C44D-81AE-27EC6C91D199}"/>
    <dgm:cxn modelId="{4955B02E-E2D8-3240-87BD-72466DC19E56}" type="presOf" srcId="{3B850130-F004-1440-A30C-D3020AF07D22}" destId="{30EA820D-3570-9141-AA00-026B39D8FEC4}" srcOrd="0" destOrd="0" presId="urn:microsoft.com/office/officeart/2005/8/layout/chevron1"/>
    <dgm:cxn modelId="{D1C4643F-948F-4A4B-88E5-C9DC49920719}" type="presOf" srcId="{8ACC3D9B-0A0B-524E-AD52-D661E1A0A4E4}" destId="{19363D5C-54CF-5D49-A60E-D0061D2A8A11}" srcOrd="0" destOrd="0" presId="urn:microsoft.com/office/officeart/2005/8/layout/chevron1"/>
    <dgm:cxn modelId="{3154596A-4A3E-5844-840D-FD80D4CE1A4E}" type="presOf" srcId="{2C360EFE-3A0A-AF4A-B3CA-C11C351D8297}" destId="{53374B2D-7586-814B-938B-A3F482D431C8}" srcOrd="0" destOrd="0" presId="urn:microsoft.com/office/officeart/2005/8/layout/chevron1"/>
    <dgm:cxn modelId="{E33BFBA8-D1B7-9041-B46C-BACEB2CCE9EA}" type="presOf" srcId="{06AB11D1-3755-1646-B68D-9DC3479BF03A}" destId="{B3FABBD1-D1F1-1C4E-B6E7-9648CB176E71}" srcOrd="0" destOrd="0" presId="urn:microsoft.com/office/officeart/2005/8/layout/chevron1"/>
    <dgm:cxn modelId="{6E0B7EE9-FCC3-8F49-AB34-24BF8AFE27A4}" srcId="{2C360EFE-3A0A-AF4A-B3CA-C11C351D8297}" destId="{3B850130-F004-1440-A30C-D3020AF07D22}" srcOrd="2" destOrd="0" parTransId="{B275A056-0B0E-4946-9939-CE862C514F35}" sibTransId="{A2A21AFA-40E2-6A46-B1A1-DC27697A6724}"/>
    <dgm:cxn modelId="{66550988-74B0-B945-BBCE-733FB1FCB770}" type="presParOf" srcId="{53374B2D-7586-814B-938B-A3F482D431C8}" destId="{19363D5C-54CF-5D49-A60E-D0061D2A8A11}" srcOrd="0" destOrd="0" presId="urn:microsoft.com/office/officeart/2005/8/layout/chevron1"/>
    <dgm:cxn modelId="{4441028C-8313-3E49-984D-9B6BD95A7255}" type="presParOf" srcId="{53374B2D-7586-814B-938B-A3F482D431C8}" destId="{03E2E784-2889-4C4D-853A-247BFDA29882}" srcOrd="1" destOrd="0" presId="urn:microsoft.com/office/officeart/2005/8/layout/chevron1"/>
    <dgm:cxn modelId="{6FC92C06-FA41-4E46-88A5-1B03B1BF86CB}" type="presParOf" srcId="{53374B2D-7586-814B-938B-A3F482D431C8}" destId="{B3FABBD1-D1F1-1C4E-B6E7-9648CB176E71}" srcOrd="2" destOrd="0" presId="urn:microsoft.com/office/officeart/2005/8/layout/chevron1"/>
    <dgm:cxn modelId="{C80322E2-2052-954A-909F-2E29A17C9743}" type="presParOf" srcId="{53374B2D-7586-814B-938B-A3F482D431C8}" destId="{925AE65D-FBAE-4C4E-B5A7-E94B87423D87}" srcOrd="3" destOrd="0" presId="urn:microsoft.com/office/officeart/2005/8/layout/chevron1"/>
    <dgm:cxn modelId="{5E8041C2-4509-8544-9CCE-D14BD9847EDC}" type="presParOf" srcId="{53374B2D-7586-814B-938B-A3F482D431C8}" destId="{30EA820D-3570-9141-AA00-026B39D8FEC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D15AD5-2643-774A-8DAD-9C7D6543D733}">
      <dsp:nvSpPr>
        <dsp:cNvPr id="0" name=""/>
        <dsp:cNvSpPr/>
      </dsp:nvSpPr>
      <dsp:spPr>
        <a:xfrm>
          <a:off x="5655" y="2770584"/>
          <a:ext cx="3292078" cy="1316831"/>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Define requirements</a:t>
          </a:r>
        </a:p>
      </dsp:txBody>
      <dsp:txXfrm>
        <a:off x="664071" y="2770584"/>
        <a:ext cx="1975247" cy="1316831"/>
      </dsp:txXfrm>
    </dsp:sp>
    <dsp:sp modelId="{17E7E106-CF50-6F44-9A11-9F57F03FA797}">
      <dsp:nvSpPr>
        <dsp:cNvPr id="0" name=""/>
        <dsp:cNvSpPr/>
      </dsp:nvSpPr>
      <dsp:spPr>
        <a:xfrm>
          <a:off x="2968525" y="2770584"/>
          <a:ext cx="3292078" cy="1316831"/>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Consider results of previous market research</a:t>
          </a:r>
        </a:p>
      </dsp:txBody>
      <dsp:txXfrm>
        <a:off x="3626941" y="2770584"/>
        <a:ext cx="1975247" cy="1316831"/>
      </dsp:txXfrm>
    </dsp:sp>
    <dsp:sp modelId="{0406FB27-54A3-A14F-8ACD-594D9847CD6E}">
      <dsp:nvSpPr>
        <dsp:cNvPr id="0" name=""/>
        <dsp:cNvSpPr/>
      </dsp:nvSpPr>
      <dsp:spPr>
        <a:xfrm>
          <a:off x="5931396" y="2770584"/>
          <a:ext cx="3292078" cy="1316831"/>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Identify acceptable risk and trade-offs</a:t>
          </a:r>
        </a:p>
      </dsp:txBody>
      <dsp:txXfrm>
        <a:off x="6589812" y="2770584"/>
        <a:ext cx="1975247" cy="1316831"/>
      </dsp:txXfrm>
    </dsp:sp>
    <dsp:sp modelId="{5C889389-CA12-CF44-804C-BDFCE87FB569}">
      <dsp:nvSpPr>
        <dsp:cNvPr id="0" name=""/>
        <dsp:cNvSpPr/>
      </dsp:nvSpPr>
      <dsp:spPr>
        <a:xfrm>
          <a:off x="8894266" y="2770584"/>
          <a:ext cx="3292078" cy="1316831"/>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Identify the appropriate </a:t>
          </a:r>
          <a:r>
            <a:rPr lang="en-US" sz="2000" b="0" i="0" kern="1200" dirty="0" err="1">
              <a:latin typeface="Arial" charset="0"/>
              <a:ea typeface="Arial" charset="0"/>
              <a:cs typeface="Arial" charset="0"/>
            </a:rPr>
            <a:t>ProTech</a:t>
          </a:r>
          <a:r>
            <a:rPr lang="en-US" sz="2000" b="0" i="0" kern="1200" dirty="0">
              <a:latin typeface="Arial" charset="0"/>
              <a:ea typeface="Arial" charset="0"/>
              <a:cs typeface="Arial" charset="0"/>
            </a:rPr>
            <a:t> domain</a:t>
          </a:r>
        </a:p>
      </dsp:txBody>
      <dsp:txXfrm>
        <a:off x="9552682" y="2770584"/>
        <a:ext cx="1975247" cy="13168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336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t>Review the Domain contract information against TO SOW</a:t>
          </a:r>
          <a:endParaRPr lang="en-US" sz="2000" b="0" i="0" kern="1200" dirty="0">
            <a:latin typeface="Arial" charset="0"/>
            <a:ea typeface="Arial" charset="0"/>
            <a:cs typeface="Arial" charset="0"/>
          </a:endParaRPr>
        </a:p>
      </dsp:txBody>
      <dsp:txXfrm>
        <a:off x="822689" y="1890006"/>
        <a:ext cx="2457979" cy="1638653"/>
      </dsp:txXfrm>
    </dsp:sp>
    <dsp:sp modelId="{B3FABBD1-D1F1-1C4E-B6E7-9648CB176E71}">
      <dsp:nvSpPr>
        <dsp:cNvPr id="0" name=""/>
        <dsp:cNvSpPr/>
      </dsp:nvSpPr>
      <dsp:spPr>
        <a:xfrm>
          <a:off x="369033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t>Engage the ProTech Account Manager to review Capabilities Matrix, if needed</a:t>
          </a:r>
          <a:endParaRPr lang="en-US" sz="2000" b="0" i="0" kern="1200" dirty="0">
            <a:latin typeface="Arial" charset="0"/>
            <a:ea typeface="Arial" charset="0"/>
            <a:cs typeface="Arial" charset="0"/>
          </a:endParaRPr>
        </a:p>
      </dsp:txBody>
      <dsp:txXfrm>
        <a:off x="4509659" y="1890006"/>
        <a:ext cx="2457979" cy="1638653"/>
      </dsp:txXfrm>
    </dsp:sp>
    <dsp:sp modelId="{30EA820D-3570-9141-AA00-026B39D8FEC4}">
      <dsp:nvSpPr>
        <dsp:cNvPr id="0" name=""/>
        <dsp:cNvSpPr/>
      </dsp:nvSpPr>
      <dsp:spPr>
        <a:xfrm>
          <a:off x="7377301"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Use the following techniques </a:t>
          </a:r>
          <a:r>
            <a:rPr lang="en-US" sz="2000" b="0" i="0" u="sng" kern="1200" dirty="0">
              <a:latin typeface="Arial" charset="0"/>
              <a:ea typeface="Arial" charset="0"/>
              <a:cs typeface="Arial" charset="0"/>
            </a:rPr>
            <a:t>only </a:t>
          </a:r>
          <a:r>
            <a:rPr lang="en-US" sz="2000" b="0" i="0" u="none" kern="1200" dirty="0">
              <a:latin typeface="Arial" charset="0"/>
              <a:ea typeface="Arial" charset="0"/>
              <a:cs typeface="Arial" charset="0"/>
            </a:rPr>
            <a:t> when</a:t>
          </a:r>
          <a:r>
            <a:rPr lang="en-US" sz="2000" b="0" i="0" kern="1200" dirty="0">
              <a:latin typeface="Arial" charset="0"/>
              <a:ea typeface="Arial" charset="0"/>
              <a:cs typeface="Arial" charset="0"/>
            </a:rPr>
            <a:t> necessary to enhancement the research </a:t>
          </a:r>
        </a:p>
      </dsp:txBody>
      <dsp:txXfrm>
        <a:off x="8196628" y="1890006"/>
        <a:ext cx="2457979" cy="16386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5655" y="2770584"/>
          <a:ext cx="3292078" cy="1316831"/>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Search the </a:t>
          </a:r>
          <a:r>
            <a:rPr lang="en-US" sz="2000" b="0" i="0" kern="1200" dirty="0" err="1">
              <a:latin typeface="Arial" charset="0"/>
              <a:ea typeface="Arial" charset="0"/>
              <a:cs typeface="Arial" charset="0"/>
            </a:rPr>
            <a:t>ProTech</a:t>
          </a:r>
          <a:r>
            <a:rPr lang="en-US" sz="2000" b="0" i="0" kern="1200" dirty="0">
              <a:latin typeface="Arial" charset="0"/>
              <a:ea typeface="Arial" charset="0"/>
              <a:cs typeface="Arial" charset="0"/>
            </a:rPr>
            <a:t> contractor's websites</a:t>
          </a:r>
        </a:p>
      </dsp:txBody>
      <dsp:txXfrm>
        <a:off x="664071" y="2770584"/>
        <a:ext cx="1975247" cy="1316831"/>
      </dsp:txXfrm>
    </dsp:sp>
    <dsp:sp modelId="{B3FABBD1-D1F1-1C4E-B6E7-9648CB176E71}">
      <dsp:nvSpPr>
        <dsp:cNvPr id="0" name=""/>
        <dsp:cNvSpPr/>
      </dsp:nvSpPr>
      <dsp:spPr>
        <a:xfrm>
          <a:off x="2968526" y="2770584"/>
          <a:ext cx="3292078" cy="1316831"/>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Contact a </a:t>
          </a:r>
          <a:r>
            <a:rPr lang="en-US" sz="2000" b="0" i="0" kern="1200" dirty="0" err="1">
              <a:latin typeface="Arial" charset="0"/>
              <a:ea typeface="Arial" charset="0"/>
              <a:cs typeface="Arial" charset="0"/>
            </a:rPr>
            <a:t>ProTech</a:t>
          </a:r>
          <a:r>
            <a:rPr lang="en-US" sz="2000" b="0" i="0" kern="1200" dirty="0">
              <a:latin typeface="Arial" charset="0"/>
              <a:ea typeface="Arial" charset="0"/>
              <a:cs typeface="Arial" charset="0"/>
            </a:rPr>
            <a:t> contractor representative </a:t>
          </a:r>
        </a:p>
      </dsp:txBody>
      <dsp:txXfrm>
        <a:off x="3626942" y="2770584"/>
        <a:ext cx="1975247" cy="1316831"/>
      </dsp:txXfrm>
    </dsp:sp>
    <dsp:sp modelId="{30EA820D-3570-9141-AA00-026B39D8FEC4}">
      <dsp:nvSpPr>
        <dsp:cNvPr id="0" name=""/>
        <dsp:cNvSpPr/>
      </dsp:nvSpPr>
      <dsp:spPr>
        <a:xfrm>
          <a:off x="5931396" y="2770584"/>
          <a:ext cx="3292078" cy="1316831"/>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Prepare a formal survey or questionnaire </a:t>
          </a:r>
        </a:p>
      </dsp:txBody>
      <dsp:txXfrm>
        <a:off x="6589812" y="2770584"/>
        <a:ext cx="1975247" cy="1316831"/>
      </dsp:txXfrm>
    </dsp:sp>
    <dsp:sp modelId="{8E50BD58-5A4C-5241-A21F-8F80B368345F}">
      <dsp:nvSpPr>
        <dsp:cNvPr id="0" name=""/>
        <dsp:cNvSpPr/>
      </dsp:nvSpPr>
      <dsp:spPr>
        <a:xfrm>
          <a:off x="8894267" y="2770584"/>
          <a:ext cx="3292078" cy="1316831"/>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Review on-line contractor </a:t>
          </a:r>
          <a:r>
            <a:rPr lang="en-US" sz="2000" b="0" i="0" kern="1200" dirty="0" err="1">
              <a:latin typeface="Arial" charset="0"/>
              <a:ea typeface="Arial" charset="0"/>
              <a:cs typeface="Arial" charset="0"/>
            </a:rPr>
            <a:t>ProTech</a:t>
          </a:r>
          <a:r>
            <a:rPr lang="en-US" sz="2000" b="0" i="0" kern="1200" dirty="0">
              <a:latin typeface="Arial" charset="0"/>
              <a:ea typeface="Arial" charset="0"/>
              <a:cs typeface="Arial" charset="0"/>
            </a:rPr>
            <a:t> literature</a:t>
          </a:r>
        </a:p>
      </dsp:txBody>
      <dsp:txXfrm>
        <a:off x="9552683" y="2770584"/>
        <a:ext cx="1975247" cy="13168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3571" y="2386422"/>
          <a:ext cx="4351735" cy="1740694"/>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charset="0"/>
              <a:ea typeface="Arial" charset="0"/>
              <a:cs typeface="Arial" charset="0"/>
            </a:rPr>
            <a:t>Hold </a:t>
          </a:r>
          <a:r>
            <a:rPr lang="en-US" sz="1800" kern="1200" dirty="0" err="1">
              <a:latin typeface="Arial" charset="0"/>
              <a:ea typeface="Arial" charset="0"/>
              <a:cs typeface="Arial" charset="0"/>
            </a:rPr>
            <a:t>presolicitation</a:t>
          </a:r>
          <a:r>
            <a:rPr lang="en-US" sz="1800" kern="1200" dirty="0">
              <a:latin typeface="Arial" charset="0"/>
              <a:ea typeface="Arial" charset="0"/>
              <a:cs typeface="Arial" charset="0"/>
            </a:rPr>
            <a:t> conferences to discuss planned requirements with </a:t>
          </a:r>
          <a:r>
            <a:rPr lang="en-US" sz="1800" kern="1200" dirty="0" err="1">
              <a:latin typeface="Arial" charset="0"/>
              <a:ea typeface="Arial" charset="0"/>
              <a:cs typeface="Arial" charset="0"/>
            </a:rPr>
            <a:t>ProTech</a:t>
          </a:r>
          <a:r>
            <a:rPr lang="en-US" sz="1800" kern="1200" dirty="0">
              <a:latin typeface="Arial" charset="0"/>
              <a:ea typeface="Arial" charset="0"/>
              <a:cs typeface="Arial" charset="0"/>
            </a:rPr>
            <a:t> contractors </a:t>
          </a:r>
          <a:endParaRPr lang="en-US" sz="1800" b="0" i="0" kern="1200" dirty="0">
            <a:latin typeface="Arial" charset="0"/>
            <a:ea typeface="Arial" charset="0"/>
            <a:cs typeface="Arial" charset="0"/>
          </a:endParaRPr>
        </a:p>
      </dsp:txBody>
      <dsp:txXfrm>
        <a:off x="873918" y="2386422"/>
        <a:ext cx="2611041" cy="1740694"/>
      </dsp:txXfrm>
    </dsp:sp>
    <dsp:sp modelId="{B3FABBD1-D1F1-1C4E-B6E7-9648CB176E71}">
      <dsp:nvSpPr>
        <dsp:cNvPr id="0" name=""/>
        <dsp:cNvSpPr/>
      </dsp:nvSpPr>
      <dsp:spPr>
        <a:xfrm>
          <a:off x="3920133" y="2386422"/>
          <a:ext cx="4351735" cy="1740694"/>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charset="0"/>
              <a:ea typeface="Arial" charset="0"/>
              <a:cs typeface="Arial" charset="0"/>
            </a:rPr>
            <a:t>Circulate draft statements of work, and requests for proposals for comment by potential </a:t>
          </a:r>
          <a:r>
            <a:rPr lang="en-US" sz="1800" kern="1200" dirty="0" err="1">
              <a:latin typeface="Arial" charset="0"/>
              <a:ea typeface="Arial" charset="0"/>
              <a:cs typeface="Arial" charset="0"/>
            </a:rPr>
            <a:t>ProTech</a:t>
          </a:r>
          <a:r>
            <a:rPr lang="en-US" sz="1800" kern="1200" dirty="0">
              <a:latin typeface="Arial" charset="0"/>
              <a:ea typeface="Arial" charset="0"/>
              <a:cs typeface="Arial" charset="0"/>
            </a:rPr>
            <a:t> contractors </a:t>
          </a:r>
          <a:endParaRPr lang="en-US" sz="1800" b="0" i="0" kern="1200" dirty="0">
            <a:latin typeface="Arial" charset="0"/>
            <a:ea typeface="Arial" charset="0"/>
            <a:cs typeface="Arial" charset="0"/>
          </a:endParaRPr>
        </a:p>
      </dsp:txBody>
      <dsp:txXfrm>
        <a:off x="4790480" y="2386422"/>
        <a:ext cx="2611041" cy="1740694"/>
      </dsp:txXfrm>
    </dsp:sp>
    <dsp:sp modelId="{30EA820D-3570-9141-AA00-026B39D8FEC4}">
      <dsp:nvSpPr>
        <dsp:cNvPr id="0" name=""/>
        <dsp:cNvSpPr/>
      </dsp:nvSpPr>
      <dsp:spPr>
        <a:xfrm>
          <a:off x="7836695" y="2386422"/>
          <a:ext cx="4351735" cy="1740694"/>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charset="0"/>
              <a:ea typeface="Arial" charset="0"/>
              <a:cs typeface="Arial" charset="0"/>
            </a:rPr>
            <a:t>Feedback from the actual users to assess how well the service was performed in the past and to identify any issues. </a:t>
          </a:r>
          <a:endParaRPr lang="en-US" sz="1800" b="0" i="0" kern="1200" dirty="0">
            <a:latin typeface="Arial" charset="0"/>
            <a:ea typeface="Arial" charset="0"/>
            <a:cs typeface="Arial" charset="0"/>
          </a:endParaRPr>
        </a:p>
      </dsp:txBody>
      <dsp:txXfrm>
        <a:off x="8707042" y="2386422"/>
        <a:ext cx="2611041" cy="1740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336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Capture relevant information from research</a:t>
          </a:r>
        </a:p>
      </dsp:txBody>
      <dsp:txXfrm>
        <a:off x="822689" y="1890006"/>
        <a:ext cx="2457979" cy="1638653"/>
      </dsp:txXfrm>
    </dsp:sp>
    <dsp:sp modelId="{B3FABBD1-D1F1-1C4E-B6E7-9648CB176E71}">
      <dsp:nvSpPr>
        <dsp:cNvPr id="0" name=""/>
        <dsp:cNvSpPr/>
      </dsp:nvSpPr>
      <dsp:spPr>
        <a:xfrm>
          <a:off x="369033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Discuss with team members and stakeholders</a:t>
          </a:r>
        </a:p>
      </dsp:txBody>
      <dsp:txXfrm>
        <a:off x="4509659" y="1890006"/>
        <a:ext cx="2457979" cy="1638653"/>
      </dsp:txXfrm>
    </dsp:sp>
    <dsp:sp modelId="{30EA820D-3570-9141-AA00-026B39D8FEC4}">
      <dsp:nvSpPr>
        <dsp:cNvPr id="0" name=""/>
        <dsp:cNvSpPr/>
      </dsp:nvSpPr>
      <dsp:spPr>
        <a:xfrm>
          <a:off x="7377301"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charset="0"/>
              <a:ea typeface="Arial" charset="0"/>
              <a:cs typeface="Arial" charset="0"/>
            </a:rPr>
            <a:t>Compare findings to requirements to help determine </a:t>
          </a:r>
          <a:r>
            <a:rPr lang="en-US" sz="2000" b="0" i="0" kern="1200" dirty="0" err="1">
              <a:latin typeface="Arial" charset="0"/>
              <a:ea typeface="Arial" charset="0"/>
              <a:cs typeface="Arial" charset="0"/>
            </a:rPr>
            <a:t>ProTech</a:t>
          </a:r>
          <a:r>
            <a:rPr lang="en-US" sz="2000" b="0" i="0" kern="1200" dirty="0">
              <a:latin typeface="Arial" charset="0"/>
              <a:ea typeface="Arial" charset="0"/>
              <a:cs typeface="Arial" charset="0"/>
            </a:rPr>
            <a:t> applicability.</a:t>
          </a:r>
        </a:p>
      </dsp:txBody>
      <dsp:txXfrm>
        <a:off x="8196628" y="1890006"/>
        <a:ext cx="2457979" cy="163865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59825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752678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Proper evaluation and documentation of market research is critical for supporting procurement decisions.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752678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Results should be thoroughly documented so as to provide a ready source of information for follow-on and related procurements. Documentation also provides acquisition professionals a trail of information that can assist them with other market research efforts.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FAR Part 10 requires that market research be documented; however, it does not mandate a standard format for documenting market research results. Follow the agency or program's guidance for preparing the report. </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1140193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1752678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Market research increases knowledge of the market, buyers, sellers and users increases the likelihood of a successful outcome. Leveraging market research, the goal is to not only effectively respond to the demand of the client, but to also give clear expression and thereby fulfillment of the desired mission </a:t>
            </a:r>
            <a:r>
              <a:rPr lang="en-US" u="none" dirty="0"/>
              <a:t>outcome</a:t>
            </a:r>
            <a:r>
              <a:rPr lang="en-US" dirty="0"/>
              <a: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As an acquisition team continues to learn more than what they knew before through the market research process; market intelligence should actively challenge, influence and change initial thoughts, observations, and planning decisions.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If new learning occurs via the market research process, but it is not used to evolve the original procurement strategy, a lost opportunity to connect the clearest understanding of customer requirements with the smartest buying experience, maximized supplier capability, and marketplace intelligence.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752678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As defined in the Federal Acquisition Regulation (FAR 2.101) market research means; collecting and analyzing information about capabilities within the market to satisfy agency needs. </a:t>
            </a:r>
            <a:r>
              <a:rPr lang="en-US" sz="800" kern="1200" dirty="0">
                <a:solidFill>
                  <a:schemeClr val="tx1"/>
                </a:solidFill>
                <a:effectLst/>
                <a:latin typeface="+mn-lt"/>
                <a:ea typeface="+mn-ea"/>
                <a:cs typeface="+mn-cs"/>
              </a:rPr>
              <a:t>Market research is a continuous process designed to gather data on products and services, market capabilities, and the business practices associated with them.  The data is used to evaluate trade-offs among the various ways of meeting organization requirements. </a:t>
            </a:r>
            <a:br>
              <a:rPr lang="en-US" sz="800" kern="1200" dirty="0">
                <a:solidFill>
                  <a:schemeClr val="tx1"/>
                </a:solidFill>
                <a:effectLst/>
                <a:latin typeface="+mn-lt"/>
                <a:ea typeface="+mn-ea"/>
                <a:cs typeface="+mn-cs"/>
              </a:rPr>
            </a:b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Market research is essential for optimizing the potential use of commercial items, commercial services, and non-developmental items to meet NOAA needs.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Early communication with potential providers of products and services, provides NOAA acquisition workforce with the opportunity to implement completely new approaches to achieve the required mission outcomes and performance requirements.</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1163713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1000" marR="0" lvl="0" indent="0" fontAlgn="ctr">
              <a:spcBef>
                <a:spcPts val="0"/>
              </a:spcBef>
              <a:spcAft>
                <a:spcPts val="0"/>
              </a:spcAft>
              <a:buFont typeface="Arial" panose="020B0604020202020204" pitchFamily="34" charset="0"/>
              <a:buNone/>
            </a:pPr>
            <a:r>
              <a:rPr lang="en-US" dirty="0">
                <a:effectLst/>
                <a:latin typeface="Verdana" panose="020B0604030504040204" pitchFamily="34" charset="0"/>
              </a:rPr>
              <a:t>The reasons for performing market research include the following:</a:t>
            </a:r>
            <a:br>
              <a:rPr lang="en-US" dirty="0">
                <a:effectLst/>
                <a:latin typeface="Verdana" panose="020B0604030504040204" pitchFamily="34" charset="0"/>
              </a:rPr>
            </a:br>
            <a:r>
              <a:rPr lang="en-US" dirty="0">
                <a:effectLst/>
                <a:latin typeface="Verdana" panose="020B0604030504040204" pitchFamily="34" charset="0"/>
              </a:rPr>
              <a:t> </a:t>
            </a:r>
          </a:p>
          <a:p>
            <a:pPr marL="552450" marR="0" lvl="0"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Mandated by law - Federal Acquisition Regulation (FAR) Part 10, Market Research, require agencies to conduct market research under the following conditions: </a:t>
            </a:r>
          </a:p>
          <a:p>
            <a:pPr marL="1009650" marR="0" lvl="1"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Before developing new requirements documents for an acquisition </a:t>
            </a:r>
          </a:p>
          <a:p>
            <a:pPr marL="1009650" marR="0" lvl="1"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Before soliciting offers for acquisitions with an estimated value in excess of the simplified acquisition threshold </a:t>
            </a:r>
          </a:p>
          <a:p>
            <a:pPr marL="1009650" marR="0" lvl="1"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Before soliciting offers for acquisitions with an estimated value less than the simplified acquisition threshold when adequate information is not available and the circumstances justify its cost </a:t>
            </a:r>
          </a:p>
          <a:p>
            <a:pPr marL="1009650" marR="0" lvl="1"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Before soliciting offers for acquisitions that could lead to a bundled contract </a:t>
            </a:r>
          </a:p>
          <a:p>
            <a:pPr marL="1009650" marR="0" lvl="1"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On an ongoing basis, and to take advantage to the maximum extent practicable of commercially available market research methods, </a:t>
            </a:r>
            <a:br>
              <a:rPr lang="en-US" dirty="0">
                <a:effectLst/>
                <a:latin typeface="Verdana" panose="020B0604030504040204" pitchFamily="34" charset="0"/>
              </a:rPr>
            </a:br>
            <a:endParaRPr lang="en-US" dirty="0">
              <a:effectLst/>
              <a:latin typeface="Verdana" panose="020B0604030504040204" pitchFamily="34" charset="0"/>
            </a:endParaRPr>
          </a:p>
          <a:p>
            <a:pPr marL="552450" marR="0" lvl="0"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Good business practice - </a:t>
            </a:r>
            <a:r>
              <a:rPr lang="en-US" sz="1200" kern="1200" dirty="0">
                <a:solidFill>
                  <a:schemeClr val="tx1"/>
                </a:solidFill>
                <a:effectLst/>
                <a:latin typeface="+mn-lt"/>
                <a:ea typeface="+mn-ea"/>
                <a:cs typeface="+mn-cs"/>
              </a:rPr>
              <a:t>Market research is a commercial business practice, used by firms to identify trends, customer needs and wants, competitor practices, and sources for their purchasing needs.</a:t>
            </a:r>
            <a:br>
              <a:rPr lang="en-US" sz="1200" kern="1200" dirty="0">
                <a:solidFill>
                  <a:schemeClr val="tx1"/>
                </a:solidFill>
                <a:effectLst/>
                <a:latin typeface="+mn-lt"/>
                <a:ea typeface="+mn-ea"/>
                <a:cs typeface="+mn-cs"/>
              </a:rPr>
            </a:br>
            <a:endParaRPr lang="en-US" dirty="0">
              <a:effectLst/>
              <a:latin typeface="Verdana" panose="020B0604030504040204" pitchFamily="34" charset="0"/>
            </a:endParaRPr>
          </a:p>
          <a:p>
            <a:pPr marL="552450" marR="0" lvl="0"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Defines requirements and processes - </a:t>
            </a:r>
            <a:r>
              <a:rPr lang="en-US" sz="1200" kern="1200" dirty="0">
                <a:solidFill>
                  <a:schemeClr val="tx1"/>
                </a:solidFill>
                <a:effectLst/>
                <a:latin typeface="+mn-lt"/>
                <a:ea typeface="+mn-ea"/>
                <a:cs typeface="+mn-cs"/>
              </a:rPr>
              <a:t>assists users in identifying what requirements can be accomplished within given cost objectives and schedule constraints. </a:t>
            </a:r>
            <a:br>
              <a:rPr lang="en-US" sz="1200" kern="1200" dirty="0">
                <a:solidFill>
                  <a:schemeClr val="tx1"/>
                </a:solidFill>
                <a:effectLst/>
                <a:latin typeface="+mn-lt"/>
                <a:ea typeface="+mn-ea"/>
                <a:cs typeface="+mn-cs"/>
              </a:rPr>
            </a:br>
            <a:endParaRPr lang="en-US" dirty="0">
              <a:effectLst/>
              <a:latin typeface="Verdana" panose="020B0604030504040204" pitchFamily="34" charset="0"/>
            </a:endParaRPr>
          </a:p>
          <a:p>
            <a:pPr marL="552450" marR="0" lvl="0" indent="-171450" fontAlgn="ctr">
              <a:spcBef>
                <a:spcPts val="0"/>
              </a:spcBef>
              <a:spcAft>
                <a:spcPts val="0"/>
              </a:spcAft>
              <a:buFont typeface="Arial" panose="020B0604020202020204" pitchFamily="34" charset="0"/>
              <a:buChar char="•"/>
            </a:pPr>
            <a:r>
              <a:rPr lang="en-US" dirty="0">
                <a:effectLst/>
                <a:latin typeface="Verdana" panose="020B0604030504040204" pitchFamily="34" charset="0"/>
              </a:rPr>
              <a:t>Commercial optimization - </a:t>
            </a:r>
            <a:r>
              <a:rPr lang="en-US" sz="1200" kern="1200" dirty="0">
                <a:solidFill>
                  <a:schemeClr val="tx1"/>
                </a:solidFill>
                <a:effectLst/>
                <a:latin typeface="+mn-lt"/>
                <a:ea typeface="+mn-ea"/>
                <a:cs typeface="+mn-cs"/>
              </a:rPr>
              <a:t>Market research is essential for defining service requirements and learning about the capabilities of commercial firms to provide these services.</a:t>
            </a:r>
            <a:endParaRPr lang="en-US" dirty="0">
              <a:effectLst/>
              <a:latin typeface="Verdana" panose="020B0604030504040204" pitchFamily="34"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833093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Strategic</a:t>
            </a:r>
            <a:r>
              <a:rPr lang="en-US" dirty="0"/>
              <a:t> market research involves a broad study of the market and sources, whereas </a:t>
            </a:r>
            <a:r>
              <a:rPr lang="en-US" b="1" dirty="0"/>
              <a:t>tactical</a:t>
            </a:r>
            <a:r>
              <a:rPr lang="en-US" dirty="0"/>
              <a:t> market research is focused on answering specific questions about products, services, or capabilities in the market.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199520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Define requirements - Constraints, demands, necessities, needs, or parameters that must be met or satisfied, usually within a certain timeframe.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Consider results of previous strategic and tactical market research - to increase understanding of the historical and instant requirement, and feasibility of approach.</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Identify acceptable risks and trade-offs - estimating the magnitude of identified risks associated with the desired outcomes, and evaluate and implement appropriate transfer and/or financing mechanisms for losses that are beyond the declared risk tolerances.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Identify the appropriate </a:t>
            </a:r>
            <a:r>
              <a:rPr kumimoji="0" lang="en-US" sz="2400" b="0" i="0" u="none" strike="noStrike" kern="1200" cap="none" spc="0" normalizeH="0" baseline="0" noProof="0" dirty="0" err="1">
                <a:ln>
                  <a:noFill/>
                </a:ln>
                <a:solidFill>
                  <a:prstClr val="black"/>
                </a:solidFill>
                <a:effectLst/>
                <a:uLnTx/>
                <a:uFillTx/>
                <a:latin typeface="+mn-lt"/>
                <a:ea typeface="+mn-ea"/>
                <a:cs typeface="+mn-cs"/>
              </a:rPr>
              <a:t>ProTech</a:t>
            </a:r>
            <a:r>
              <a:rPr kumimoji="0" lang="en-US" sz="2400" b="0" i="0" u="none" strike="noStrike" kern="1200" cap="none" spc="0" normalizeH="0" baseline="0" noProof="0" dirty="0">
                <a:ln>
                  <a:noFill/>
                </a:ln>
                <a:solidFill>
                  <a:prstClr val="black"/>
                </a:solidFill>
                <a:effectLst/>
                <a:uLnTx/>
                <a:uFillTx/>
                <a:latin typeface="+mn-lt"/>
                <a:ea typeface="+mn-ea"/>
                <a:cs typeface="+mn-cs"/>
              </a:rPr>
              <a:t> domain that has capability to satisfy your requirement.</a:t>
            </a:r>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397368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effectLst/>
                <a:latin typeface="Verdana" panose="020B0604030504040204" pitchFamily="34" charset="0"/>
              </a:rPr>
              <a:t>Tactical market research is designed to provide in-depth information to answer specific questions about the capabilities, products, or services available in the market. These questions are derived from the requirements definition. </a:t>
            </a:r>
            <a:br>
              <a:rPr lang="en-US" dirty="0">
                <a:effectLst/>
                <a:latin typeface="Verdana" panose="020B0604030504040204" pitchFamily="34" charset="0"/>
              </a:rPr>
            </a:br>
            <a:r>
              <a:rPr lang="en-US" dirty="0">
                <a:effectLst/>
                <a:latin typeface="Verdana" panose="020B0604030504040204" pitchFamily="34" charset="0"/>
              </a:rPr>
              <a:t>Its important to k</a:t>
            </a:r>
            <a:r>
              <a:rPr lang="en-US" dirty="0"/>
              <a:t>now the requirement intimately.</a:t>
            </a:r>
          </a:p>
          <a:p>
            <a:endParaRPr lang="en-US" dirty="0"/>
          </a:p>
          <a:p>
            <a:pPr marL="171450" indent="-171450">
              <a:buFont typeface="Arial" panose="020B0604020202020204" pitchFamily="34" charset="0"/>
              <a:buChar char="•"/>
            </a:pPr>
            <a:r>
              <a:rPr lang="en-US" dirty="0"/>
              <a:t>Levels of services can vary greatly and may be customized for the task required. The details of what is included in the service needs to be understood so that a relative comparison can be made to the services/capabilities from different companies to the amount and kind of service that is appropriate to the needs and desires of the client. The level of service is different from evaluation criteria or past performance criteria. It’s the requirement “what” rather than the “how” or “how well” that goes into determining the minimum performance standard.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Service levels usually relate to quality, quantity, reliability, responsiveness, environmental acceptability and cost, and can be defined in a number of ways, including by the time taken to respond to a particular problem defect or request. There may be multiple response times and remedies depending on the intervention parameter and the importance to the client.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206334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Requiring activities should review the ProTech webpage, and contract information for the domain relevant to the stated requirement. Access to some proprietary information (Capability Matrix)  may  be limited and require engagement of the Domain Account Manager.  </a:t>
            </a:r>
          </a:p>
          <a:p>
            <a:endParaRPr lang="en-US" dirty="0"/>
          </a:p>
          <a:p>
            <a:r>
              <a:rPr lang="en-US" dirty="0"/>
              <a:t>For more complex/unique requirements, additional market research may be required. Using any of the techniques on the </a:t>
            </a:r>
            <a:r>
              <a:rPr lang="en-US" b="1" dirty="0"/>
              <a:t>next slide,</a:t>
            </a:r>
            <a:r>
              <a:rPr lang="en-US" dirty="0"/>
              <a:t> may produce valuable feedback from potential ProTech contractors on how to best to tailor the acquisition and use ProTech sources. The Account Manager can also assist in these processes.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71EFB5-1247-5A45-ADFC-64C97E6766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218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1878077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1678614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6499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0086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10152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1702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416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9747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8713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860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8638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4683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89776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6299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60678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89866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42253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70274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3754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8951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5668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4710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5986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709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05755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43855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72938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4770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3911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776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6481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19761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36046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70145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1500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7806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3965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79483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281" t="13883" r="-1187" b="14933"/>
          <a:stretch/>
        </p:blipFill>
        <p:spPr>
          <a:xfrm>
            <a:off x="-93783" y="0"/>
            <a:ext cx="8276492" cy="6858000"/>
          </a:xfrm>
          <a:prstGeom prst="rect">
            <a:avLst/>
          </a:prstGeom>
        </p:spPr>
      </p:pic>
      <p:sp>
        <p:nvSpPr>
          <p:cNvPr id="4" name="TextBox 3"/>
          <p:cNvSpPr txBox="1"/>
          <p:nvPr/>
        </p:nvSpPr>
        <p:spPr>
          <a:xfrm>
            <a:off x="6986954" y="2486613"/>
            <a:ext cx="5205046" cy="2862322"/>
          </a:xfrm>
          <a:prstGeom prst="rect">
            <a:avLst/>
          </a:prstGeom>
          <a:noFill/>
          <a:ln w="57150">
            <a:noFill/>
          </a:ln>
        </p:spPr>
        <p:txBody>
          <a:bodyPr wrap="square" rtlCol="0">
            <a:spAutoFit/>
          </a:bodyPr>
          <a:lstStyle/>
          <a:p>
            <a:r>
              <a:rPr lang="en-US" sz="6000" b="1" dirty="0">
                <a:ln w="19050">
                  <a:noFill/>
                </a:ln>
                <a:solidFill>
                  <a:schemeClr val="bg1"/>
                </a:solidFill>
                <a:latin typeface="Arial" charset="0"/>
                <a:ea typeface="Arial" charset="0"/>
                <a:cs typeface="Arial" charset="0"/>
              </a:rPr>
              <a:t>Market Research and </a:t>
            </a:r>
            <a:r>
              <a:rPr lang="en-US" sz="6000" b="1" dirty="0" err="1">
                <a:ln w="19050">
                  <a:noFill/>
                </a:ln>
                <a:solidFill>
                  <a:schemeClr val="bg1"/>
                </a:solidFill>
                <a:latin typeface="Arial" charset="0"/>
                <a:ea typeface="Arial" charset="0"/>
                <a:cs typeface="Arial" charset="0"/>
              </a:rPr>
              <a:t>ProTech</a:t>
            </a:r>
            <a:endParaRPr lang="en-US" sz="6000" b="1" dirty="0">
              <a:ln w="19050">
                <a:noFill/>
              </a:ln>
              <a:solidFill>
                <a:schemeClr val="bg1"/>
              </a:solidFill>
              <a:latin typeface="Arial" charset="0"/>
              <a:ea typeface="Arial" charset="0"/>
              <a:cs typeface="Arial"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213369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prstClr val="white"/>
                </a:solidFill>
                <a:latin typeface="Arial Black" charset="0"/>
                <a:ea typeface="Arial Black" charset="0"/>
                <a:cs typeface="Arial Black" charset="0"/>
              </a:rPr>
              <a:t>RESERVE CONSIDERATION </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10</a:t>
            </a:r>
          </a:p>
        </p:txBody>
      </p:sp>
      <p:sp>
        <p:nvSpPr>
          <p:cNvPr id="5" name="Rectangle 4"/>
          <p:cNvSpPr/>
          <p:nvPr/>
        </p:nvSpPr>
        <p:spPr>
          <a:xfrm>
            <a:off x="387530" y="1312698"/>
            <a:ext cx="11416937" cy="4708981"/>
          </a:xfrm>
          <a:prstGeom prst="rect">
            <a:avLst/>
          </a:prstGeom>
        </p:spPr>
        <p:txBody>
          <a:bodyPr wrap="square">
            <a:spAutoFit/>
          </a:bodyPr>
          <a:lstStyle/>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First Consideration – Socio-Economic Set-Aside</a:t>
            </a:r>
          </a:p>
          <a:p>
            <a:r>
              <a:rPr lang="en-US" sz="2400" dirty="0">
                <a:solidFill>
                  <a:prstClr val="white"/>
                </a:solidFill>
                <a:latin typeface="Arial" charset="0"/>
                <a:ea typeface="Arial" charset="0"/>
                <a:cs typeface="Arial" charset="0"/>
              </a:rPr>
              <a:t>	CD-570 Review</a:t>
            </a:r>
          </a:p>
          <a:p>
            <a:r>
              <a:rPr lang="en-US" sz="2400" dirty="0">
                <a:solidFill>
                  <a:prstClr val="white"/>
                </a:solidFill>
                <a:latin typeface="Arial" charset="0"/>
                <a:ea typeface="Arial" charset="0"/>
                <a:cs typeface="Arial" charset="0"/>
              </a:rPr>
              <a:t>	Engage NOAA SBO</a:t>
            </a: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Second Consideration – Small Business Set-Aside</a:t>
            </a:r>
          </a:p>
          <a:p>
            <a:r>
              <a:rPr lang="en-US" sz="2400" dirty="0">
                <a:solidFill>
                  <a:prstClr val="white"/>
                </a:solidFill>
                <a:latin typeface="Arial" charset="0"/>
                <a:ea typeface="Arial" charset="0"/>
                <a:cs typeface="Arial" charset="0"/>
              </a:rPr>
              <a:t>	CD-570 Review</a:t>
            </a:r>
          </a:p>
          <a:p>
            <a:r>
              <a:rPr lang="en-US" sz="2400" dirty="0">
                <a:solidFill>
                  <a:prstClr val="white"/>
                </a:solidFill>
                <a:latin typeface="Arial" charset="0"/>
                <a:ea typeface="Arial" charset="0"/>
                <a:cs typeface="Arial" charset="0"/>
              </a:rPr>
              <a:t>	Engage NOAA SBO/SBA PCR</a:t>
            </a:r>
          </a:p>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pPr>
              <a:lnSpc>
                <a:spcPct val="150000"/>
              </a:lnSpc>
            </a:pPr>
            <a:endParaRPr lang="en-US" sz="2400"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1804205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prstClr val="white"/>
                </a:solidFill>
                <a:latin typeface="Arial Black" charset="0"/>
                <a:ea typeface="Arial Black" charset="0"/>
                <a:cs typeface="Arial Black" charset="0"/>
              </a:rPr>
              <a:t>EVALUATE THE INFORMATION </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11</a:t>
            </a:r>
          </a:p>
        </p:txBody>
      </p:sp>
      <p:sp>
        <p:nvSpPr>
          <p:cNvPr id="5" name="Rectangle 4"/>
          <p:cNvSpPr/>
          <p:nvPr/>
        </p:nvSpPr>
        <p:spPr>
          <a:xfrm>
            <a:off x="387530" y="1312698"/>
            <a:ext cx="11416937" cy="3970318"/>
          </a:xfrm>
          <a:prstGeom prst="rect">
            <a:avLst/>
          </a:prstGeom>
        </p:spPr>
        <p:txBody>
          <a:bodyPr wrap="square">
            <a:spAutoFit/>
          </a:bodyPr>
          <a:lstStyle/>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Capture relevant information from research</a:t>
            </a: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Discuss with team members and stakeholders</a:t>
            </a: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Compare findings to requirements to help determine </a:t>
            </a:r>
            <a:r>
              <a:rPr lang="en-US" sz="2400" dirty="0" err="1">
                <a:solidFill>
                  <a:prstClr val="white"/>
                </a:solidFill>
                <a:latin typeface="Arial" charset="0"/>
                <a:ea typeface="Arial" charset="0"/>
                <a:cs typeface="Arial" charset="0"/>
              </a:rPr>
              <a:t>ProTech</a:t>
            </a:r>
            <a:r>
              <a:rPr lang="en-US" sz="2400" dirty="0">
                <a:solidFill>
                  <a:prstClr val="white"/>
                </a:solidFill>
                <a:latin typeface="Arial" charset="0"/>
                <a:ea typeface="Arial" charset="0"/>
                <a:cs typeface="Arial" charset="0"/>
              </a:rPr>
              <a:t> applicability.</a:t>
            </a:r>
          </a:p>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pPr>
              <a:lnSpc>
                <a:spcPct val="150000"/>
              </a:lnSpc>
            </a:pPr>
            <a:endParaRPr lang="en-US" sz="2400"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3001821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MARKET RESEARCH REPORT</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12</a:t>
            </a:r>
          </a:p>
        </p:txBody>
      </p:sp>
      <p:sp>
        <p:nvSpPr>
          <p:cNvPr id="5" name="Rectangle 4"/>
          <p:cNvSpPr/>
          <p:nvPr/>
        </p:nvSpPr>
        <p:spPr>
          <a:xfrm>
            <a:off x="387530" y="1312698"/>
            <a:ext cx="11416937" cy="5016758"/>
          </a:xfrm>
          <a:prstGeom prst="rect">
            <a:avLst/>
          </a:prstGeom>
        </p:spPr>
        <p:txBody>
          <a:bodyPr wrap="square">
            <a:spAutoFit/>
          </a:bodyPr>
          <a:lstStyle/>
          <a:p>
            <a:r>
              <a:rPr lang="en-US" sz="2000" dirty="0">
                <a:solidFill>
                  <a:schemeClr val="bg1"/>
                </a:solidFill>
                <a:latin typeface="Arial" charset="0"/>
                <a:ea typeface="Arial" charset="0"/>
                <a:cs typeface="Arial" charset="0"/>
              </a:rPr>
              <a:t>The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Website  has a template for documenting market research results. Follow the template guidance for preparing the report. </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The following topics should be addressed in the report: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Background for the market research effort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Time frame the market research was conducted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Team members and other stakeholders involved in the market research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Description of the requirements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Estimated time frame or schedule for the requirement</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Summary of strategic market research findings </a:t>
            </a:r>
          </a:p>
          <a:p>
            <a:pPr marL="342900" indent="-342900">
              <a:lnSpc>
                <a:spcPct val="150000"/>
              </a:lnSpc>
              <a:buFont typeface="Courier New" charset="0"/>
              <a:buChar char="o"/>
            </a:pPr>
            <a:r>
              <a:rPr lang="en-US" sz="2000" dirty="0">
                <a:solidFill>
                  <a:schemeClr val="bg1"/>
                </a:solidFill>
                <a:latin typeface="Arial" charset="0"/>
                <a:ea typeface="Arial" charset="0"/>
                <a:cs typeface="Arial" charset="0"/>
              </a:rPr>
              <a:t>Summary of the scope of the market research effort, including the questions to which answers were sought, the information requested from potential sources, and methods used to obtain data </a:t>
            </a:r>
          </a:p>
        </p:txBody>
      </p:sp>
    </p:spTree>
    <p:extLst>
      <p:ext uri="{BB962C8B-B14F-4D97-AF65-F5344CB8AC3E}">
        <p14:creationId xmlns:p14="http://schemas.microsoft.com/office/powerpoint/2010/main" val="108036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MARKET RESEARCH REPORT</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13</a:t>
            </a:r>
          </a:p>
        </p:txBody>
      </p:sp>
      <p:sp>
        <p:nvSpPr>
          <p:cNvPr id="5" name="Rectangle 4"/>
          <p:cNvSpPr/>
          <p:nvPr/>
        </p:nvSpPr>
        <p:spPr>
          <a:xfrm>
            <a:off x="387530" y="1312698"/>
            <a:ext cx="11416937" cy="3785652"/>
          </a:xfrm>
          <a:prstGeom prst="rect">
            <a:avLst/>
          </a:prstGeom>
        </p:spPr>
        <p:txBody>
          <a:bodyPr wrap="square">
            <a:spAutoFit/>
          </a:bodyPr>
          <a:lstStyle/>
          <a:p>
            <a:r>
              <a:rPr lang="en-US" sz="2400" dirty="0">
                <a:solidFill>
                  <a:schemeClr val="bg1"/>
                </a:solidFill>
                <a:latin typeface="Arial" charset="0"/>
                <a:ea typeface="Arial" charset="0"/>
                <a:cs typeface="Arial" charset="0"/>
              </a:rPr>
              <a:t>Document the results of the market research in a manner appropriate to the size and complexity of the acquisition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Benefit:</a:t>
            </a:r>
          </a:p>
          <a:p>
            <a:pPr marL="342900" indent="-342900">
              <a:lnSpc>
                <a:spcPct val="150000"/>
              </a:lnSpc>
              <a:buFont typeface="Courier New" charset="0"/>
              <a:buChar char="o"/>
            </a:pPr>
            <a:r>
              <a:rPr lang="en-US" sz="2400" dirty="0">
                <a:solidFill>
                  <a:schemeClr val="bg1"/>
                </a:solidFill>
                <a:latin typeface="Arial" charset="0"/>
                <a:ea typeface="Arial" charset="0"/>
                <a:cs typeface="Arial" charset="0"/>
              </a:rPr>
              <a:t>Provides a historical record</a:t>
            </a:r>
          </a:p>
          <a:p>
            <a:pPr marL="342900" indent="-342900">
              <a:lnSpc>
                <a:spcPct val="150000"/>
              </a:lnSpc>
              <a:buFont typeface="Courier New" charset="0"/>
              <a:buChar char="o"/>
            </a:pPr>
            <a:r>
              <a:rPr lang="en-US" sz="2400" dirty="0">
                <a:solidFill>
                  <a:schemeClr val="bg1"/>
                </a:solidFill>
                <a:latin typeface="Arial" charset="0"/>
                <a:ea typeface="Arial" charset="0"/>
                <a:cs typeface="Arial" charset="0"/>
              </a:rPr>
              <a:t>Provides market research teams investigating similar services with information</a:t>
            </a:r>
          </a:p>
          <a:p>
            <a:pPr marL="342900" indent="-342900">
              <a:lnSpc>
                <a:spcPct val="150000"/>
              </a:lnSpc>
              <a:buFont typeface="Courier New" charset="0"/>
              <a:buChar char="o"/>
            </a:pPr>
            <a:r>
              <a:rPr lang="en-US" sz="2400" dirty="0">
                <a:solidFill>
                  <a:schemeClr val="bg1"/>
                </a:solidFill>
                <a:latin typeface="Arial" charset="0"/>
                <a:ea typeface="Arial" charset="0"/>
                <a:cs typeface="Arial" charset="0"/>
              </a:rPr>
              <a:t>Provides documentation that may be used to further determine appropriate contract terms and conditions</a:t>
            </a:r>
          </a:p>
        </p:txBody>
      </p:sp>
    </p:spTree>
    <p:extLst>
      <p:ext uri="{BB962C8B-B14F-4D97-AF65-F5344CB8AC3E}">
        <p14:creationId xmlns:p14="http://schemas.microsoft.com/office/powerpoint/2010/main" val="341130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prstClr val="white"/>
                </a:solidFill>
                <a:latin typeface="Arial Black" charset="0"/>
                <a:ea typeface="Arial Black" charset="0"/>
                <a:cs typeface="Arial Black" charset="0"/>
              </a:rPr>
              <a:t>SUMMARY</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14</a:t>
            </a:r>
          </a:p>
        </p:txBody>
      </p:sp>
      <p:sp>
        <p:nvSpPr>
          <p:cNvPr id="5" name="Rectangle 4"/>
          <p:cNvSpPr/>
          <p:nvPr/>
        </p:nvSpPr>
        <p:spPr>
          <a:xfrm>
            <a:off x="387530" y="1312698"/>
            <a:ext cx="11416937" cy="4339650"/>
          </a:xfrm>
          <a:prstGeom prst="rect">
            <a:avLst/>
          </a:prstGeom>
        </p:spPr>
        <p:txBody>
          <a:bodyPr wrap="square">
            <a:spAutoFit/>
          </a:bodyPr>
          <a:lstStyle/>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Learn more than what is already known</a:t>
            </a: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Inform strategic decision-making throughout the acquisition planning phase</a:t>
            </a:r>
          </a:p>
          <a:p>
            <a:endParaRPr lang="en-US" sz="2400" dirty="0">
              <a:solidFill>
                <a:prstClr val="white"/>
              </a:solidFill>
              <a:latin typeface="Arial" charset="0"/>
              <a:ea typeface="Arial" charset="0"/>
              <a:cs typeface="Arial" charset="0"/>
            </a:endParaRPr>
          </a:p>
          <a:p>
            <a:r>
              <a:rPr lang="en-US" sz="2400" dirty="0">
                <a:solidFill>
                  <a:prstClr val="white"/>
                </a:solidFill>
                <a:latin typeface="Arial" charset="0"/>
                <a:ea typeface="Arial" charset="0"/>
                <a:cs typeface="Arial" charset="0"/>
              </a:rPr>
              <a:t>Influence tactical decision-making throughout the procurement execution phase</a:t>
            </a:r>
          </a:p>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endParaRPr lang="en-US" sz="2400" dirty="0">
              <a:solidFill>
                <a:prstClr val="white"/>
              </a:solidFill>
              <a:latin typeface="Arial" charset="0"/>
              <a:ea typeface="Arial" charset="0"/>
              <a:cs typeface="Arial" charset="0"/>
            </a:endParaRPr>
          </a:p>
          <a:p>
            <a:pPr>
              <a:lnSpc>
                <a:spcPct val="150000"/>
              </a:lnSpc>
            </a:pPr>
            <a:endParaRPr lang="en-US" sz="2400"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316878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EE7B261-7743-B04A-836B-C0EAAD21C574}"/>
              </a:ext>
            </a:extLst>
          </p:cNvPr>
          <p:cNvGrpSpPr/>
          <p:nvPr/>
        </p:nvGrpSpPr>
        <p:grpSpPr>
          <a:xfrm>
            <a:off x="371221" y="1420538"/>
            <a:ext cx="3763457" cy="3768342"/>
            <a:chOff x="3412595" y="1099495"/>
            <a:chExt cx="4757044" cy="4757044"/>
          </a:xfrm>
        </p:grpSpPr>
        <p:sp>
          <p:nvSpPr>
            <p:cNvPr id="25" name="Teardrop 24">
              <a:extLst>
                <a:ext uri="{FF2B5EF4-FFF2-40B4-BE49-F238E27FC236}">
                  <a16:creationId xmlns:a16="http://schemas.microsoft.com/office/drawing/2014/main" id="{7D09EBF7-2119-494B-9ACF-AA95C59273F6}"/>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A97FF5FB-33ED-7A40-A94D-C3E9FD106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7" name="TextBox 26">
            <a:extLst>
              <a:ext uri="{FF2B5EF4-FFF2-40B4-BE49-F238E27FC236}">
                <a16:creationId xmlns:a16="http://schemas.microsoft.com/office/drawing/2014/main" id="{5F3EC38F-70CC-9843-B02C-542F76224974}"/>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1649996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WHAT IS MARKET RESEARCH?</a:t>
            </a:r>
          </a:p>
        </p:txBody>
      </p:sp>
      <p:sp>
        <p:nvSpPr>
          <p:cNvPr id="5" name="Rectangle 4"/>
          <p:cNvSpPr/>
          <p:nvPr/>
        </p:nvSpPr>
        <p:spPr>
          <a:xfrm>
            <a:off x="832337" y="1432777"/>
            <a:ext cx="10527323"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As defined in the Federal Acquisition Regulation (FAR 2.101) market research means; collecting and analyzing information about capabilities within the market to satisfy agency needs.</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Market research is essential for optimizing the potential use of commercial items, commercial services, and non-developmental items to meet NOAA needs. </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If needed under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early communication with potential providers of products and services, provides NOAA acquisition workforce with the opportunity to implement completely new approaches to achieve the required mission outcomes and performance requirements.</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a:t>
            </a:r>
          </a:p>
        </p:txBody>
      </p:sp>
    </p:spTree>
    <p:extLst>
      <p:ext uri="{BB962C8B-B14F-4D97-AF65-F5344CB8AC3E}">
        <p14:creationId xmlns:p14="http://schemas.microsoft.com/office/powerpoint/2010/main" val="1605572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RESEARCH REQUIREMENT</a:t>
            </a:r>
          </a:p>
        </p:txBody>
      </p:sp>
      <p:sp>
        <p:nvSpPr>
          <p:cNvPr id="7" name="Slide Number Placeholder 5"/>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a:t>
            </a:fld>
            <a:endParaRPr lang="en-US" sz="2000" b="1" dirty="0">
              <a:solidFill>
                <a:schemeClr val="bg1"/>
              </a:solidFill>
              <a:latin typeface="Arial" charset="0"/>
              <a:ea typeface="Arial" charset="0"/>
              <a:cs typeface="Arial" charset="0"/>
            </a:endParaRPr>
          </a:p>
        </p:txBody>
      </p:sp>
      <p:sp>
        <p:nvSpPr>
          <p:cNvPr id="8" name="Content Placeholder 2"/>
          <p:cNvSpPr txBox="1">
            <a:spLocks/>
          </p:cNvSpPr>
          <p:nvPr/>
        </p:nvSpPr>
        <p:spPr>
          <a:xfrm>
            <a:off x="838199" y="1643001"/>
            <a:ext cx="10515600" cy="357199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Aft>
                <a:spcPts val="1200"/>
              </a:spcAft>
              <a:buFont typeface="Arial"/>
              <a:buNone/>
            </a:pPr>
            <a:r>
              <a:rPr lang="en-US" sz="2400" b="1" dirty="0">
                <a:solidFill>
                  <a:schemeClr val="bg1"/>
                </a:solidFill>
                <a:latin typeface="Arial Black" charset="0"/>
                <a:ea typeface="Arial Black" charset="0"/>
                <a:cs typeface="Arial Black" charset="0"/>
              </a:rPr>
              <a:t>FAR 10.001(a)(2)(v) </a:t>
            </a:r>
            <a:r>
              <a:rPr lang="en-US" sz="2400" dirty="0">
                <a:solidFill>
                  <a:schemeClr val="bg1"/>
                </a:solidFill>
                <a:latin typeface="Arial" charset="0"/>
                <a:ea typeface="Arial" charset="0"/>
                <a:cs typeface="Arial" charset="0"/>
              </a:rPr>
              <a:t>states:</a:t>
            </a:r>
          </a:p>
          <a:p>
            <a:r>
              <a:rPr lang="en-US" sz="2400" dirty="0">
                <a:solidFill>
                  <a:schemeClr val="bg1"/>
                </a:solidFill>
                <a:latin typeface="Arial" charset="0"/>
                <a:ea typeface="Arial" charset="0"/>
                <a:cs typeface="Arial" charset="0"/>
              </a:rPr>
              <a:t>That market research is to be conducted "Before awarding a task or delivery order under an indefinite-delivery-indefinite-quantity (ID/IQ) contract (e.g., GWACs, MACs) for a </a:t>
            </a:r>
            <a:r>
              <a:rPr lang="en-US" sz="2400" u="sng" dirty="0">
                <a:solidFill>
                  <a:schemeClr val="bg1"/>
                </a:solidFill>
                <a:latin typeface="Arial" charset="0"/>
                <a:ea typeface="Arial" charset="0"/>
                <a:cs typeface="Arial" charset="0"/>
              </a:rPr>
              <a:t>noncommercial item </a:t>
            </a:r>
            <a:r>
              <a:rPr lang="en-US" sz="2400" dirty="0">
                <a:solidFill>
                  <a:schemeClr val="bg1"/>
                </a:solidFill>
                <a:latin typeface="Arial" charset="0"/>
                <a:ea typeface="Arial" charset="0"/>
                <a:cs typeface="Arial" charset="0"/>
              </a:rPr>
              <a:t>(emphasis added) in excess of the simplified acquisition threshold..." </a:t>
            </a:r>
          </a:p>
          <a:p>
            <a:r>
              <a:rPr lang="en-US" sz="2400" dirty="0">
                <a:solidFill>
                  <a:schemeClr val="bg1"/>
                </a:solidFill>
                <a:latin typeface="Arial" charset="0"/>
                <a:ea typeface="Arial" charset="0"/>
                <a:cs typeface="Arial" charset="0"/>
              </a:rPr>
              <a:t>Under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new strategic market research </a:t>
            </a:r>
            <a:r>
              <a:rPr lang="en-US" sz="2400" u="sng" dirty="0">
                <a:solidFill>
                  <a:schemeClr val="bg1"/>
                </a:solidFill>
                <a:latin typeface="Arial" charset="0"/>
                <a:ea typeface="Arial" charset="0"/>
                <a:cs typeface="Arial" charset="0"/>
              </a:rPr>
              <a:t>is not</a:t>
            </a:r>
            <a:r>
              <a:rPr lang="en-US" sz="2400" dirty="0">
                <a:solidFill>
                  <a:schemeClr val="bg1"/>
                </a:solidFill>
                <a:latin typeface="Arial" charset="0"/>
                <a:ea typeface="Arial" charset="0"/>
                <a:cs typeface="Arial" charset="0"/>
              </a:rPr>
              <a:t> required; however, tactical market research </a:t>
            </a:r>
            <a:r>
              <a:rPr lang="en-US" sz="2400" u="sng" dirty="0">
                <a:solidFill>
                  <a:schemeClr val="bg1"/>
                </a:solidFill>
                <a:latin typeface="Arial" charset="0"/>
                <a:ea typeface="Arial" charset="0"/>
                <a:cs typeface="Arial" charset="0"/>
              </a:rPr>
              <a:t>is</a:t>
            </a:r>
            <a:r>
              <a:rPr lang="en-US" sz="2400" dirty="0">
                <a:solidFill>
                  <a:schemeClr val="bg1"/>
                </a:solidFill>
                <a:latin typeface="Arial" charset="0"/>
                <a:ea typeface="Arial" charset="0"/>
                <a:cs typeface="Arial" charset="0"/>
              </a:rPr>
              <a:t> required.</a:t>
            </a:r>
          </a:p>
        </p:txBody>
      </p:sp>
    </p:spTree>
    <p:extLst>
      <p:ext uri="{BB962C8B-B14F-4D97-AF65-F5344CB8AC3E}">
        <p14:creationId xmlns:p14="http://schemas.microsoft.com/office/powerpoint/2010/main" val="1393927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14"/>
          <p:cNvSpPr txBox="1"/>
          <p:nvPr/>
        </p:nvSpPr>
        <p:spPr>
          <a:xfrm>
            <a:off x="4691439" y="2136337"/>
            <a:ext cx="2809122" cy="2400657"/>
          </a:xfrm>
          <a:prstGeom prst="rect">
            <a:avLst/>
          </a:prstGeom>
          <a:noFill/>
        </p:spPr>
        <p:txBody>
          <a:bodyPr wrap="square" rtlCol="0">
            <a:spAutoFit/>
          </a:bodyPr>
          <a:lstStyle/>
          <a:p>
            <a:pPr marL="0" lvl="2" algn="ctr"/>
            <a:r>
              <a:rPr lang="en-US" sz="15000" b="1" dirty="0">
                <a:solidFill>
                  <a:schemeClr val="bg1">
                    <a:lumMod val="95000"/>
                  </a:schemeClr>
                </a:solidFill>
                <a:latin typeface="Arial Black" charset="0"/>
                <a:ea typeface="Arial Black" charset="0"/>
                <a:cs typeface="Arial Black" charset="0"/>
              </a:rPr>
              <a:t>V</a:t>
            </a:r>
          </a:p>
        </p:txBody>
      </p:sp>
      <p:sp>
        <p:nvSpPr>
          <p:cNvPr id="8" name="Rectangle 7"/>
          <p:cNvSpPr/>
          <p:nvPr/>
        </p:nvSpPr>
        <p:spPr>
          <a:xfrm>
            <a:off x="0" y="-2663"/>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96000" y="0"/>
            <a:ext cx="6096000" cy="6858000"/>
          </a:xfrm>
          <a:prstGeom prst="rect">
            <a:avLst/>
          </a:prstGeom>
          <a:solidFill>
            <a:srgbClr val="00D2A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 y="181956"/>
            <a:ext cx="6096000" cy="1200329"/>
          </a:xfrm>
          <a:prstGeom prst="rect">
            <a:avLst/>
          </a:prstGeom>
          <a:noFill/>
        </p:spPr>
        <p:txBody>
          <a:bodyPr wrap="square" rtlCol="0">
            <a:spAutoFit/>
          </a:bodyPr>
          <a:lstStyle/>
          <a:p>
            <a:pPr algn="ctr"/>
            <a:r>
              <a:rPr lang="en-US" sz="3600" b="1" dirty="0">
                <a:solidFill>
                  <a:schemeClr val="bg1"/>
                </a:solidFill>
                <a:latin typeface="Arial Black" charset="0"/>
                <a:ea typeface="Arial Black" charset="0"/>
                <a:cs typeface="Arial Black" charset="0"/>
              </a:rPr>
              <a:t>STRATEGIC MARKET RESEARCH</a:t>
            </a:r>
          </a:p>
        </p:txBody>
      </p:sp>
      <p:sp>
        <p:nvSpPr>
          <p:cNvPr id="10" name="TextBox 9"/>
          <p:cNvSpPr txBox="1"/>
          <p:nvPr/>
        </p:nvSpPr>
        <p:spPr>
          <a:xfrm>
            <a:off x="6095999" y="179293"/>
            <a:ext cx="6096000" cy="1200329"/>
          </a:xfrm>
          <a:prstGeom prst="rect">
            <a:avLst/>
          </a:prstGeom>
          <a:noFill/>
        </p:spPr>
        <p:txBody>
          <a:bodyPr wrap="square" rtlCol="0">
            <a:spAutoFit/>
          </a:bodyPr>
          <a:lstStyle/>
          <a:p>
            <a:pPr algn="ctr"/>
            <a:r>
              <a:rPr lang="en-US" sz="3600" b="1" dirty="0">
                <a:solidFill>
                  <a:schemeClr val="bg1"/>
                </a:solidFill>
                <a:latin typeface="Arial Black" charset="0"/>
                <a:ea typeface="Arial Black" charset="0"/>
                <a:cs typeface="Arial Black" charset="0"/>
              </a:rPr>
              <a:t>TACTICAL MARKET RESEARCH</a:t>
            </a:r>
          </a:p>
        </p:txBody>
      </p:sp>
      <p:sp>
        <p:nvSpPr>
          <p:cNvPr id="7" name="Rectangle 6"/>
          <p:cNvSpPr/>
          <p:nvPr/>
        </p:nvSpPr>
        <p:spPr>
          <a:xfrm>
            <a:off x="59001" y="2226007"/>
            <a:ext cx="6096000" cy="2677656"/>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The overarching process of market “surveillance” that will take place continuously throughout the entire acquisition lifecycle. The goal of strategic market research is to develop a base of knowledge about the market area of interest and its products or services.</a:t>
            </a:r>
          </a:p>
        </p:txBody>
      </p:sp>
      <p:sp>
        <p:nvSpPr>
          <p:cNvPr id="16" name="Rectangle 15"/>
          <p:cNvSpPr/>
          <p:nvPr/>
        </p:nvSpPr>
        <p:spPr>
          <a:xfrm>
            <a:off x="6036999" y="2456841"/>
            <a:ext cx="6096000" cy="1938992"/>
          </a:xfrm>
          <a:prstGeom prst="rect">
            <a:avLst/>
          </a:prstGeom>
        </p:spPr>
        <p:txBody>
          <a:bodyPr wrap="square">
            <a:spAutoFit/>
          </a:bodyPr>
          <a:lstStyle/>
          <a:p>
            <a:pPr algn="ctr"/>
            <a:r>
              <a:rPr lang="en-US" sz="2400">
                <a:solidFill>
                  <a:schemeClr val="bg1"/>
                </a:solidFill>
                <a:latin typeface="Arial" charset="0"/>
                <a:ea typeface="Arial" charset="0"/>
                <a:cs typeface="Arial" charset="0"/>
              </a:rPr>
              <a:t>Is conducted during the instant acquisition process to answer specific questions about the market, suppliers, products, and services, in order to shape the acquisition strategy.</a:t>
            </a:r>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4</a:t>
            </a:r>
          </a:p>
        </p:txBody>
      </p:sp>
    </p:spTree>
    <p:extLst>
      <p:ext uri="{BB962C8B-B14F-4D97-AF65-F5344CB8AC3E}">
        <p14:creationId xmlns:p14="http://schemas.microsoft.com/office/powerpoint/2010/main" val="1784457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WHERE TO START</a:t>
            </a:r>
          </a:p>
        </p:txBody>
      </p:sp>
      <p:sp>
        <p:nvSpPr>
          <p:cNvPr id="4" name="Rectangle 3"/>
          <p:cNvSpPr/>
          <p:nvPr/>
        </p:nvSpPr>
        <p:spPr>
          <a:xfrm>
            <a:off x="758189" y="1698565"/>
            <a:ext cx="10675620" cy="461665"/>
          </a:xfrm>
          <a:prstGeom prst="rect">
            <a:avLst/>
          </a:prstGeom>
        </p:spPr>
        <p:txBody>
          <a:bodyPr wrap="square">
            <a:spAutoFit/>
          </a:bodyPr>
          <a:lstStyle/>
          <a:p>
            <a:pPr marL="342900" marR="0" lvl="0" indent="-342900" algn="ctr" defTabSz="914400" eaLnBrk="1" fontAlgn="auto" latinLnBrk="0" hangingPunct="1">
              <a:lnSpc>
                <a:spcPct val="100000"/>
              </a:lnSpc>
              <a:spcBef>
                <a:spcPts val="0"/>
              </a:spcBef>
              <a:spcAft>
                <a:spcPts val="0"/>
              </a:spcAft>
              <a:buClrTx/>
              <a:buSzTx/>
              <a:buFont typeface="Courier New" charset="0"/>
              <a:buNone/>
              <a:tabLst/>
              <a:defRPr/>
            </a:pPr>
            <a:r>
              <a:rPr lang="en-US" sz="2400" b="1" dirty="0">
                <a:solidFill>
                  <a:schemeClr val="bg1"/>
                </a:solidFill>
                <a:latin typeface="Arial" charset="0"/>
                <a:ea typeface="Arial" charset="0"/>
                <a:cs typeface="Arial" charset="0"/>
              </a:rPr>
              <a:t>Frame </a:t>
            </a:r>
            <a:r>
              <a:rPr lang="en-US" sz="2400" b="1" dirty="0" err="1">
                <a:solidFill>
                  <a:schemeClr val="bg1"/>
                </a:solidFill>
                <a:latin typeface="Arial" charset="0"/>
                <a:ea typeface="Arial" charset="0"/>
                <a:cs typeface="Arial" charset="0"/>
              </a:rPr>
              <a:t>ProTech</a:t>
            </a:r>
            <a:r>
              <a:rPr lang="en-US" sz="2400" b="1" dirty="0">
                <a:solidFill>
                  <a:schemeClr val="bg1"/>
                </a:solidFill>
                <a:latin typeface="Arial" charset="0"/>
                <a:ea typeface="Arial" charset="0"/>
                <a:cs typeface="Arial" charset="0"/>
              </a:rPr>
              <a:t> Requirements</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5</a:t>
            </a:r>
          </a:p>
        </p:txBody>
      </p:sp>
      <p:graphicFrame>
        <p:nvGraphicFramePr>
          <p:cNvPr id="6" name="Diagram 5"/>
          <p:cNvGraphicFramePr/>
          <p:nvPr>
            <p:extLst>
              <p:ext uri="{D42A27DB-BD31-4B8C-83A1-F6EECF244321}">
                <p14:modId xmlns:p14="http://schemas.microsoft.com/office/powerpoint/2010/main" val="1032154200"/>
              </p:ext>
            </p:extLst>
          </p:nvPr>
        </p:nvGraphicFramePr>
        <p:xfrm>
          <a:off x="0" y="170014"/>
          <a:ext cx="12192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7054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3" name="Title 4"/>
          <p:cNvSpPr txBox="1">
            <a:spLocks/>
          </p:cNvSpPr>
          <p:nvPr/>
        </p:nvSpPr>
        <p:spPr>
          <a:xfrm>
            <a:off x="-1" y="102004"/>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TACTICAL MARKET RESEARCH</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6</a:t>
            </a:r>
          </a:p>
        </p:txBody>
      </p:sp>
      <p:sp>
        <p:nvSpPr>
          <p:cNvPr id="4" name="Rectangle 3"/>
          <p:cNvSpPr/>
          <p:nvPr/>
        </p:nvSpPr>
        <p:spPr>
          <a:xfrm>
            <a:off x="691660" y="1621963"/>
            <a:ext cx="10808677"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Be thoroughly familiar with the government requirements in order to describe the needed service to prospective sources and to evaluate the service offerings of different firms.</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Understand what distinguishes the various levels of service (i.e., basic, standard, and premium)</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Describe the minimum performance standards expected along with the acceptable quality level establishing the maximum allowable error rate or variation from the standard. </a:t>
            </a:r>
          </a:p>
          <a:p>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58846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rial Black" charset="0"/>
                <a:ea typeface="Arial Black" charset="0"/>
                <a:cs typeface="Arial Black" charset="0"/>
              </a:rPr>
              <a:t>MARKET RESEARCH STEPS</a:t>
            </a:r>
          </a:p>
        </p:txBody>
      </p:sp>
      <p:graphicFrame>
        <p:nvGraphicFramePr>
          <p:cNvPr id="7" name="Diagram 6"/>
          <p:cNvGraphicFramePr/>
          <p:nvPr>
            <p:extLst/>
          </p:nvPr>
        </p:nvGraphicFramePr>
        <p:xfrm>
          <a:off x="357350" y="719666"/>
          <a:ext cx="114772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5"/>
          <p:cNvSpPr>
            <a:spLocks noGrp="1"/>
          </p:cNvSpPr>
          <p:nvPr>
            <p:ph type="sldNum" sz="quarter" idx="12"/>
          </p:nvPr>
        </p:nvSpPr>
        <p:spPr>
          <a:xfrm>
            <a:off x="9448800" y="649287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Arial" charset="0"/>
                <a:ea typeface="Arial" charset="0"/>
                <a:cs typeface="Arial" charset="0"/>
              </a:rPr>
              <a:t>7</a:t>
            </a:r>
            <a:endParaRPr kumimoji="0" lang="en-US" sz="2000" b="1"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3343703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chemeClr val="bg1"/>
                </a:solidFill>
                <a:latin typeface="Arial Black" charset="0"/>
                <a:ea typeface="Arial Black" charset="0"/>
                <a:cs typeface="Arial Black" charset="0"/>
              </a:rPr>
              <a:t>COLLECT INFORMATION FROM SOURCES</a:t>
            </a:r>
            <a:endParaRPr lang="en-US" sz="4000" b="1" dirty="0">
              <a:solidFill>
                <a:schemeClr val="bg1"/>
              </a:solidFill>
              <a:latin typeface="Arial Black" charset="0"/>
              <a:ea typeface="Arial Black" charset="0"/>
              <a:cs typeface="Arial Black"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8</a:t>
            </a:r>
          </a:p>
        </p:txBody>
      </p:sp>
      <p:graphicFrame>
        <p:nvGraphicFramePr>
          <p:cNvPr id="9" name="Diagram 8"/>
          <p:cNvGraphicFramePr/>
          <p:nvPr>
            <p:extLst>
              <p:ext uri="{D42A27DB-BD31-4B8C-83A1-F6EECF244321}">
                <p14:modId xmlns:p14="http://schemas.microsoft.com/office/powerpoint/2010/main" val="147739650"/>
              </p:ext>
            </p:extLst>
          </p:nvPr>
        </p:nvGraphicFramePr>
        <p:xfrm>
          <a:off x="0" y="-641791"/>
          <a:ext cx="1219200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234938855"/>
              </p:ext>
            </p:extLst>
          </p:nvPr>
        </p:nvGraphicFramePr>
        <p:xfrm>
          <a:off x="-1" y="1763414"/>
          <a:ext cx="12192002" cy="65135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67302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EVALUATE THE INFORMATION</a:t>
            </a:r>
          </a:p>
        </p:txBody>
      </p:sp>
      <p:graphicFrame>
        <p:nvGraphicFramePr>
          <p:cNvPr id="7" name="Diagram 6"/>
          <p:cNvGraphicFramePr/>
          <p:nvPr>
            <p:extLst>
              <p:ext uri="{D42A27DB-BD31-4B8C-83A1-F6EECF244321}">
                <p14:modId xmlns:p14="http://schemas.microsoft.com/office/powerpoint/2010/main" val="702012654"/>
              </p:ext>
            </p:extLst>
          </p:nvPr>
        </p:nvGraphicFramePr>
        <p:xfrm>
          <a:off x="357350" y="719666"/>
          <a:ext cx="114772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9</a:t>
            </a:r>
          </a:p>
        </p:txBody>
      </p:sp>
    </p:spTree>
    <p:extLst>
      <p:ext uri="{BB962C8B-B14F-4D97-AF65-F5344CB8AC3E}">
        <p14:creationId xmlns:p14="http://schemas.microsoft.com/office/powerpoint/2010/main" val="5612796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6570</TotalTime>
  <Words>1316</Words>
  <Application>Microsoft Macintosh PowerPoint</Application>
  <PresentationFormat>Widescreen</PresentationFormat>
  <Paragraphs>161</Paragraphs>
  <Slides>15</Slides>
  <Notes>14</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15</vt:i4>
      </vt:variant>
    </vt:vector>
  </HeadingPairs>
  <TitlesOfParts>
    <vt:vector size="25" baseType="lpstr">
      <vt:lpstr>Arial</vt:lpstr>
      <vt:lpstr>Arial Black</vt:lpstr>
      <vt:lpstr>Calibri</vt:lpstr>
      <vt:lpstr>Calibri Light</vt:lpstr>
      <vt:lpstr>Courier New</vt:lpstr>
      <vt:lpstr>Verdana</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129</cp:revision>
  <dcterms:created xsi:type="dcterms:W3CDTF">2017-05-25T21:59:07Z</dcterms:created>
  <dcterms:modified xsi:type="dcterms:W3CDTF">2018-08-28T21:23:05Z</dcterms:modified>
</cp:coreProperties>
</file>