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 id="2147483660" r:id="rId2"/>
    <p:sldMasterId id="2147483684" r:id="rId3"/>
    <p:sldMasterId id="2147483708" r:id="rId4"/>
  </p:sldMasterIdLst>
  <p:notesMasterIdLst>
    <p:notesMasterId r:id="rId20"/>
  </p:notesMasterIdLst>
  <p:handoutMasterIdLst>
    <p:handoutMasterId r:id="rId21"/>
  </p:handoutMasterIdLst>
  <p:sldIdLst>
    <p:sldId id="257" r:id="rId5"/>
    <p:sldId id="299" r:id="rId6"/>
    <p:sldId id="292" r:id="rId7"/>
    <p:sldId id="302" r:id="rId8"/>
    <p:sldId id="303" r:id="rId9"/>
    <p:sldId id="304" r:id="rId10"/>
    <p:sldId id="310" r:id="rId11"/>
    <p:sldId id="296" r:id="rId12"/>
    <p:sldId id="301" r:id="rId13"/>
    <p:sldId id="307" r:id="rId14"/>
    <p:sldId id="311" r:id="rId15"/>
    <p:sldId id="306" r:id="rId16"/>
    <p:sldId id="305" r:id="rId17"/>
    <p:sldId id="312" r:id="rId18"/>
    <p:sldId id="308" r:id="rId19"/>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AE2"/>
    <a:srgbClr val="0082D2"/>
    <a:srgbClr val="094495"/>
    <a:srgbClr val="00D2AB"/>
    <a:srgbClr val="00D8E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667"/>
    <p:restoredTop sz="63929" autoAdjust="0"/>
  </p:normalViewPr>
  <p:slideViewPr>
    <p:cSldViewPr snapToGrid="0" snapToObjects="1">
      <p:cViewPr varScale="1">
        <p:scale>
          <a:sx n="54" d="100"/>
          <a:sy n="54" d="100"/>
        </p:scale>
        <p:origin x="2328" y="200"/>
      </p:cViewPr>
      <p:guideLst>
        <p:guide orient="horz" pos="2160"/>
        <p:guide pos="3840"/>
      </p:guideLst>
    </p:cSldViewPr>
  </p:slideViewPr>
  <p:notesTextViewPr>
    <p:cViewPr>
      <p:scale>
        <a:sx n="100" d="100"/>
        <a:sy n="100" d="100"/>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slideMaster" Target="slideMasters/slideMaster3.xml"/><Relationship Id="rId21"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3970938" y="0"/>
            <a:ext cx="3037840" cy="466434"/>
          </a:xfrm>
          <a:prstGeom prst="rect">
            <a:avLst/>
          </a:prstGeom>
        </p:spPr>
        <p:txBody>
          <a:bodyPr vert="horz" lIns="93177" tIns="46589" rIns="93177" bIns="46589" rtlCol="0"/>
          <a:lstStyle>
            <a:lvl1pPr algn="r">
              <a:defRPr sz="1200"/>
            </a:lvl1pPr>
          </a:lstStyle>
          <a:p>
            <a:fld id="{29F643C4-4A4F-1649-BE5B-A4A24B125146}" type="datetimeFigureOut">
              <a:rPr lang="en-US" smtClean="0"/>
              <a:t>2/1/21</a:t>
            </a:fld>
            <a:endParaRPr lang="en-US"/>
          </a:p>
        </p:txBody>
      </p:sp>
      <p:sp>
        <p:nvSpPr>
          <p:cNvPr id="4" name="Footer Placeholder 3"/>
          <p:cNvSpPr>
            <a:spLocks noGrp="1"/>
          </p:cNvSpPr>
          <p:nvPr>
            <p:ph type="ftr" sz="quarter" idx="2"/>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829967"/>
            <a:ext cx="3037840" cy="466433"/>
          </a:xfrm>
          <a:prstGeom prst="rect">
            <a:avLst/>
          </a:prstGeom>
        </p:spPr>
        <p:txBody>
          <a:bodyPr vert="horz" lIns="93177" tIns="46589" rIns="93177" bIns="46589" rtlCol="0" anchor="b"/>
          <a:lstStyle>
            <a:lvl1pPr algn="r">
              <a:defRPr sz="1200"/>
            </a:lvl1pPr>
          </a:lstStyle>
          <a:p>
            <a:fld id="{051732C9-8B1A-0E46-9856-B8031CCE1F8A}" type="slidenum">
              <a:rPr lang="en-US" smtClean="0"/>
              <a:t>‹#›</a:t>
            </a:fld>
            <a:endParaRPr lang="en-US"/>
          </a:p>
        </p:txBody>
      </p:sp>
    </p:spTree>
    <p:extLst>
      <p:ext uri="{BB962C8B-B14F-4D97-AF65-F5344CB8AC3E}">
        <p14:creationId xmlns:p14="http://schemas.microsoft.com/office/powerpoint/2010/main" val="179074463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47BC6C25-A997-E54F-9ABF-16C291807335}" type="datetimeFigureOut">
              <a:rPr lang="en-US" smtClean="0"/>
              <a:t>2/1/21</a:t>
            </a:fld>
            <a:endParaRPr lang="en-US"/>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0A71EFB5-1247-5A45-ADFC-64C97E676662}" type="slidenum">
              <a:rPr lang="en-US" smtClean="0"/>
              <a:t>‹#›</a:t>
            </a:fld>
            <a:endParaRPr lang="en-US"/>
          </a:p>
        </p:txBody>
      </p:sp>
    </p:spTree>
    <p:extLst>
      <p:ext uri="{BB962C8B-B14F-4D97-AF65-F5344CB8AC3E}">
        <p14:creationId xmlns:p14="http://schemas.microsoft.com/office/powerpoint/2010/main" val="7019943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brief is intended</a:t>
            </a:r>
            <a:r>
              <a:rPr lang="en-US" baseline="0" dirty="0"/>
              <a:t> for NOAA Clients (Line and Staff Offices) and commercial industry partners. </a:t>
            </a:r>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1</a:t>
            </a:fld>
            <a:endParaRPr lang="en-US"/>
          </a:p>
        </p:txBody>
      </p:sp>
    </p:spTree>
    <p:extLst>
      <p:ext uri="{BB962C8B-B14F-4D97-AF65-F5344CB8AC3E}">
        <p14:creationId xmlns:p14="http://schemas.microsoft.com/office/powerpoint/2010/main" val="1944380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latin typeface="Arial" panose="020B0604020202020204" pitchFamily="34" charset="0"/>
                <a:cs typeface="Arial" panose="020B0604020202020204" pitchFamily="34" charset="0"/>
              </a:rPr>
              <a:t>Almost all of NOAA’s services contracts will transition to a </a:t>
            </a:r>
            <a:r>
              <a:rPr lang="en-US" sz="1200" dirty="0" err="1">
                <a:solidFill>
                  <a:schemeClr val="bg1"/>
                </a:solidFill>
                <a:latin typeface="Arial" panose="020B0604020202020204" pitchFamily="34" charset="0"/>
                <a:cs typeface="Arial" panose="020B0604020202020204" pitchFamily="34" charset="0"/>
              </a:rPr>
              <a:t>ProTech</a:t>
            </a:r>
            <a:r>
              <a:rPr lang="en-US" sz="1200" dirty="0">
                <a:solidFill>
                  <a:schemeClr val="bg1"/>
                </a:solidFill>
                <a:latin typeface="Arial" panose="020B0604020202020204" pitchFamily="34" charset="0"/>
                <a:cs typeface="Arial" panose="020B0604020202020204" pitchFamily="34" charset="0"/>
              </a:rPr>
              <a:t> Domain.  The</a:t>
            </a:r>
            <a:r>
              <a:rPr lang="en-US" sz="1200" baseline="0" dirty="0">
                <a:solidFill>
                  <a:schemeClr val="bg1"/>
                </a:solidFill>
                <a:latin typeface="Arial" panose="020B0604020202020204" pitchFamily="34" charset="0"/>
                <a:cs typeface="Arial" panose="020B0604020202020204" pitchFamily="34" charset="0"/>
              </a:rPr>
              <a:t> Streamlined Acquisition Plan format is simple, and should reduce the time necessary for drafting / review and approval.  It consists of five pages, of those five pages, one is the title page, one is the milestone schedule, and one is the approval signature page.  The remaining two pages have some short-entry spaces and drop-down boxes. </a:t>
            </a:r>
            <a:endParaRPr lang="en-US" sz="1200" dirty="0">
              <a:solidFill>
                <a:schemeClr val="bg1"/>
              </a:solidFill>
              <a:latin typeface="Arial" panose="020B0604020202020204" pitchFamily="34" charset="0"/>
              <a:cs typeface="Arial" panose="020B0604020202020204" pitchFamily="34" charset="0"/>
            </a:endParaRPr>
          </a:p>
          <a:p>
            <a:endParaRPr lang="en-US" sz="1200" dirty="0"/>
          </a:p>
        </p:txBody>
      </p:sp>
      <p:sp>
        <p:nvSpPr>
          <p:cNvPr id="4" name="Slide Number Placeholder 3"/>
          <p:cNvSpPr>
            <a:spLocks noGrp="1"/>
          </p:cNvSpPr>
          <p:nvPr>
            <p:ph type="sldNum" sz="quarter" idx="10"/>
          </p:nvPr>
        </p:nvSpPr>
        <p:spPr/>
        <p:txBody>
          <a:bodyPr/>
          <a:lstStyle/>
          <a:p>
            <a:fld id="{0A71EFB5-1247-5A45-ADFC-64C97E676662}" type="slidenum">
              <a:rPr lang="en-US" smtClean="0"/>
              <a:t>10</a:t>
            </a:fld>
            <a:endParaRPr lang="en-US"/>
          </a:p>
        </p:txBody>
      </p:sp>
    </p:spTree>
    <p:extLst>
      <p:ext uri="{BB962C8B-B14F-4D97-AF65-F5344CB8AC3E}">
        <p14:creationId xmlns:p14="http://schemas.microsoft.com/office/powerpoint/2010/main" val="25158380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dirty="0"/>
          </a:p>
        </p:txBody>
      </p:sp>
      <p:sp>
        <p:nvSpPr>
          <p:cNvPr id="4" name="Slide Number Placeholder 3"/>
          <p:cNvSpPr>
            <a:spLocks noGrp="1"/>
          </p:cNvSpPr>
          <p:nvPr>
            <p:ph type="sldNum" sz="quarter" idx="10"/>
          </p:nvPr>
        </p:nvSpPr>
        <p:spPr/>
        <p:txBody>
          <a:bodyPr/>
          <a:lstStyle/>
          <a:p>
            <a:fld id="{0A71EFB5-1247-5A45-ADFC-64C97E676662}" type="slidenum">
              <a:rPr lang="en-US" smtClean="0"/>
              <a:t>11</a:t>
            </a:fld>
            <a:endParaRPr lang="en-US"/>
          </a:p>
        </p:txBody>
      </p:sp>
    </p:spTree>
    <p:extLst>
      <p:ext uri="{BB962C8B-B14F-4D97-AF65-F5344CB8AC3E}">
        <p14:creationId xmlns:p14="http://schemas.microsoft.com/office/powerpoint/2010/main" val="31174169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dirty="0"/>
          </a:p>
        </p:txBody>
      </p:sp>
      <p:sp>
        <p:nvSpPr>
          <p:cNvPr id="4" name="Slide Number Placeholder 3"/>
          <p:cNvSpPr>
            <a:spLocks noGrp="1"/>
          </p:cNvSpPr>
          <p:nvPr>
            <p:ph type="sldNum" sz="quarter" idx="10"/>
          </p:nvPr>
        </p:nvSpPr>
        <p:spPr/>
        <p:txBody>
          <a:bodyPr/>
          <a:lstStyle/>
          <a:p>
            <a:fld id="{0A71EFB5-1247-5A45-ADFC-64C97E676662}" type="slidenum">
              <a:rPr lang="en-US" smtClean="0"/>
              <a:t>12</a:t>
            </a:fld>
            <a:endParaRPr lang="en-US"/>
          </a:p>
        </p:txBody>
      </p:sp>
    </p:spTree>
    <p:extLst>
      <p:ext uri="{BB962C8B-B14F-4D97-AF65-F5344CB8AC3E}">
        <p14:creationId xmlns:p14="http://schemas.microsoft.com/office/powerpoint/2010/main" val="25158380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Requiring activities continue to work with their assigned AGO Division</a:t>
            </a:r>
            <a:r>
              <a:rPr lang="en-US" sz="1200" baseline="0" dirty="0"/>
              <a:t> (SIAD, SSAD, SSMD, EAD, WAD)</a:t>
            </a:r>
            <a:r>
              <a:rPr lang="en-US" sz="1200" dirty="0"/>
              <a:t>. However, the</a:t>
            </a:r>
            <a:r>
              <a:rPr lang="en-US" sz="1200" baseline="0" dirty="0"/>
              <a:t> </a:t>
            </a:r>
            <a:r>
              <a:rPr lang="en-US" sz="1200" baseline="0" dirty="0" err="1"/>
              <a:t>ProTech</a:t>
            </a:r>
            <a:r>
              <a:rPr lang="en-US" sz="1200" baseline="0" dirty="0"/>
              <a:t> PMO </a:t>
            </a:r>
            <a:r>
              <a:rPr lang="en-US" sz="1200" dirty="0"/>
              <a:t>remains available as necessary to support a variety</a:t>
            </a:r>
            <a:r>
              <a:rPr lang="en-US" sz="1200" baseline="0" dirty="0"/>
              <a:t> of </a:t>
            </a:r>
            <a:r>
              <a:rPr lang="en-US" sz="1200" baseline="0" dirty="0" err="1"/>
              <a:t>ProTech</a:t>
            </a:r>
            <a:r>
              <a:rPr lang="en-US" sz="1200" baseline="0" dirty="0"/>
              <a:t> activities.</a:t>
            </a:r>
            <a:endParaRPr lang="en-US" sz="1200" dirty="0"/>
          </a:p>
          <a:p>
            <a:endParaRPr lang="en-US" sz="1200" dirty="0"/>
          </a:p>
        </p:txBody>
      </p:sp>
      <p:sp>
        <p:nvSpPr>
          <p:cNvPr id="4" name="Slide Number Placeholder 3"/>
          <p:cNvSpPr>
            <a:spLocks noGrp="1"/>
          </p:cNvSpPr>
          <p:nvPr>
            <p:ph type="sldNum" sz="quarter" idx="10"/>
          </p:nvPr>
        </p:nvSpPr>
        <p:spPr/>
        <p:txBody>
          <a:bodyPr/>
          <a:lstStyle/>
          <a:p>
            <a:fld id="{0A71EFB5-1247-5A45-ADFC-64C97E676662}" type="slidenum">
              <a:rPr lang="en-US" smtClean="0"/>
              <a:t>13</a:t>
            </a:fld>
            <a:endParaRPr lang="en-US"/>
          </a:p>
        </p:txBody>
      </p:sp>
    </p:spTree>
    <p:extLst>
      <p:ext uri="{BB962C8B-B14F-4D97-AF65-F5344CB8AC3E}">
        <p14:creationId xmlns:p14="http://schemas.microsoft.com/office/powerpoint/2010/main" val="25158380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dirty="0"/>
          </a:p>
        </p:txBody>
      </p:sp>
      <p:sp>
        <p:nvSpPr>
          <p:cNvPr id="4" name="Slide Number Placeholder 3"/>
          <p:cNvSpPr>
            <a:spLocks noGrp="1"/>
          </p:cNvSpPr>
          <p:nvPr>
            <p:ph type="sldNum" sz="quarter" idx="10"/>
          </p:nvPr>
        </p:nvSpPr>
        <p:spPr/>
        <p:txBody>
          <a:bodyPr/>
          <a:lstStyle/>
          <a:p>
            <a:fld id="{0A71EFB5-1247-5A45-ADFC-64C97E676662}" type="slidenum">
              <a:rPr lang="en-US" smtClean="0"/>
              <a:t>14</a:t>
            </a:fld>
            <a:endParaRPr lang="en-US"/>
          </a:p>
        </p:txBody>
      </p:sp>
    </p:spTree>
    <p:extLst>
      <p:ext uri="{BB962C8B-B14F-4D97-AF65-F5344CB8AC3E}">
        <p14:creationId xmlns:p14="http://schemas.microsoft.com/office/powerpoint/2010/main" val="3924076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15</a:t>
            </a:fld>
            <a:endParaRPr lang="en-US"/>
          </a:p>
        </p:txBody>
      </p:sp>
    </p:spTree>
    <p:extLst>
      <p:ext uri="{BB962C8B-B14F-4D97-AF65-F5344CB8AC3E}">
        <p14:creationId xmlns:p14="http://schemas.microsoft.com/office/powerpoint/2010/main" val="33480887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dirty="0" err="1"/>
              <a:t>ProTech</a:t>
            </a:r>
            <a:r>
              <a:rPr lang="en-US" sz="1200" dirty="0"/>
              <a:t> is a suite of multiple-award Indefinite Delivery, Indefinite Quantity (IDIQ) contracts consisting of four Domains: Satellite, Ocean, Fisheries, and Weather.</a:t>
            </a:r>
          </a:p>
          <a:p>
            <a:endParaRPr lang="en-US" sz="1200" dirty="0"/>
          </a:p>
          <a:p>
            <a:r>
              <a:rPr lang="en-US" sz="1200" dirty="0"/>
              <a:t>A</a:t>
            </a:r>
            <a:r>
              <a:rPr lang="en-US" sz="1200" baseline="0" dirty="0"/>
              <a:t> fifth Domain </a:t>
            </a:r>
            <a:r>
              <a:rPr lang="en-US" sz="1200" dirty="0"/>
              <a:t>and Enterprise Operations,</a:t>
            </a:r>
            <a:r>
              <a:rPr lang="en-US" sz="1200" baseline="0" dirty="0"/>
              <a:t> which covers “common Government services” was canceled by AGO in June 2020.   Those requirements will be met by the Acquisition Divisions (SIAD, CSAD, EAD, WAD). </a:t>
            </a:r>
            <a:endParaRPr lang="en-US" sz="1200" dirty="0"/>
          </a:p>
          <a:p>
            <a:endParaRPr lang="en-US" sz="1200" dirty="0"/>
          </a:p>
          <a:p>
            <a:r>
              <a:rPr lang="en-US" sz="1200" dirty="0"/>
              <a:t>An IDIQ contract is an</a:t>
            </a:r>
            <a:r>
              <a:rPr lang="en-US" sz="1200" baseline="0" dirty="0"/>
              <a:t> ordering vehicle.  The IDIQ contract itself does not order anything. It sets up terms and conditions, including pricing.  When services are needed, orders are placed against the IDIQ, using a Task Order.</a:t>
            </a:r>
          </a:p>
          <a:p>
            <a:endParaRPr lang="en-US" sz="1200" baseline="0" dirty="0"/>
          </a:p>
          <a:p>
            <a:r>
              <a:rPr lang="en-US" sz="1200" baseline="0" dirty="0"/>
              <a:t>The </a:t>
            </a:r>
            <a:r>
              <a:rPr lang="en-US" sz="1200" baseline="0" dirty="0" err="1"/>
              <a:t>ProTech</a:t>
            </a:r>
            <a:r>
              <a:rPr lang="en-US" sz="1200" baseline="0" dirty="0"/>
              <a:t> program also includes a Program Management Office (details later in this presentation). </a:t>
            </a:r>
            <a:endParaRPr lang="en-US" sz="1200" dirty="0"/>
          </a:p>
          <a:p>
            <a:endParaRPr lang="en-US" dirty="0"/>
          </a:p>
          <a:p>
            <a:endParaRPr lang="en-US" baseline="0" dirty="0"/>
          </a:p>
        </p:txBody>
      </p:sp>
      <p:sp>
        <p:nvSpPr>
          <p:cNvPr id="4" name="Slide Number Placeholder 3"/>
          <p:cNvSpPr>
            <a:spLocks noGrp="1"/>
          </p:cNvSpPr>
          <p:nvPr>
            <p:ph type="sldNum" sz="quarter" idx="10"/>
          </p:nvPr>
        </p:nvSpPr>
        <p:spPr/>
        <p:txBody>
          <a:bodyPr/>
          <a:lstStyle/>
          <a:p>
            <a:fld id="{0A71EFB5-1247-5A45-ADFC-64C97E676662}" type="slidenum">
              <a:rPr lang="en-US" smtClean="0">
                <a:solidFill>
                  <a:prstClr val="black"/>
                </a:solidFill>
              </a:rPr>
              <a:pPr/>
              <a:t>2</a:t>
            </a:fld>
            <a:endParaRPr lang="en-US">
              <a:solidFill>
                <a:prstClr val="black"/>
              </a:solidFill>
            </a:endParaRPr>
          </a:p>
        </p:txBody>
      </p:sp>
    </p:spTree>
    <p:extLst>
      <p:ext uri="{BB962C8B-B14F-4D97-AF65-F5344CB8AC3E}">
        <p14:creationId xmlns:p14="http://schemas.microsoft.com/office/powerpoint/2010/main" val="748960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r>
              <a:rPr lang="en-US" sz="1200" dirty="0"/>
              <a:t>The </a:t>
            </a:r>
            <a:r>
              <a:rPr lang="en-US" sz="1200" dirty="0" err="1"/>
              <a:t>ProTech</a:t>
            </a:r>
            <a:r>
              <a:rPr lang="en-US" sz="1200" dirty="0"/>
              <a:t> multiple</a:t>
            </a:r>
            <a:r>
              <a:rPr lang="en-US" sz="1200" baseline="0" dirty="0"/>
              <a:t>-award I</a:t>
            </a:r>
            <a:r>
              <a:rPr lang="en-US" sz="1200" dirty="0"/>
              <a:t>DIQ</a:t>
            </a:r>
            <a:r>
              <a:rPr lang="en-US" sz="1200" baseline="0" dirty="0"/>
              <a:t> contracts each have </a:t>
            </a:r>
            <a:r>
              <a:rPr lang="en-US" sz="1200" dirty="0"/>
              <a:t>a two-year</a:t>
            </a:r>
            <a:r>
              <a:rPr lang="en-US" sz="1200" baseline="0" dirty="0"/>
              <a:t> Base Contract Ordering Period and three one-year Optional Ordering Periods.  </a:t>
            </a:r>
          </a:p>
          <a:p>
            <a:endParaRPr lang="en-US" sz="1200" baseline="0" dirty="0"/>
          </a:p>
          <a:p>
            <a:r>
              <a:rPr lang="en-US" sz="1200" baseline="0" dirty="0"/>
              <a:t>Task Orders placed against a </a:t>
            </a:r>
            <a:r>
              <a:rPr lang="en-US" sz="1200" baseline="0" dirty="0" err="1"/>
              <a:t>ProTech</a:t>
            </a:r>
            <a:r>
              <a:rPr lang="en-US" sz="1200" baseline="0" dirty="0"/>
              <a:t> contract are generally limited to five-years in duration.  However, a Task Order could be issued on the last day of the contract ordering period (the third optional ordering period) and have a performance period of five-years.</a:t>
            </a:r>
          </a:p>
          <a:p>
            <a:endParaRPr lang="en-US" sz="1200" baseline="0" dirty="0"/>
          </a:p>
          <a:p>
            <a:r>
              <a:rPr lang="en-US" sz="1200" baseline="0" dirty="0"/>
              <a:t>Ceiling labor rates have been included in the IDIQ contracts to cover the ten-year period during which task orders could be performed.</a:t>
            </a:r>
            <a:endParaRPr lang="en-US" sz="1200" dirty="0"/>
          </a:p>
          <a:p>
            <a:endParaRPr lang="en-US" sz="1200" baseline="0" dirty="0"/>
          </a:p>
          <a:p>
            <a:pPr defTabSz="931774">
              <a:defRPr/>
            </a:pPr>
            <a:r>
              <a:rPr lang="en-US" sz="1200" baseline="0" dirty="0"/>
              <a:t>The shared ceiling dollar amount of all task orders under the four </a:t>
            </a:r>
            <a:r>
              <a:rPr lang="en-US" sz="1200" baseline="0" dirty="0" err="1"/>
              <a:t>ProTech</a:t>
            </a:r>
            <a:r>
              <a:rPr lang="en-US" sz="1200" baseline="0" dirty="0"/>
              <a:t> Domains is $3 Billion.</a:t>
            </a:r>
          </a:p>
          <a:p>
            <a:pPr defTabSz="931774">
              <a:defRPr/>
            </a:pPr>
            <a:endParaRPr lang="en-US" sz="1200" baseline="0" dirty="0"/>
          </a:p>
          <a:p>
            <a:pPr defTabSz="931774">
              <a:defRPr/>
            </a:pPr>
            <a:r>
              <a:rPr lang="en-US" sz="1200" baseline="0" dirty="0"/>
              <a:t>This strategic sourcing initiative is mandatory for use by NOAA line and staff offices, and mandatory for use by other Bureaus / Agencies in the Department of Commerce where appropriate.</a:t>
            </a:r>
          </a:p>
          <a:p>
            <a:pPr defTabSz="931774">
              <a:defRPr/>
            </a:pPr>
            <a:endParaRPr lang="en-US" sz="1200" dirty="0"/>
          </a:p>
        </p:txBody>
      </p:sp>
      <p:sp>
        <p:nvSpPr>
          <p:cNvPr id="4" name="Slide Number Placeholder 3"/>
          <p:cNvSpPr>
            <a:spLocks noGrp="1"/>
          </p:cNvSpPr>
          <p:nvPr>
            <p:ph type="sldNum" sz="quarter" idx="10"/>
          </p:nvPr>
        </p:nvSpPr>
        <p:spPr/>
        <p:txBody>
          <a:bodyPr/>
          <a:lstStyle/>
          <a:p>
            <a:fld id="{0A71EFB5-1247-5A45-ADFC-64C97E676662}" type="slidenum">
              <a:rPr lang="en-US" smtClean="0">
                <a:solidFill>
                  <a:prstClr val="black"/>
                </a:solidFill>
              </a:rPr>
              <a:pPr/>
              <a:t>3</a:t>
            </a:fld>
            <a:endParaRPr lang="en-US">
              <a:solidFill>
                <a:prstClr val="black"/>
              </a:solidFill>
            </a:endParaRPr>
          </a:p>
        </p:txBody>
      </p:sp>
    </p:spTree>
    <p:extLst>
      <p:ext uri="{BB962C8B-B14F-4D97-AF65-F5344CB8AC3E}">
        <p14:creationId xmlns:p14="http://schemas.microsoft.com/office/powerpoint/2010/main" val="21069732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1774" rtl="0" eaLnBrk="1" fontAlgn="auto" latinLnBrk="0" hangingPunct="1">
              <a:lnSpc>
                <a:spcPct val="100000"/>
              </a:lnSpc>
              <a:spcBef>
                <a:spcPts val="0"/>
              </a:spcBef>
              <a:spcAft>
                <a:spcPts val="0"/>
              </a:spcAft>
              <a:buClrTx/>
              <a:buSzTx/>
              <a:buFontTx/>
              <a:buNone/>
              <a:tabLst/>
              <a:defRPr/>
            </a:pPr>
            <a:r>
              <a:rPr lang="en-US" sz="1200" dirty="0"/>
              <a:t>With </a:t>
            </a:r>
            <a:r>
              <a:rPr lang="en-US" sz="1200" dirty="0" err="1"/>
              <a:t>ProTech</a:t>
            </a:r>
            <a:r>
              <a:rPr lang="en-US" sz="1200" dirty="0"/>
              <a:t>, NOAA is able to establish industry</a:t>
            </a:r>
            <a:r>
              <a:rPr lang="en-US" sz="1200" baseline="0" dirty="0"/>
              <a:t> partners (small and large companies) best positioned to successfully support NOAA’s mission.  </a:t>
            </a:r>
            <a:r>
              <a:rPr lang="en-US" sz="1200" dirty="0"/>
              <a:t>IDIQ</a:t>
            </a:r>
            <a:r>
              <a:rPr lang="en-US" sz="1200" baseline="0" dirty="0"/>
              <a:t> contracts have been awarded to the “Most Highly Technically Rated” companies with fair and reasonable pricing.  </a:t>
            </a:r>
          </a:p>
          <a:p>
            <a:pPr marL="0" marR="0" lvl="0" indent="0" algn="l" defTabSz="931774" rtl="0" eaLnBrk="1" fontAlgn="auto" latinLnBrk="0" hangingPunct="1">
              <a:lnSpc>
                <a:spcPct val="100000"/>
              </a:lnSpc>
              <a:spcBef>
                <a:spcPts val="0"/>
              </a:spcBef>
              <a:spcAft>
                <a:spcPts val="0"/>
              </a:spcAft>
              <a:buClrTx/>
              <a:buSzTx/>
              <a:buFontTx/>
              <a:buNone/>
              <a:tabLst/>
              <a:defRPr/>
            </a:pPr>
            <a:endParaRPr lang="en-US" sz="1200" baseline="0" dirty="0"/>
          </a:p>
          <a:p>
            <a:pPr marL="0" marR="0" lvl="0" indent="0" algn="l" defTabSz="931774" rtl="0" eaLnBrk="1" fontAlgn="auto" latinLnBrk="0" hangingPunct="1">
              <a:lnSpc>
                <a:spcPct val="100000"/>
              </a:lnSpc>
              <a:spcBef>
                <a:spcPts val="0"/>
              </a:spcBef>
              <a:spcAft>
                <a:spcPts val="0"/>
              </a:spcAft>
              <a:buClrTx/>
              <a:buSzTx/>
              <a:buFontTx/>
              <a:buNone/>
              <a:tabLst/>
              <a:defRPr/>
            </a:pPr>
            <a:r>
              <a:rPr lang="en-US" sz="1200" baseline="0" dirty="0"/>
              <a:t>Competition takes place at the Task Order level. This competition should result in reduced prices (from the IDIQ contract Ceiling Labor Rates) that are appropriate for the work to be performed.</a:t>
            </a:r>
            <a:endParaRPr lang="en-US" sz="1200" dirty="0"/>
          </a:p>
          <a:p>
            <a:pPr marL="0" marR="0" lvl="0" indent="0" algn="l" defTabSz="931774"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4</a:t>
            </a:fld>
            <a:endParaRPr lang="en-US"/>
          </a:p>
        </p:txBody>
      </p:sp>
    </p:spTree>
    <p:extLst>
      <p:ext uri="{BB962C8B-B14F-4D97-AF65-F5344CB8AC3E}">
        <p14:creationId xmlns:p14="http://schemas.microsoft.com/office/powerpoint/2010/main" val="31668392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sz="1200" dirty="0"/>
              <a:t>Once the </a:t>
            </a:r>
            <a:r>
              <a:rPr lang="en-US" sz="1200" dirty="0" err="1"/>
              <a:t>ProTech</a:t>
            </a:r>
            <a:r>
              <a:rPr lang="en-US" sz="1200" dirty="0"/>
              <a:t> Domain IDIQ contracts are awarded, acquisition</a:t>
            </a:r>
            <a:r>
              <a:rPr lang="en-US" sz="1200" baseline="0" dirty="0"/>
              <a:t> of professional services</a:t>
            </a:r>
            <a:r>
              <a:rPr lang="en-US" sz="1200" dirty="0"/>
              <a:t> requires fewer resources (both in AGO and in our technical activities) to place orders against compared</a:t>
            </a:r>
            <a:r>
              <a:rPr lang="en-US" sz="1200" baseline="0" dirty="0"/>
              <a:t> to awarding </a:t>
            </a:r>
            <a:r>
              <a:rPr lang="en-US" sz="1200" dirty="0"/>
              <a:t>stand-alone contracts. </a:t>
            </a:r>
          </a:p>
          <a:p>
            <a:pPr defTabSz="931774">
              <a:defRPr/>
            </a:pPr>
            <a:endParaRPr lang="en-US" sz="1200" dirty="0"/>
          </a:p>
          <a:p>
            <a:pPr defTabSz="931774">
              <a:defRPr/>
            </a:pPr>
            <a:r>
              <a:rPr lang="en-US" sz="1200" dirty="0"/>
              <a:t>No</a:t>
            </a:r>
            <a:r>
              <a:rPr lang="en-US" sz="1200" baseline="0" dirty="0"/>
              <a:t> protest is authorized in connection with the issuance or proposed issuance of </a:t>
            </a:r>
            <a:r>
              <a:rPr lang="en-US" sz="1200" baseline="0" dirty="0" err="1"/>
              <a:t>ProTech</a:t>
            </a:r>
            <a:r>
              <a:rPr lang="en-US" sz="1200" baseline="0" dirty="0"/>
              <a:t> Task Order except:</a:t>
            </a:r>
          </a:p>
          <a:p>
            <a:pPr marL="174708" indent="-174708" defTabSz="931774">
              <a:buFont typeface="Arial" panose="020B0604020202020204" pitchFamily="34" charset="0"/>
              <a:buChar char="•"/>
              <a:defRPr/>
            </a:pPr>
            <a:r>
              <a:rPr lang="en-US" sz="1200" baseline="0" dirty="0"/>
              <a:t>A protest on the grounds that the Task Order increases the scope, period, or maximum value of the IDIQ contract; or</a:t>
            </a:r>
          </a:p>
          <a:p>
            <a:pPr marL="174708" indent="-174708" defTabSz="931774">
              <a:buFont typeface="Arial" panose="020B0604020202020204" pitchFamily="34" charset="0"/>
              <a:buChar char="•"/>
              <a:defRPr/>
            </a:pPr>
            <a:r>
              <a:rPr lang="en-US" sz="1200" baseline="0" dirty="0"/>
              <a:t>A protest of Task Order valued in excess of $10 million. </a:t>
            </a:r>
            <a:endParaRPr lang="en-US" sz="1200" dirty="0"/>
          </a:p>
          <a:p>
            <a:pPr marL="0" indent="0">
              <a:buFont typeface="Arial" panose="020B0604020202020204" pitchFamily="34" charset="0"/>
              <a:buNone/>
            </a:pPr>
            <a:r>
              <a:rPr lang="en-US" sz="1200" dirty="0"/>
              <a:t>Protests can only be filed with the General Accountability Office</a:t>
            </a:r>
            <a:r>
              <a:rPr lang="en-US" sz="1200" baseline="0" dirty="0"/>
              <a:t> (GAO).</a:t>
            </a:r>
            <a:endParaRPr lang="en-US" sz="1200" dirty="0"/>
          </a:p>
          <a:p>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5</a:t>
            </a:fld>
            <a:endParaRPr lang="en-US"/>
          </a:p>
        </p:txBody>
      </p:sp>
    </p:spTree>
    <p:extLst>
      <p:ext uri="{BB962C8B-B14F-4D97-AF65-F5344CB8AC3E}">
        <p14:creationId xmlns:p14="http://schemas.microsoft.com/office/powerpoint/2010/main" val="13706713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dirty="0">
                <a:latin typeface="+mn-lt"/>
              </a:rPr>
              <a:t>The portfolio of </a:t>
            </a:r>
            <a:r>
              <a:rPr lang="en-US" sz="1200" dirty="0" err="1">
                <a:latin typeface="+mn-lt"/>
              </a:rPr>
              <a:t>ProTech</a:t>
            </a:r>
            <a:r>
              <a:rPr lang="en-US" sz="1200" dirty="0">
                <a:latin typeface="+mn-lt"/>
              </a:rPr>
              <a:t> contracts provide a full range of professional, scientific, and technical expertise to meet the mission needs of NOAA.  </a:t>
            </a:r>
          </a:p>
          <a:p>
            <a:pPr marL="171450" indent="-171450">
              <a:buFont typeface="Arial" panose="020B0604020202020204" pitchFamily="34" charset="0"/>
              <a:buChar char="•"/>
            </a:pPr>
            <a:endParaRPr lang="en-US" sz="1200" dirty="0">
              <a:latin typeface="+mn-lt"/>
            </a:endParaRPr>
          </a:p>
          <a:p>
            <a:pPr marL="171450" indent="-171450">
              <a:buFont typeface="Arial" panose="020B0604020202020204" pitchFamily="34" charset="0"/>
              <a:buChar char="•"/>
            </a:pPr>
            <a:r>
              <a:rPr lang="en-US" sz="1200" dirty="0">
                <a:latin typeface="+mn-lt"/>
              </a:rPr>
              <a:t>Review the</a:t>
            </a:r>
            <a:r>
              <a:rPr lang="en-US" sz="1200" baseline="0" dirty="0">
                <a:latin typeface="+mn-lt"/>
              </a:rPr>
              <a:t> Statement of Work (</a:t>
            </a:r>
            <a:r>
              <a:rPr lang="en-US" sz="1200" dirty="0">
                <a:latin typeface="+mn-lt"/>
              </a:rPr>
              <a:t>Section C) of the IDIQ contracts on the </a:t>
            </a:r>
            <a:r>
              <a:rPr lang="en-US" sz="1200" dirty="0" err="1">
                <a:latin typeface="+mn-lt"/>
              </a:rPr>
              <a:t>ProTech</a:t>
            </a:r>
            <a:r>
              <a:rPr lang="en-US" sz="1200" baseline="0" dirty="0">
                <a:latin typeface="+mn-lt"/>
              </a:rPr>
              <a:t> website Domain pages</a:t>
            </a:r>
            <a:r>
              <a:rPr lang="en-US" sz="1200" dirty="0">
                <a:latin typeface="+mn-lt"/>
              </a:rPr>
              <a:t> a more complete understanding of the scope.  </a:t>
            </a:r>
          </a:p>
          <a:p>
            <a:pPr marL="171450" indent="-171450">
              <a:buFont typeface="Arial" panose="020B0604020202020204" pitchFamily="34" charset="0"/>
              <a:buChar char="•"/>
            </a:pPr>
            <a:endParaRPr lang="en-US" sz="1200" dirty="0">
              <a:latin typeface="+mn-lt"/>
            </a:endParaRP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latin typeface="+mn-lt"/>
              </a:rPr>
              <a:t>All </a:t>
            </a:r>
            <a:r>
              <a:rPr lang="en-US" sz="1200" dirty="0" err="1">
                <a:latin typeface="+mn-lt"/>
              </a:rPr>
              <a:t>ProTech</a:t>
            </a:r>
            <a:r>
              <a:rPr lang="en-US" sz="1200" dirty="0">
                <a:latin typeface="+mn-lt"/>
              </a:rPr>
              <a:t> task orders must be within scope of the base IDIQ contracts. </a:t>
            </a:r>
          </a:p>
          <a:p>
            <a:pPr marL="0" indent="0">
              <a:buFont typeface="Arial" panose="020B0604020202020204" pitchFamily="34" charset="0"/>
              <a:buNone/>
            </a:pPr>
            <a:endParaRPr lang="en-US" sz="1200" dirty="0">
              <a:latin typeface="+mn-lt"/>
            </a:endParaRPr>
          </a:p>
          <a:p>
            <a:pPr marL="171450" indent="-171450">
              <a:buFont typeface="Arial" panose="020B0604020202020204" pitchFamily="34" charset="0"/>
              <a:buChar char="•"/>
            </a:pPr>
            <a:r>
              <a:rPr lang="en-US" sz="1200" dirty="0">
                <a:latin typeface="+mn-lt"/>
              </a:rPr>
              <a:t>The </a:t>
            </a:r>
            <a:r>
              <a:rPr lang="en-US" sz="1200" dirty="0" err="1">
                <a:latin typeface="+mn-lt"/>
              </a:rPr>
              <a:t>ProTech</a:t>
            </a:r>
            <a:r>
              <a:rPr lang="en-US" sz="1200" dirty="0">
                <a:latin typeface="+mn-lt"/>
              </a:rPr>
              <a:t> contracts have been awarded by Domain. Task Orders can only be competed among and awarded to contract holders within the specific Domain they have been awarded a contract.  </a:t>
            </a:r>
          </a:p>
          <a:p>
            <a:pPr marL="171450" indent="-171450">
              <a:buFont typeface="Arial" panose="020B0604020202020204" pitchFamily="34" charset="0"/>
              <a:buChar char="•"/>
            </a:pPr>
            <a:endParaRPr lang="en-US" sz="1200" dirty="0">
              <a:latin typeface="+mn-lt"/>
            </a:endParaRP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latin typeface="+mn-lt"/>
              </a:rPr>
              <a:t>As identified in individual task orders, contract holders shall furnish the necessary personnel, materials, equipment, facilities, travel, and other services to provide the specific capabilities and deliver a solution for a particular requirement.  </a:t>
            </a:r>
          </a:p>
          <a:p>
            <a:pPr marL="171450" indent="-171450">
              <a:buFont typeface="Arial" panose="020B0604020202020204" pitchFamily="34" charset="0"/>
              <a:buChar char="•"/>
            </a:pPr>
            <a:endParaRPr lang="en-US" sz="1200" dirty="0">
              <a:latin typeface="+mn-lt"/>
            </a:endParaRPr>
          </a:p>
          <a:p>
            <a:pPr marL="0" indent="0">
              <a:buFont typeface="Arial" panose="020B0604020202020204" pitchFamily="34" charset="0"/>
              <a:buNone/>
            </a:pPr>
            <a:r>
              <a:rPr lang="en-US" sz="1200" dirty="0">
                <a:latin typeface="+mn-lt"/>
              </a:rPr>
              <a:t>The</a:t>
            </a:r>
            <a:r>
              <a:rPr lang="en-US" sz="1200" baseline="0" dirty="0">
                <a:latin typeface="+mn-lt"/>
              </a:rPr>
              <a:t> four Domains address NOAA mission areas and are divided by NAICS code.  </a:t>
            </a:r>
            <a:r>
              <a:rPr lang="en-US" sz="1200" dirty="0">
                <a:latin typeface="+mn-lt"/>
              </a:rPr>
              <a:t>The North American Industry Classification System (NAICS) is the standard used by Federal agencies in classifying business establishments for the purpose of collecting, analyzing, and publishing statistical data related to the U.S. business economy, and is the basis for determining small business size standards.</a:t>
            </a:r>
          </a:p>
          <a:p>
            <a:pPr marL="171450" indent="-171450">
              <a:buFont typeface="Arial" panose="020B0604020202020204" pitchFamily="34" charset="0"/>
              <a:buChar char="•"/>
            </a:pPr>
            <a:endParaRPr lang="en-US" sz="1200" dirty="0">
              <a:latin typeface="+mn-lt"/>
            </a:endParaRPr>
          </a:p>
          <a:p>
            <a:r>
              <a:rPr lang="en-US" sz="1200" b="1" dirty="0">
                <a:solidFill>
                  <a:schemeClr val="bg1"/>
                </a:solidFill>
                <a:latin typeface="+mn-lt"/>
                <a:ea typeface="Arial" charset="0"/>
                <a:cs typeface="Arial" charset="0"/>
              </a:rPr>
              <a:t>Satellites </a:t>
            </a:r>
          </a:p>
          <a:p>
            <a:pPr marL="342900" indent="-342900">
              <a:buFont typeface="Arial" panose="020B0604020202020204" pitchFamily="34" charset="0"/>
              <a:buChar char="•"/>
            </a:pPr>
            <a:r>
              <a:rPr lang="en-US" sz="1200" dirty="0">
                <a:solidFill>
                  <a:schemeClr val="bg1"/>
                </a:solidFill>
                <a:latin typeface="+mn-lt"/>
                <a:ea typeface="Arial" charset="0"/>
                <a:cs typeface="Arial" charset="0"/>
              </a:rPr>
              <a:t>541712*, size standard 1,000 Employees </a:t>
            </a:r>
            <a:r>
              <a:rPr lang="en-US" sz="1200" i="1" dirty="0">
                <a:solidFill>
                  <a:schemeClr val="bg1"/>
                </a:solidFill>
                <a:latin typeface="+mn-lt"/>
                <a:ea typeface="Arial" charset="0"/>
                <a:cs typeface="Arial" charset="0"/>
              </a:rPr>
              <a:t>(split into 2 separate NAICS Oct 2017)</a:t>
            </a:r>
          </a:p>
          <a:p>
            <a:pPr marL="800100" lvl="1" indent="-342900">
              <a:buFont typeface="Courier New" charset="0"/>
              <a:buChar char="o"/>
            </a:pPr>
            <a:r>
              <a:rPr lang="en-US" sz="1200" dirty="0">
                <a:solidFill>
                  <a:schemeClr val="bg1"/>
                </a:solidFill>
                <a:latin typeface="+mn-lt"/>
                <a:ea typeface="Arial" charset="0"/>
                <a:cs typeface="Arial" charset="0"/>
              </a:rPr>
              <a:t>541713 Research and Development in Nanotechnology</a:t>
            </a:r>
          </a:p>
          <a:p>
            <a:pPr marL="800100" lvl="1" indent="-342900">
              <a:buFont typeface="Courier New" charset="0"/>
              <a:buChar char="o"/>
            </a:pPr>
            <a:r>
              <a:rPr lang="en-US" sz="1200" dirty="0">
                <a:solidFill>
                  <a:schemeClr val="bg1"/>
                </a:solidFill>
                <a:latin typeface="+mn-lt"/>
                <a:ea typeface="Arial" charset="0"/>
                <a:cs typeface="Arial" charset="0"/>
              </a:rPr>
              <a:t>541715 Research and Development in the Physical, Engineering, and Life Sciences (except Nanotechnology and Biotechnology)</a:t>
            </a:r>
          </a:p>
          <a:p>
            <a:pPr marL="457200" lvl="1" indent="0">
              <a:buFont typeface="Courier New" charset="0"/>
              <a:buNone/>
            </a:pPr>
            <a:endParaRPr lang="en-US" sz="1200" dirty="0">
              <a:solidFill>
                <a:schemeClr val="bg1"/>
              </a:solidFill>
              <a:latin typeface="+mn-lt"/>
              <a:ea typeface="Arial" charset="0"/>
              <a:cs typeface="Arial" charset="0"/>
            </a:endParaRPr>
          </a:p>
          <a:p>
            <a:r>
              <a:rPr lang="en-US" sz="1200" b="1" dirty="0">
                <a:solidFill>
                  <a:schemeClr val="bg1"/>
                </a:solidFill>
                <a:latin typeface="+mn-lt"/>
                <a:ea typeface="Arial" charset="0"/>
                <a:cs typeface="Arial" charset="0"/>
              </a:rPr>
              <a:t>Fisheries</a:t>
            </a:r>
          </a:p>
          <a:p>
            <a:pPr marL="342900" indent="-342900">
              <a:buFont typeface="Arial" panose="020B0604020202020204" pitchFamily="34" charset="0"/>
              <a:buChar char="•"/>
            </a:pPr>
            <a:r>
              <a:rPr lang="en-US" sz="1200" dirty="0">
                <a:solidFill>
                  <a:schemeClr val="bg1"/>
                </a:solidFill>
                <a:latin typeface="+mn-lt"/>
                <a:ea typeface="Arial" charset="0"/>
                <a:cs typeface="Arial" charset="0"/>
              </a:rPr>
              <a:t>541990 - All Other Professional, Scientific, and Technical Services, size standard $15M</a:t>
            </a:r>
          </a:p>
          <a:p>
            <a:pPr marL="0" indent="0">
              <a:buFont typeface="Arial" panose="020B0604020202020204" pitchFamily="34" charset="0"/>
              <a:buNone/>
            </a:pPr>
            <a:endParaRPr lang="en-US" sz="1200" dirty="0">
              <a:solidFill>
                <a:schemeClr val="bg1"/>
              </a:solidFill>
              <a:latin typeface="+mn-lt"/>
              <a:ea typeface="Arial" charset="0"/>
              <a:cs typeface="Arial" charset="0"/>
            </a:endParaRPr>
          </a:p>
          <a:p>
            <a:r>
              <a:rPr lang="en-US" sz="1200" b="1" dirty="0">
                <a:solidFill>
                  <a:schemeClr val="bg1"/>
                </a:solidFill>
                <a:latin typeface="+mn-lt"/>
                <a:ea typeface="Arial" charset="0"/>
                <a:cs typeface="Arial" charset="0"/>
              </a:rPr>
              <a:t>Oceans</a:t>
            </a:r>
          </a:p>
          <a:p>
            <a:pPr marL="342900" indent="-342900">
              <a:buFont typeface="Arial" panose="020B0604020202020204" pitchFamily="34" charset="0"/>
              <a:buChar char="•"/>
            </a:pPr>
            <a:r>
              <a:rPr lang="en-US" sz="1200" dirty="0">
                <a:solidFill>
                  <a:schemeClr val="bg1"/>
                </a:solidFill>
                <a:latin typeface="+mn-lt"/>
                <a:ea typeface="Arial" charset="0"/>
                <a:cs typeface="Arial" charset="0"/>
              </a:rPr>
              <a:t>541620 Environmental Consulting Services, size standard $15M</a:t>
            </a:r>
          </a:p>
          <a:p>
            <a:pPr marL="0" indent="0">
              <a:buFont typeface="Arial" panose="020B0604020202020204" pitchFamily="34" charset="0"/>
              <a:buNone/>
            </a:pPr>
            <a:endParaRPr lang="en-US" sz="1200" dirty="0">
              <a:solidFill>
                <a:schemeClr val="bg1"/>
              </a:solidFill>
              <a:latin typeface="+mn-lt"/>
              <a:ea typeface="Arial" charset="0"/>
              <a:cs typeface="Arial" charset="0"/>
            </a:endParaRPr>
          </a:p>
          <a:p>
            <a:r>
              <a:rPr lang="en-US" sz="1200" b="1" dirty="0">
                <a:solidFill>
                  <a:schemeClr val="bg1"/>
                </a:solidFill>
                <a:latin typeface="+mn-lt"/>
                <a:ea typeface="Arial" charset="0"/>
                <a:cs typeface="Arial" charset="0"/>
              </a:rPr>
              <a:t>Weather</a:t>
            </a:r>
          </a:p>
          <a:p>
            <a:pPr marL="342900" indent="-342900">
              <a:buFont typeface="Arial" panose="020B0604020202020204" pitchFamily="34" charset="0"/>
              <a:buChar char="•"/>
            </a:pPr>
            <a:r>
              <a:rPr lang="en-US" sz="1200" dirty="0">
                <a:solidFill>
                  <a:schemeClr val="bg1"/>
                </a:solidFill>
                <a:latin typeface="+mn-lt"/>
                <a:ea typeface="Arial" charset="0"/>
                <a:cs typeface="Arial" charset="0"/>
              </a:rPr>
              <a:t>541330 Engineering Services, size standard $15M</a:t>
            </a:r>
          </a:p>
          <a:p>
            <a:pPr marL="171450" indent="-171450">
              <a:buFont typeface="Arial" panose="020B0604020202020204" pitchFamily="34" charset="0"/>
              <a:buChar char="•"/>
            </a:pPr>
            <a:endParaRPr lang="en-US" sz="1200" dirty="0">
              <a:latin typeface="+mn-lt"/>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solidFill>
                <a:latin typeface="+mn-lt"/>
                <a:ea typeface="Arial" charset="0"/>
                <a:cs typeface="Arial" charset="0"/>
              </a:rPr>
              <a:t>*As of October 2017, NAICS code 541712 split into two separate codes: 541713 and 541715. The </a:t>
            </a:r>
            <a:r>
              <a:rPr lang="en-US" sz="1200" i="1" dirty="0" err="1">
                <a:solidFill>
                  <a:schemeClr val="bg1"/>
                </a:solidFill>
                <a:latin typeface="+mn-lt"/>
                <a:ea typeface="Arial" charset="0"/>
                <a:cs typeface="Arial" charset="0"/>
              </a:rPr>
              <a:t>ProTech</a:t>
            </a:r>
            <a:r>
              <a:rPr lang="en-US" sz="1200" i="1" dirty="0">
                <a:solidFill>
                  <a:schemeClr val="bg1"/>
                </a:solidFill>
                <a:latin typeface="+mn-lt"/>
                <a:ea typeface="Arial" charset="0"/>
                <a:cs typeface="Arial" charset="0"/>
              </a:rPr>
              <a:t> Satellite Domain IDIQ was solicited in August 2016 and awarded in June 2017 under code 541712 and will remain applicable to the Satellite Domain for the life of the contract. </a:t>
            </a:r>
          </a:p>
          <a:p>
            <a:endParaRPr lang="en-US" sz="1200" dirty="0">
              <a:latin typeface="+mn-lt"/>
            </a:endParaRPr>
          </a:p>
          <a:p>
            <a:endParaRPr lang="en-US" sz="1200" dirty="0">
              <a:latin typeface="+mn-lt"/>
            </a:endParaRPr>
          </a:p>
          <a:p>
            <a:r>
              <a:rPr lang="en-US" sz="1200" dirty="0">
                <a:latin typeface="+mn-lt"/>
              </a:rPr>
              <a:t>More detail on the NAICS here:</a:t>
            </a:r>
          </a:p>
          <a:p>
            <a:endParaRPr lang="en-US" sz="1200" dirty="0">
              <a:latin typeface="+mn-lt"/>
            </a:endParaRPr>
          </a:p>
          <a:p>
            <a:r>
              <a:rPr lang="en-US" sz="1200" b="1" dirty="0" err="1">
                <a:latin typeface="+mn-lt"/>
              </a:rPr>
              <a:t>ProTech</a:t>
            </a:r>
            <a:r>
              <a:rPr lang="en-US" sz="1200" b="1" dirty="0">
                <a:latin typeface="+mn-lt"/>
              </a:rPr>
              <a:t> Satellite Domain - 541713 Research and Development in Nanotechnology</a:t>
            </a:r>
          </a:p>
          <a:p>
            <a:r>
              <a:rPr lang="en-US" sz="1200" dirty="0">
                <a:latin typeface="+mn-lt"/>
              </a:rPr>
              <a:t>This U.S. industry comprises establishments primarily engaged in conducting nanotechnology research and experimental development. Nanotechnology research and experimental development involves the study of matter at the nanoscale (i.e., a scale of about 1 to 100 nanometers). This research and development in nanotechnology may result in development of new nanotechnology processes or in prototypes of new or altered materials and/or products that may be reproduced, utilized, or implemented by various industries.</a:t>
            </a:r>
          </a:p>
          <a:p>
            <a:endParaRPr lang="en-US" sz="1200" dirty="0">
              <a:latin typeface="+mn-lt"/>
            </a:endParaRPr>
          </a:p>
          <a:p>
            <a:r>
              <a:rPr lang="en-US" sz="1200" b="1" dirty="0" err="1">
                <a:latin typeface="+mn-lt"/>
              </a:rPr>
              <a:t>ProTech</a:t>
            </a:r>
            <a:r>
              <a:rPr lang="en-US" sz="1200" b="1" baseline="0" dirty="0">
                <a:latin typeface="+mn-lt"/>
              </a:rPr>
              <a:t> Satellite Domain - </a:t>
            </a:r>
            <a:r>
              <a:rPr lang="en-US" sz="1200" b="1" dirty="0">
                <a:latin typeface="+mn-lt"/>
              </a:rPr>
              <a:t>541715 Research and Development in the Physical, Engineering, and Life Sciences (except Nanotechnology and Biotechnology)</a:t>
            </a:r>
          </a:p>
          <a:p>
            <a:r>
              <a:rPr lang="en-US" sz="1200" dirty="0">
                <a:latin typeface="+mn-lt"/>
              </a:rPr>
              <a:t>This U.S. industry comprises establishments primarily engaged in conducting research and experimental development (except nanotechnology and biotechnology research and experimental development) in the physical, engineering, and life sciences, such as agriculture, electronics, environmental, biology, botany, computers, chemistry, food, fisheries, forests, geology, health, mathematics, medicine, oceanography, pharmacy, physics, veterinary and other allied subjects.</a:t>
            </a:r>
          </a:p>
          <a:p>
            <a:endParaRPr lang="en-US" sz="1200" dirty="0">
              <a:latin typeface="+mn-lt"/>
            </a:endParaRPr>
          </a:p>
          <a:p>
            <a:r>
              <a:rPr lang="en-US" sz="1200" b="1" dirty="0" err="1">
                <a:latin typeface="+mn-lt"/>
              </a:rPr>
              <a:t>ProTech</a:t>
            </a:r>
            <a:r>
              <a:rPr lang="en-US" sz="1200" b="1" dirty="0">
                <a:latin typeface="+mn-lt"/>
              </a:rPr>
              <a:t> Fisheries</a:t>
            </a:r>
            <a:r>
              <a:rPr lang="en-US" sz="1200" b="1" baseline="0" dirty="0">
                <a:latin typeface="+mn-lt"/>
              </a:rPr>
              <a:t> Domain - </a:t>
            </a:r>
            <a:r>
              <a:rPr lang="en-US" sz="1200" b="1" dirty="0">
                <a:latin typeface="+mn-lt"/>
              </a:rPr>
              <a:t>541990 All Other Professional, Scientific, and Technical Services</a:t>
            </a:r>
          </a:p>
          <a:p>
            <a:r>
              <a:rPr lang="en-US" sz="1200" dirty="0">
                <a:latin typeface="+mn-lt"/>
              </a:rPr>
              <a:t>This industry comprises establishments primarily engaged in the provision of professional, scientific, or technical services (except legal services; accounting, tax preparation, bookkeeping, and related services; architectural, engineering, and related services; specialized design services; computer systems design and related services; management, scientific, and technical consulting services; scientific research and development services; advertising, public relations, and related services; market research and public opinion polling; photographic services; translation and interpretation services; and veterinary services).</a:t>
            </a:r>
          </a:p>
          <a:p>
            <a:endParaRPr lang="en-US" sz="1200" dirty="0">
              <a:latin typeface="+mn-lt"/>
            </a:endParaRPr>
          </a:p>
          <a:p>
            <a:r>
              <a:rPr lang="en-US" sz="1200" b="1" dirty="0" err="1">
                <a:latin typeface="+mn-lt"/>
              </a:rPr>
              <a:t>ProTech</a:t>
            </a:r>
            <a:r>
              <a:rPr lang="en-US" sz="1200" b="1" dirty="0">
                <a:latin typeface="+mn-lt"/>
              </a:rPr>
              <a:t> Oceans Domain - 541620 Environmental Consulting Services</a:t>
            </a:r>
          </a:p>
          <a:p>
            <a:r>
              <a:rPr lang="en-US" sz="1200" dirty="0">
                <a:latin typeface="+mn-lt"/>
              </a:rPr>
              <a:t>This industry comprises establishments primarily engaged in providing advice and assistance to businesses and other organizations on environmental issues, such as the control of environmental contamination from pollutants, toxic substances, and hazardous materials. These establishments identify problems (e.g., inspect buildings for hazardous materials), measure and evaluate risks, and recommend solutions. They employ a multidiscipline staff of scientists, engineers, and other technicians with expertise in areas, such as air and water quality, asbestos contamination, remediation, ecological restoration, and environmental law. Establishments providing sanitation or site remediation consulting services are included in this industry.</a:t>
            </a:r>
          </a:p>
          <a:p>
            <a:endParaRPr lang="en-US" sz="1200" dirty="0">
              <a:latin typeface="+mn-lt"/>
            </a:endParaRPr>
          </a:p>
          <a:p>
            <a:r>
              <a:rPr lang="en-US" sz="1200" b="1" dirty="0" err="1">
                <a:latin typeface="+mn-lt"/>
              </a:rPr>
              <a:t>ProTech</a:t>
            </a:r>
            <a:r>
              <a:rPr lang="en-US" sz="1200" b="1" dirty="0">
                <a:latin typeface="+mn-lt"/>
              </a:rPr>
              <a:t> Weather Domain - 541330 Engineering Services</a:t>
            </a:r>
          </a:p>
          <a:p>
            <a:r>
              <a:rPr lang="en-US" sz="1200" dirty="0">
                <a:latin typeface="+mn-lt"/>
              </a:rPr>
              <a:t>This industry comprises establishments primarily engaged in applying physical laws and principles of engineering in the design, development, and utilization of machines, materials, instruments, structures, processes, and systems. The assignments undertaken by these establishments may involve any of the following activities: provision of advice, preparation of feasibility studies, preparation of preliminary and final plans and designs, provision of technical services during the construction or installation phase, inspection and evaluation of engineering projects, and related services.</a:t>
            </a:r>
            <a:br>
              <a:rPr lang="en-US" sz="1200" dirty="0">
                <a:latin typeface="+mn-lt"/>
              </a:rPr>
            </a:br>
            <a:endParaRPr lang="en-US" sz="1200" dirty="0">
              <a:latin typeface="+mn-lt"/>
            </a:endParaRPr>
          </a:p>
          <a:p>
            <a:pPr marL="0"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6</a:t>
            </a:fld>
            <a:endParaRPr lang="en-US"/>
          </a:p>
        </p:txBody>
      </p:sp>
    </p:spTree>
    <p:extLst>
      <p:ext uri="{BB962C8B-B14F-4D97-AF65-F5344CB8AC3E}">
        <p14:creationId xmlns:p14="http://schemas.microsoft.com/office/powerpoint/2010/main" val="13969468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7</a:t>
            </a:fld>
            <a:endParaRPr lang="en-US"/>
          </a:p>
        </p:txBody>
      </p:sp>
    </p:spTree>
    <p:extLst>
      <p:ext uri="{BB962C8B-B14F-4D97-AF65-F5344CB8AC3E}">
        <p14:creationId xmlns:p14="http://schemas.microsoft.com/office/powerpoint/2010/main" val="31993089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The </a:t>
            </a:r>
            <a:r>
              <a:rPr lang="en-US" sz="1200" dirty="0" err="1"/>
              <a:t>ProTech</a:t>
            </a:r>
            <a:r>
              <a:rPr lang="en-US" sz="1200" baseline="0" dirty="0"/>
              <a:t> Program Management Office (PMO) has been established </a:t>
            </a:r>
            <a:r>
              <a:rPr lang="en-US" sz="1200" dirty="0"/>
              <a:t>and</a:t>
            </a:r>
            <a:r>
              <a:rPr lang="en-US" sz="1200" baseline="0" dirty="0"/>
              <a:t> provides guidance and assistance to NOAA Clients and AGO from the development of a requirements package to the close-out of a Task Order and performance assessment of a contractor in CPARS.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a:t>
            </a:r>
            <a:r>
              <a:rPr lang="en-US" sz="1200" b="0" i="0" u="none" strike="noStrike" kern="1200" baseline="0" dirty="0" err="1">
                <a:solidFill>
                  <a:schemeClr val="tx1"/>
                </a:solidFill>
                <a:latin typeface="+mn-lt"/>
                <a:ea typeface="+mn-ea"/>
                <a:cs typeface="+mn-cs"/>
              </a:rPr>
              <a:t>ProTech</a:t>
            </a:r>
            <a:r>
              <a:rPr lang="en-US" sz="1200" b="0" i="0" u="none" strike="noStrike" kern="1200" baseline="0" dirty="0">
                <a:solidFill>
                  <a:schemeClr val="tx1"/>
                </a:solidFill>
                <a:latin typeface="+mn-lt"/>
                <a:ea typeface="+mn-ea"/>
                <a:cs typeface="+mn-cs"/>
              </a:rPr>
              <a:t> PMO consists of government contracting officers and account managers who are assigned to a specific domain. They have the flexibility to assist with any Domain.  They oversee the domain contracts and provide program, acquisition, and administrative management support and guidance. </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Using the ProTech Task Order Streamlined Acquisition Plan template, per Acquisition Alert 19-01, the PMO helps clients reduce the administrative burden associated with the preparation of acquisition plans.  The </a:t>
            </a:r>
            <a:r>
              <a:rPr lang="en-US" sz="1200" b="1" i="0" u="none" strike="noStrike" kern="1200" baseline="0" dirty="0" err="1">
                <a:solidFill>
                  <a:schemeClr val="tx1"/>
                </a:solidFill>
                <a:latin typeface="+mn-lt"/>
                <a:ea typeface="+mn-ea"/>
                <a:cs typeface="+mn-cs"/>
              </a:rPr>
              <a:t>ProTech</a:t>
            </a:r>
            <a:r>
              <a:rPr lang="en-US" sz="1200" b="1" i="0" u="none" strike="noStrike" kern="1200" baseline="0" dirty="0">
                <a:solidFill>
                  <a:schemeClr val="tx1"/>
                </a:solidFill>
                <a:latin typeface="+mn-lt"/>
                <a:ea typeface="+mn-ea"/>
                <a:cs typeface="+mn-cs"/>
              </a:rPr>
              <a:t> Task Order Acquisition Plan is 5-pages (total), and should be easy to complete, review &amp; be approved rapidly.</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Other PMO Functions include:</a:t>
            </a:r>
          </a:p>
          <a:p>
            <a:pPr marL="171450" indent="-171450">
              <a:buFont typeface="Wingdings" panose="05000000000000000000" pitchFamily="2" charset="2"/>
              <a:buChar char="§"/>
            </a:pPr>
            <a:r>
              <a:rPr lang="en-US" sz="1200" b="0" i="0" u="none" strike="noStrike" kern="1200" baseline="0" dirty="0">
                <a:solidFill>
                  <a:schemeClr val="tx1"/>
                </a:solidFill>
                <a:latin typeface="+mn-lt"/>
                <a:ea typeface="+mn-ea"/>
                <a:cs typeface="+mn-cs"/>
              </a:rPr>
              <a:t>Developing and providing Standardized Operating Procedures (SOPs)</a:t>
            </a:r>
          </a:p>
          <a:p>
            <a:pPr marL="171450" indent="-171450">
              <a:buFont typeface="Wingdings" panose="05000000000000000000" pitchFamily="2" charset="2"/>
              <a:buChar char="§"/>
            </a:pPr>
            <a:r>
              <a:rPr lang="en-US" sz="1200" b="0" i="0" u="none" strike="noStrike" kern="1200" baseline="0" dirty="0">
                <a:solidFill>
                  <a:schemeClr val="tx1"/>
                </a:solidFill>
                <a:latin typeface="+mn-lt"/>
                <a:ea typeface="+mn-ea"/>
                <a:cs typeface="+mn-cs"/>
              </a:rPr>
              <a:t>Ensure that clients are aware of their responsibilities and the scope of the </a:t>
            </a:r>
            <a:r>
              <a:rPr lang="en-US" sz="1200" b="0" i="0" u="none" strike="noStrike" kern="1200" baseline="0" dirty="0" err="1">
                <a:solidFill>
                  <a:schemeClr val="tx1"/>
                </a:solidFill>
                <a:latin typeface="+mn-lt"/>
                <a:ea typeface="+mn-ea"/>
                <a:cs typeface="+mn-cs"/>
              </a:rPr>
              <a:t>ProTech</a:t>
            </a:r>
            <a:r>
              <a:rPr lang="en-US" sz="1200" b="0" i="0" u="none" strike="noStrike" kern="1200" baseline="0" dirty="0">
                <a:solidFill>
                  <a:schemeClr val="tx1"/>
                </a:solidFill>
                <a:latin typeface="+mn-lt"/>
                <a:ea typeface="+mn-ea"/>
                <a:cs typeface="+mn-cs"/>
              </a:rPr>
              <a:t> contracts</a:t>
            </a:r>
          </a:p>
          <a:p>
            <a:pPr marL="171450" indent="-171450">
              <a:buFont typeface="Wingdings" panose="05000000000000000000" pitchFamily="2" charset="2"/>
              <a:buChar char="§"/>
            </a:pPr>
            <a:r>
              <a:rPr lang="en-US" sz="1200" b="0" i="0" u="none" strike="noStrike" kern="1200" baseline="0" dirty="0">
                <a:solidFill>
                  <a:schemeClr val="tx1"/>
                </a:solidFill>
                <a:latin typeface="+mn-lt"/>
                <a:ea typeface="+mn-ea"/>
                <a:cs typeface="+mn-cs"/>
              </a:rPr>
              <a:t>Solicit feedback and provide continuous process improvements</a:t>
            </a:r>
          </a:p>
          <a:p>
            <a:pPr marL="171450" indent="-171450">
              <a:buFont typeface="Wingdings" panose="05000000000000000000" pitchFamily="2" charset="2"/>
              <a:buChar char="§"/>
            </a:pPr>
            <a:r>
              <a:rPr lang="en-US" sz="1200" b="0" i="0" u="none" strike="noStrike" kern="1200" baseline="0" dirty="0">
                <a:solidFill>
                  <a:schemeClr val="tx1"/>
                </a:solidFill>
                <a:latin typeface="+mn-lt"/>
                <a:ea typeface="+mn-ea"/>
                <a:cs typeface="+mn-cs"/>
              </a:rPr>
              <a:t>Conduct contract management functions for all Prime contract modifications (i.e., Period of Performance extensions, additional scope of work, reduced scope of work, adjustments of funds, administrative)</a:t>
            </a:r>
          </a:p>
          <a:p>
            <a:endParaRPr lang="en-US"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solidFill>
                  <a:prstClr val="black"/>
                </a:solidFill>
              </a:rPr>
              <a:pPr/>
              <a:t>8</a:t>
            </a:fld>
            <a:endParaRPr lang="en-US">
              <a:solidFill>
                <a:prstClr val="black"/>
              </a:solidFill>
            </a:endParaRPr>
          </a:p>
        </p:txBody>
      </p:sp>
    </p:spTree>
    <p:extLst>
      <p:ext uri="{BB962C8B-B14F-4D97-AF65-F5344CB8AC3E}">
        <p14:creationId xmlns:p14="http://schemas.microsoft.com/office/powerpoint/2010/main" val="8845097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dirty="0"/>
          </a:p>
        </p:txBody>
      </p:sp>
      <p:sp>
        <p:nvSpPr>
          <p:cNvPr id="4" name="Slide Number Placeholder 3"/>
          <p:cNvSpPr>
            <a:spLocks noGrp="1"/>
          </p:cNvSpPr>
          <p:nvPr>
            <p:ph type="sldNum" sz="quarter" idx="10"/>
          </p:nvPr>
        </p:nvSpPr>
        <p:spPr/>
        <p:txBody>
          <a:bodyPr/>
          <a:lstStyle/>
          <a:p>
            <a:fld id="{0A71EFB5-1247-5A45-ADFC-64C97E676662}" type="slidenum">
              <a:rPr lang="en-US" smtClean="0"/>
              <a:t>9</a:t>
            </a:fld>
            <a:endParaRPr lang="en-US"/>
          </a:p>
        </p:txBody>
      </p:sp>
    </p:spTree>
    <p:extLst>
      <p:ext uri="{BB962C8B-B14F-4D97-AF65-F5344CB8AC3E}">
        <p14:creationId xmlns:p14="http://schemas.microsoft.com/office/powerpoint/2010/main" val="25158380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48D366DF-1808-8244-822C-4B90BBC245EB}" type="datetime1">
              <a:rPr lang="en-US" smtClean="0"/>
              <a:t>2/1/21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D42A805-CC9C-914B-ABB2-F476495C4AE8}" type="slidenum">
              <a:rPr lang="en-US" smtClean="0"/>
              <a:t>‹#›</a:t>
            </a:fld>
            <a:endParaRPr lang="en-US"/>
          </a:p>
        </p:txBody>
      </p:sp>
    </p:spTree>
    <p:extLst>
      <p:ext uri="{BB962C8B-B14F-4D97-AF65-F5344CB8AC3E}">
        <p14:creationId xmlns:p14="http://schemas.microsoft.com/office/powerpoint/2010/main" val="2849892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A782DDF-8C0D-4C4A-A2C5-E1043EB5A620}" type="datetime1">
              <a:rPr lang="en-US" smtClean="0"/>
              <a:t>2/1/21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D42A805-CC9C-914B-ABB2-F476495C4AE8}" type="slidenum">
              <a:rPr lang="en-US" smtClean="0"/>
              <a:t>‹#›</a:t>
            </a:fld>
            <a:endParaRPr lang="en-US"/>
          </a:p>
        </p:txBody>
      </p:sp>
    </p:spTree>
    <p:extLst>
      <p:ext uri="{BB962C8B-B14F-4D97-AF65-F5344CB8AC3E}">
        <p14:creationId xmlns:p14="http://schemas.microsoft.com/office/powerpoint/2010/main" val="8566912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A351049-92AB-7A48-AD89-F47945A9CBA3}" type="datetime1">
              <a:rPr lang="en-US" smtClean="0"/>
              <a:t>2/1/21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D42A805-CC9C-914B-ABB2-F476495C4AE8}" type="slidenum">
              <a:rPr lang="en-US" smtClean="0"/>
              <a:t>‹#›</a:t>
            </a:fld>
            <a:endParaRPr lang="en-US"/>
          </a:p>
        </p:txBody>
      </p:sp>
    </p:spTree>
    <p:extLst>
      <p:ext uri="{BB962C8B-B14F-4D97-AF65-F5344CB8AC3E}">
        <p14:creationId xmlns:p14="http://schemas.microsoft.com/office/powerpoint/2010/main" val="16798054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259541BE-1E37-B54D-BF8E-4B784F4B1970}" type="datetimeFigureOut">
              <a:rPr lang="en-US" smtClean="0">
                <a:solidFill>
                  <a:prstClr val="black">
                    <a:tint val="75000"/>
                  </a:prstClr>
                </a:solidFill>
              </a:rPr>
              <a:pPr/>
              <a:t>2/1/21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D42A805-CC9C-914B-ABB2-F476495C4A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7886325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59541BE-1E37-B54D-BF8E-4B784F4B1970}" type="datetimeFigureOut">
              <a:rPr lang="en-US" smtClean="0">
                <a:solidFill>
                  <a:prstClr val="black">
                    <a:tint val="75000"/>
                  </a:prstClr>
                </a:solidFill>
              </a:rPr>
              <a:pPr/>
              <a:t>2/1/21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D42A805-CC9C-914B-ABB2-F476495C4A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079643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59541BE-1E37-B54D-BF8E-4B784F4B1970}" type="datetimeFigureOut">
              <a:rPr lang="en-US" smtClean="0">
                <a:solidFill>
                  <a:prstClr val="black">
                    <a:tint val="75000"/>
                  </a:prstClr>
                </a:solidFill>
              </a:rPr>
              <a:pPr/>
              <a:t>2/1/21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D42A805-CC9C-914B-ABB2-F476495C4A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3807947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259541BE-1E37-B54D-BF8E-4B784F4B1970}" type="datetimeFigureOut">
              <a:rPr lang="en-US" smtClean="0">
                <a:solidFill>
                  <a:prstClr val="black">
                    <a:tint val="75000"/>
                  </a:prstClr>
                </a:solidFill>
              </a:rPr>
              <a:pPr/>
              <a:t>2/1/21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9D42A805-CC9C-914B-ABB2-F476495C4A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5457680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259541BE-1E37-B54D-BF8E-4B784F4B1970}" type="datetimeFigureOut">
              <a:rPr lang="en-US" smtClean="0">
                <a:solidFill>
                  <a:prstClr val="black">
                    <a:tint val="75000"/>
                  </a:prstClr>
                </a:solidFill>
              </a:rPr>
              <a:pPr/>
              <a:t>2/1/21</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9D42A805-CC9C-914B-ABB2-F476495C4A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3966407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259541BE-1E37-B54D-BF8E-4B784F4B1970}" type="datetimeFigureOut">
              <a:rPr lang="en-US" smtClean="0">
                <a:solidFill>
                  <a:prstClr val="black">
                    <a:tint val="75000"/>
                  </a:prstClr>
                </a:solidFill>
              </a:rPr>
              <a:pPr/>
              <a:t>2/1/21</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9D42A805-CC9C-914B-ABB2-F476495C4A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7392087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59541BE-1E37-B54D-BF8E-4B784F4B1970}" type="datetimeFigureOut">
              <a:rPr lang="en-US" smtClean="0">
                <a:solidFill>
                  <a:prstClr val="black">
                    <a:tint val="75000"/>
                  </a:prstClr>
                </a:solidFill>
              </a:rPr>
              <a:pPr/>
              <a:t>2/1/21</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9D42A805-CC9C-914B-ABB2-F476495C4A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5634236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59541BE-1E37-B54D-BF8E-4B784F4B1970}" type="datetimeFigureOut">
              <a:rPr lang="en-US" smtClean="0">
                <a:solidFill>
                  <a:prstClr val="black">
                    <a:tint val="75000"/>
                  </a:prstClr>
                </a:solidFill>
              </a:rPr>
              <a:pPr/>
              <a:t>2/1/21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9D42A805-CC9C-914B-ABB2-F476495C4A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298674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D730810-E901-474B-A05F-FE56315CA3F0}" type="datetime1">
              <a:rPr lang="en-US" smtClean="0"/>
              <a:t>2/1/21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D42A805-CC9C-914B-ABB2-F476495C4AE8}" type="slidenum">
              <a:rPr lang="en-US" smtClean="0"/>
              <a:t>‹#›</a:t>
            </a:fld>
            <a:endParaRPr lang="en-US"/>
          </a:p>
        </p:txBody>
      </p:sp>
    </p:spTree>
    <p:extLst>
      <p:ext uri="{BB962C8B-B14F-4D97-AF65-F5344CB8AC3E}">
        <p14:creationId xmlns:p14="http://schemas.microsoft.com/office/powerpoint/2010/main" val="92646422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59541BE-1E37-B54D-BF8E-4B784F4B1970}" type="datetimeFigureOut">
              <a:rPr lang="en-US" smtClean="0">
                <a:solidFill>
                  <a:prstClr val="black">
                    <a:tint val="75000"/>
                  </a:prstClr>
                </a:solidFill>
              </a:rPr>
              <a:pPr/>
              <a:t>2/1/21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9D42A805-CC9C-914B-ABB2-F476495C4A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02560259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59541BE-1E37-B54D-BF8E-4B784F4B1970}" type="datetimeFigureOut">
              <a:rPr lang="en-US" smtClean="0">
                <a:solidFill>
                  <a:prstClr val="black">
                    <a:tint val="75000"/>
                  </a:prstClr>
                </a:solidFill>
              </a:rPr>
              <a:pPr/>
              <a:t>2/1/21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D42A805-CC9C-914B-ABB2-F476495C4A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4924630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59541BE-1E37-B54D-BF8E-4B784F4B1970}" type="datetimeFigureOut">
              <a:rPr lang="en-US" smtClean="0">
                <a:solidFill>
                  <a:prstClr val="black">
                    <a:tint val="75000"/>
                  </a:prstClr>
                </a:solidFill>
              </a:rPr>
              <a:pPr/>
              <a:t>2/1/21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D42A805-CC9C-914B-ABB2-F476495C4A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4803989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259541BE-1E37-B54D-BF8E-4B784F4B1970}" type="datetimeFigureOut">
              <a:rPr lang="en-US" smtClean="0">
                <a:solidFill>
                  <a:prstClr val="black">
                    <a:tint val="75000"/>
                  </a:prstClr>
                </a:solidFill>
              </a:rPr>
              <a:pPr/>
              <a:t>2/1/21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D42A805-CC9C-914B-ABB2-F476495C4A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8832396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chemeClr val="bg1">
            <a:alpha val="91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59541BE-1E37-B54D-BF8E-4B784F4B1970}" type="datetimeFigureOut">
              <a:rPr lang="en-US" smtClean="0">
                <a:solidFill>
                  <a:prstClr val="black">
                    <a:tint val="75000"/>
                  </a:prstClr>
                </a:solidFill>
              </a:rPr>
              <a:pPr/>
              <a:t>2/1/21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D42A805-CC9C-914B-ABB2-F476495C4A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6638812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59541BE-1E37-B54D-BF8E-4B784F4B1970}" type="datetimeFigureOut">
              <a:rPr lang="en-US" smtClean="0">
                <a:solidFill>
                  <a:prstClr val="black">
                    <a:tint val="75000"/>
                  </a:prstClr>
                </a:solidFill>
              </a:rPr>
              <a:pPr/>
              <a:t>2/1/21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D42A805-CC9C-914B-ABB2-F476495C4A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9472616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259541BE-1E37-B54D-BF8E-4B784F4B1970}" type="datetimeFigureOut">
              <a:rPr lang="en-US" smtClean="0">
                <a:solidFill>
                  <a:prstClr val="black">
                    <a:tint val="75000"/>
                  </a:prstClr>
                </a:solidFill>
              </a:rPr>
              <a:pPr/>
              <a:t>2/1/21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9D42A805-CC9C-914B-ABB2-F476495C4A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017657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259541BE-1E37-B54D-BF8E-4B784F4B1970}" type="datetimeFigureOut">
              <a:rPr lang="en-US" smtClean="0">
                <a:solidFill>
                  <a:prstClr val="black">
                    <a:tint val="75000"/>
                  </a:prstClr>
                </a:solidFill>
              </a:rPr>
              <a:pPr/>
              <a:t>2/1/21</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9D42A805-CC9C-914B-ABB2-F476495C4A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6098446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259541BE-1E37-B54D-BF8E-4B784F4B1970}" type="datetimeFigureOut">
              <a:rPr lang="en-US" smtClean="0">
                <a:solidFill>
                  <a:prstClr val="black">
                    <a:tint val="75000"/>
                  </a:prstClr>
                </a:solidFill>
              </a:rPr>
              <a:pPr/>
              <a:t>2/1/21</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9D42A805-CC9C-914B-ABB2-F476495C4A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3113678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59541BE-1E37-B54D-BF8E-4B784F4B1970}" type="datetimeFigureOut">
              <a:rPr lang="en-US" smtClean="0">
                <a:solidFill>
                  <a:prstClr val="black">
                    <a:tint val="75000"/>
                  </a:prstClr>
                </a:solidFill>
              </a:rPr>
              <a:pPr/>
              <a:t>2/1/21</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9D42A805-CC9C-914B-ABB2-F476495C4A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609276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D82BD10-5EC6-2540-8832-64ED97A064BE}" type="datetime1">
              <a:rPr lang="en-US" smtClean="0"/>
              <a:t>2/1/21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D42A805-CC9C-914B-ABB2-F476495C4AE8}" type="slidenum">
              <a:rPr lang="en-US" smtClean="0"/>
              <a:t>‹#›</a:t>
            </a:fld>
            <a:endParaRPr lang="en-US"/>
          </a:p>
        </p:txBody>
      </p:sp>
    </p:spTree>
    <p:extLst>
      <p:ext uri="{BB962C8B-B14F-4D97-AF65-F5344CB8AC3E}">
        <p14:creationId xmlns:p14="http://schemas.microsoft.com/office/powerpoint/2010/main" val="182770479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59541BE-1E37-B54D-BF8E-4B784F4B1970}" type="datetimeFigureOut">
              <a:rPr lang="en-US" smtClean="0">
                <a:solidFill>
                  <a:prstClr val="black">
                    <a:tint val="75000"/>
                  </a:prstClr>
                </a:solidFill>
              </a:rPr>
              <a:pPr/>
              <a:t>2/1/21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9D42A805-CC9C-914B-ABB2-F476495C4A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7722868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59541BE-1E37-B54D-BF8E-4B784F4B1970}" type="datetimeFigureOut">
              <a:rPr lang="en-US" smtClean="0">
                <a:solidFill>
                  <a:prstClr val="black">
                    <a:tint val="75000"/>
                  </a:prstClr>
                </a:solidFill>
              </a:rPr>
              <a:pPr/>
              <a:t>2/1/21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9D42A805-CC9C-914B-ABB2-F476495C4A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4606147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59541BE-1E37-B54D-BF8E-4B784F4B1970}" type="datetimeFigureOut">
              <a:rPr lang="en-US" smtClean="0">
                <a:solidFill>
                  <a:prstClr val="black">
                    <a:tint val="75000"/>
                  </a:prstClr>
                </a:solidFill>
              </a:rPr>
              <a:pPr/>
              <a:t>2/1/21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D42A805-CC9C-914B-ABB2-F476495C4A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526979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59541BE-1E37-B54D-BF8E-4B784F4B1970}" type="datetimeFigureOut">
              <a:rPr lang="en-US" smtClean="0">
                <a:solidFill>
                  <a:prstClr val="black">
                    <a:tint val="75000"/>
                  </a:prstClr>
                </a:solidFill>
              </a:rPr>
              <a:pPr/>
              <a:t>2/1/21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D42A805-CC9C-914B-ABB2-F476495C4A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2070460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48D366DF-1808-8244-822C-4B90BBC245EB}" type="datetime1">
              <a:rPr lang="en-US" smtClean="0">
                <a:solidFill>
                  <a:prstClr val="black">
                    <a:tint val="75000"/>
                  </a:prstClr>
                </a:solidFill>
              </a:rPr>
              <a:pPr/>
              <a:t>2/1/21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D42A805-CC9C-914B-ABB2-F476495C4A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2527880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D730810-E901-474B-A05F-FE56315CA3F0}" type="datetime1">
              <a:rPr lang="en-US" smtClean="0">
                <a:solidFill>
                  <a:prstClr val="black">
                    <a:tint val="75000"/>
                  </a:prstClr>
                </a:solidFill>
              </a:rPr>
              <a:pPr/>
              <a:t>2/1/21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D42A805-CC9C-914B-ABB2-F476495C4A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4731715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D82BD10-5EC6-2540-8832-64ED97A064BE}" type="datetime1">
              <a:rPr lang="en-US" smtClean="0">
                <a:solidFill>
                  <a:prstClr val="black">
                    <a:tint val="75000"/>
                  </a:prstClr>
                </a:solidFill>
              </a:rPr>
              <a:pPr/>
              <a:t>2/1/21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D42A805-CC9C-914B-ABB2-F476495C4A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9175564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ED08840-3269-1944-A2FF-338D9B685D3B}" type="datetime1">
              <a:rPr lang="en-US" smtClean="0">
                <a:solidFill>
                  <a:prstClr val="black">
                    <a:tint val="75000"/>
                  </a:prstClr>
                </a:solidFill>
              </a:rPr>
              <a:pPr/>
              <a:t>2/1/21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9D42A805-CC9C-914B-ABB2-F476495C4A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5665122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FDE3B107-998D-8648-8560-0BD4E172B047}" type="datetime1">
              <a:rPr lang="en-US" smtClean="0">
                <a:solidFill>
                  <a:prstClr val="black">
                    <a:tint val="75000"/>
                  </a:prstClr>
                </a:solidFill>
              </a:rPr>
              <a:pPr/>
              <a:t>2/1/21</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9D42A805-CC9C-914B-ABB2-F476495C4A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7167017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7A649BF-F7A8-374C-A2D8-D50FB3AA3B09}" type="datetime1">
              <a:rPr lang="en-US" smtClean="0">
                <a:solidFill>
                  <a:prstClr val="black">
                    <a:tint val="75000"/>
                  </a:prstClr>
                </a:solidFill>
              </a:rPr>
              <a:pPr/>
              <a:t>2/1/21</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9D42A805-CC9C-914B-ABB2-F476495C4A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054735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ED08840-3269-1944-A2FF-338D9B685D3B}" type="datetime1">
              <a:rPr lang="en-US" smtClean="0"/>
              <a:t>2/1/21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D42A805-CC9C-914B-ABB2-F476495C4AE8}" type="slidenum">
              <a:rPr lang="en-US" smtClean="0"/>
              <a:t>‹#›</a:t>
            </a:fld>
            <a:endParaRPr lang="en-US"/>
          </a:p>
        </p:txBody>
      </p:sp>
    </p:spTree>
    <p:extLst>
      <p:ext uri="{BB962C8B-B14F-4D97-AF65-F5344CB8AC3E}">
        <p14:creationId xmlns:p14="http://schemas.microsoft.com/office/powerpoint/2010/main" val="62831884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3080BD6-E389-2E40-AEC9-95842DE630D3}" type="datetime1">
              <a:rPr lang="en-US" smtClean="0">
                <a:solidFill>
                  <a:prstClr val="black">
                    <a:tint val="75000"/>
                  </a:prstClr>
                </a:solidFill>
              </a:rPr>
              <a:pPr/>
              <a:t>2/1/21</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9D42A805-CC9C-914B-ABB2-F476495C4A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4495827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99471A28-0ADF-9340-88B4-86D8F0D94D27}" type="datetime1">
              <a:rPr lang="en-US" smtClean="0">
                <a:solidFill>
                  <a:prstClr val="black">
                    <a:tint val="75000"/>
                  </a:prstClr>
                </a:solidFill>
              </a:rPr>
              <a:pPr/>
              <a:t>2/1/21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9D42A805-CC9C-914B-ABB2-F476495C4A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9985900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DAF33F4E-6605-DC4C-91FE-9736EE54E565}" type="datetime1">
              <a:rPr lang="en-US" smtClean="0">
                <a:solidFill>
                  <a:prstClr val="black">
                    <a:tint val="75000"/>
                  </a:prstClr>
                </a:solidFill>
              </a:rPr>
              <a:pPr/>
              <a:t>2/1/21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9D42A805-CC9C-914B-ABB2-F476495C4A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5332668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A782DDF-8C0D-4C4A-A2C5-E1043EB5A620}" type="datetime1">
              <a:rPr lang="en-US" smtClean="0">
                <a:solidFill>
                  <a:prstClr val="black">
                    <a:tint val="75000"/>
                  </a:prstClr>
                </a:solidFill>
              </a:rPr>
              <a:pPr/>
              <a:t>2/1/21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D42A805-CC9C-914B-ABB2-F476495C4A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0565219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A351049-92AB-7A48-AD89-F47945A9CBA3}" type="datetime1">
              <a:rPr lang="en-US" smtClean="0">
                <a:solidFill>
                  <a:prstClr val="black">
                    <a:tint val="75000"/>
                  </a:prstClr>
                </a:solidFill>
              </a:rPr>
              <a:pPr/>
              <a:t>2/1/21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D42A805-CC9C-914B-ABB2-F476495C4A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409481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FDE3B107-998D-8648-8560-0BD4E172B047}" type="datetime1">
              <a:rPr lang="en-US" smtClean="0"/>
              <a:t>2/1/21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D42A805-CC9C-914B-ABB2-F476495C4AE8}" type="slidenum">
              <a:rPr lang="en-US" smtClean="0"/>
              <a:t>‹#›</a:t>
            </a:fld>
            <a:endParaRPr lang="en-US"/>
          </a:p>
        </p:txBody>
      </p:sp>
    </p:spTree>
    <p:extLst>
      <p:ext uri="{BB962C8B-B14F-4D97-AF65-F5344CB8AC3E}">
        <p14:creationId xmlns:p14="http://schemas.microsoft.com/office/powerpoint/2010/main" val="9776851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7A649BF-F7A8-374C-A2D8-D50FB3AA3B09}" type="datetime1">
              <a:rPr lang="en-US" smtClean="0"/>
              <a:t>2/1/21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D42A805-CC9C-914B-ABB2-F476495C4AE8}" type="slidenum">
              <a:rPr lang="en-US" smtClean="0"/>
              <a:t>‹#›</a:t>
            </a:fld>
            <a:endParaRPr lang="en-US"/>
          </a:p>
        </p:txBody>
      </p:sp>
    </p:spTree>
    <p:extLst>
      <p:ext uri="{BB962C8B-B14F-4D97-AF65-F5344CB8AC3E}">
        <p14:creationId xmlns:p14="http://schemas.microsoft.com/office/powerpoint/2010/main" val="15576891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3080BD6-E389-2E40-AEC9-95842DE630D3}" type="datetime1">
              <a:rPr lang="en-US" smtClean="0"/>
              <a:t>2/1/21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D42A805-CC9C-914B-ABB2-F476495C4AE8}" type="slidenum">
              <a:rPr lang="en-US" smtClean="0"/>
              <a:t>‹#›</a:t>
            </a:fld>
            <a:endParaRPr lang="en-US"/>
          </a:p>
        </p:txBody>
      </p:sp>
    </p:spTree>
    <p:extLst>
      <p:ext uri="{BB962C8B-B14F-4D97-AF65-F5344CB8AC3E}">
        <p14:creationId xmlns:p14="http://schemas.microsoft.com/office/powerpoint/2010/main" val="1087059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99471A28-0ADF-9340-88B4-86D8F0D94D27}" type="datetime1">
              <a:rPr lang="en-US" smtClean="0"/>
              <a:t>2/1/21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D42A805-CC9C-914B-ABB2-F476495C4AE8}" type="slidenum">
              <a:rPr lang="en-US" smtClean="0"/>
              <a:t>‹#›</a:t>
            </a:fld>
            <a:endParaRPr lang="en-US"/>
          </a:p>
        </p:txBody>
      </p:sp>
    </p:spTree>
    <p:extLst>
      <p:ext uri="{BB962C8B-B14F-4D97-AF65-F5344CB8AC3E}">
        <p14:creationId xmlns:p14="http://schemas.microsoft.com/office/powerpoint/2010/main" val="16606252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DAF33F4E-6605-DC4C-91FE-9736EE54E565}" type="datetime1">
              <a:rPr lang="en-US" smtClean="0"/>
              <a:t>2/1/21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D42A805-CC9C-914B-ABB2-F476495C4AE8}" type="slidenum">
              <a:rPr lang="en-US" smtClean="0"/>
              <a:t>‹#›</a:t>
            </a:fld>
            <a:endParaRPr lang="en-US"/>
          </a:p>
        </p:txBody>
      </p:sp>
    </p:spTree>
    <p:extLst>
      <p:ext uri="{BB962C8B-B14F-4D97-AF65-F5344CB8AC3E}">
        <p14:creationId xmlns:p14="http://schemas.microsoft.com/office/powerpoint/2010/main" val="14309826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A15EDED-F510-F842-B124-17EA5AFFFF87}" type="datetime1">
              <a:rPr lang="en-US" smtClean="0"/>
              <a:t>2/1/21</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D42A805-CC9C-914B-ABB2-F476495C4AE8}" type="slidenum">
              <a:rPr lang="en-US" smtClean="0"/>
              <a:t>‹#›</a:t>
            </a:fld>
            <a:endParaRPr lang="en-US"/>
          </a:p>
        </p:txBody>
      </p:sp>
    </p:spTree>
    <p:extLst>
      <p:ext uri="{BB962C8B-B14F-4D97-AF65-F5344CB8AC3E}">
        <p14:creationId xmlns:p14="http://schemas.microsoft.com/office/powerpoint/2010/main" val="127928192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59541BE-1E37-B54D-BF8E-4B784F4B1970}" type="datetimeFigureOut">
              <a:rPr lang="en-US" smtClean="0">
                <a:solidFill>
                  <a:prstClr val="black">
                    <a:tint val="75000"/>
                  </a:prstClr>
                </a:solidFill>
              </a:rPr>
              <a:pPr/>
              <a:t>2/1/21</a:t>
            </a:fld>
            <a:endParaRPr 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D42A805-CC9C-914B-ABB2-F476495C4A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5825078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59541BE-1E37-B54D-BF8E-4B784F4B1970}" type="datetimeFigureOut">
              <a:rPr lang="en-US" smtClean="0">
                <a:solidFill>
                  <a:prstClr val="black">
                    <a:tint val="75000"/>
                  </a:prstClr>
                </a:solidFill>
              </a:rPr>
              <a:pPr/>
              <a:t>2/1/21</a:t>
            </a:fld>
            <a:endParaRPr 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D42A805-CC9C-914B-ABB2-F476495C4A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63653972"/>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A15EDED-F510-F842-B124-17EA5AFFFF87}" type="datetime1">
              <a:rPr lang="en-US" smtClean="0">
                <a:solidFill>
                  <a:prstClr val="black">
                    <a:tint val="75000"/>
                  </a:prstClr>
                </a:solidFill>
              </a:rPr>
              <a:pPr/>
              <a:t>2/1/21</a:t>
            </a:fld>
            <a:endParaRPr 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D42A805-CC9C-914B-ABB2-F476495C4A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55543332"/>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3" Type="http://schemas.openxmlformats.org/officeDocument/2006/relationships/hyperlink" Target="https://www.protechservices.noaa.gov/orderingguide.php" TargetMode="External"/><Relationship Id="rId2" Type="http://schemas.openxmlformats.org/officeDocument/2006/relationships/notesSlide" Target="../notesSlides/notesSlide11.xml"/><Relationship Id="rId1" Type="http://schemas.openxmlformats.org/officeDocument/2006/relationships/slideLayout" Target="../slideLayouts/slideLayout24.xml"/><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3" Type="http://schemas.openxmlformats.org/officeDocument/2006/relationships/hyperlink" Target="https://www.protechservices.noaa.gov/" TargetMode="External"/><Relationship Id="rId2" Type="http://schemas.openxmlformats.org/officeDocument/2006/relationships/notesSlide" Target="../notesSlides/notesSlide15.xml"/><Relationship Id="rId1" Type="http://schemas.openxmlformats.org/officeDocument/2006/relationships/slideLayout" Target="../slideLayouts/slideLayout29.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39.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7.xml"/><Relationship Id="rId6" Type="http://schemas.openxmlformats.org/officeDocument/2006/relationships/image" Target="../media/image3.png"/><Relationship Id="rId5" Type="http://schemas.openxmlformats.org/officeDocument/2006/relationships/hyperlink" Target="http://www.protechservices.noaa.gov/" TargetMode="Externa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5.tiff"/><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5.tiff"/><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8.xml"/><Relationship Id="rId1" Type="http://schemas.openxmlformats.org/officeDocument/2006/relationships/slideLayout" Target="../slideLayouts/slideLayout29.xm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94495"/>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cstate="email">
            <a:extLst>
              <a:ext uri="{28A0092B-C50C-407E-A947-70E740481C1C}">
                <a14:useLocalDpi xmlns:a14="http://schemas.microsoft.com/office/drawing/2010/main"/>
              </a:ext>
            </a:extLst>
          </a:blip>
          <a:srcRect l="15515" t="14127" b="14689"/>
          <a:stretch/>
        </p:blipFill>
        <p:spPr>
          <a:xfrm>
            <a:off x="0" y="0"/>
            <a:ext cx="8139490" cy="6858000"/>
          </a:xfrm>
          <a:prstGeom prst="rect">
            <a:avLst/>
          </a:prstGeom>
        </p:spPr>
      </p:pic>
      <p:sp>
        <p:nvSpPr>
          <p:cNvPr id="4" name="TextBox 3"/>
          <p:cNvSpPr txBox="1"/>
          <p:nvPr/>
        </p:nvSpPr>
        <p:spPr>
          <a:xfrm>
            <a:off x="7180917" y="1341304"/>
            <a:ext cx="4900246" cy="2862322"/>
          </a:xfrm>
          <a:prstGeom prst="rect">
            <a:avLst/>
          </a:prstGeom>
          <a:noFill/>
          <a:ln w="57150">
            <a:noFill/>
          </a:ln>
        </p:spPr>
        <p:txBody>
          <a:bodyPr wrap="square" rtlCol="0">
            <a:spAutoFit/>
          </a:bodyPr>
          <a:lstStyle/>
          <a:p>
            <a:endParaRPr lang="en-US" sz="6000" b="1" dirty="0">
              <a:ln w="19050">
                <a:noFill/>
              </a:ln>
              <a:solidFill>
                <a:schemeClr val="bg1"/>
              </a:solidFill>
              <a:latin typeface="Arial" charset="0"/>
              <a:ea typeface="Arial" charset="0"/>
              <a:cs typeface="Arial" charset="0"/>
            </a:endParaRPr>
          </a:p>
          <a:p>
            <a:r>
              <a:rPr lang="en-US" sz="6000" b="1" dirty="0">
                <a:ln w="19050">
                  <a:noFill/>
                </a:ln>
                <a:solidFill>
                  <a:schemeClr val="bg1"/>
                </a:solidFill>
                <a:latin typeface="Arial" charset="0"/>
                <a:ea typeface="Arial" charset="0"/>
                <a:cs typeface="Arial" charset="0"/>
              </a:rPr>
              <a:t>“</a:t>
            </a:r>
            <a:r>
              <a:rPr lang="en-US" sz="6000" b="1" dirty="0" err="1">
                <a:ln w="19050">
                  <a:noFill/>
                </a:ln>
                <a:solidFill>
                  <a:schemeClr val="bg1"/>
                </a:solidFill>
                <a:latin typeface="Arial" charset="0"/>
                <a:ea typeface="Arial" charset="0"/>
                <a:cs typeface="Arial" charset="0"/>
              </a:rPr>
              <a:t>ProTech</a:t>
            </a:r>
            <a:r>
              <a:rPr lang="en-US" sz="6000" b="1" dirty="0">
                <a:ln w="19050">
                  <a:noFill/>
                </a:ln>
                <a:solidFill>
                  <a:schemeClr val="bg1"/>
                </a:solidFill>
                <a:latin typeface="Arial" charset="0"/>
                <a:ea typeface="Arial" charset="0"/>
                <a:cs typeface="Arial" charset="0"/>
              </a:rPr>
              <a:t> 101”</a:t>
            </a:r>
          </a:p>
        </p:txBody>
      </p:sp>
      <p:pic>
        <p:nvPicPr>
          <p:cNvPr id="2" name="Picture 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482099" y="80617"/>
            <a:ext cx="4528824" cy="964411"/>
          </a:xfrm>
          <a:prstGeom prst="rect">
            <a:avLst/>
          </a:prstGeom>
        </p:spPr>
      </p:pic>
      <p:pic>
        <p:nvPicPr>
          <p:cNvPr id="5" name="Picture 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0" y="5709920"/>
            <a:ext cx="1148080" cy="1148080"/>
          </a:xfrm>
          <a:prstGeom prst="rect">
            <a:avLst/>
          </a:prstGeom>
        </p:spPr>
      </p:pic>
    </p:spTree>
    <p:extLst>
      <p:ext uri="{BB962C8B-B14F-4D97-AF65-F5344CB8AC3E}">
        <p14:creationId xmlns:p14="http://schemas.microsoft.com/office/powerpoint/2010/main" val="1325863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0082D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39634" y="454025"/>
            <a:ext cx="11495315" cy="1325563"/>
          </a:xfrm>
        </p:spPr>
        <p:txBody>
          <a:bodyPr>
            <a:normAutofit/>
          </a:bodyPr>
          <a:lstStyle/>
          <a:p>
            <a:pPr algn="ctr"/>
            <a:r>
              <a:rPr lang="en-US" sz="4000" dirty="0">
                <a:solidFill>
                  <a:schemeClr val="bg1"/>
                </a:solidFill>
                <a:latin typeface="Arial Black" panose="020B0A04020102020204" pitchFamily="34" charset="0"/>
              </a:rPr>
              <a:t>What Has Changed for NOAA Clients?</a:t>
            </a:r>
            <a:br>
              <a:rPr lang="en-US" sz="4000" dirty="0">
                <a:solidFill>
                  <a:schemeClr val="bg1"/>
                </a:solidFill>
                <a:latin typeface="Arial Black" panose="020B0A04020102020204" pitchFamily="34" charset="0"/>
              </a:rPr>
            </a:br>
            <a:r>
              <a:rPr lang="en-US" sz="4000" dirty="0">
                <a:solidFill>
                  <a:schemeClr val="bg1"/>
                </a:solidFill>
                <a:latin typeface="Arial Black" panose="020B0A04020102020204" pitchFamily="34" charset="0"/>
              </a:rPr>
              <a:t> </a:t>
            </a:r>
          </a:p>
        </p:txBody>
      </p:sp>
      <p:sp>
        <p:nvSpPr>
          <p:cNvPr id="3" name="Content Placeholder 2"/>
          <p:cNvSpPr>
            <a:spLocks noGrp="1"/>
          </p:cNvSpPr>
          <p:nvPr>
            <p:ph idx="1"/>
          </p:nvPr>
        </p:nvSpPr>
        <p:spPr>
          <a:xfrm>
            <a:off x="838200" y="1652515"/>
            <a:ext cx="10754532" cy="4351338"/>
          </a:xfrm>
        </p:spPr>
        <p:txBody>
          <a:bodyPr>
            <a:normAutofit lnSpcReduction="10000"/>
          </a:bodyPr>
          <a:lstStyle/>
          <a:p>
            <a:pPr marL="0" indent="0">
              <a:spcBef>
                <a:spcPts val="1800"/>
              </a:spcBef>
              <a:buNone/>
            </a:pPr>
            <a:endParaRPr lang="en-US" sz="3200" dirty="0">
              <a:solidFill>
                <a:schemeClr val="bg1"/>
              </a:solidFill>
              <a:latin typeface="Arial" panose="020B0604020202020204" pitchFamily="34" charset="0"/>
              <a:cs typeface="Arial" panose="020B0604020202020204" pitchFamily="34" charset="0"/>
            </a:endParaRPr>
          </a:p>
          <a:p>
            <a:pPr marL="0" indent="0">
              <a:lnSpc>
                <a:spcPct val="110000"/>
              </a:lnSpc>
              <a:spcBef>
                <a:spcPts val="1800"/>
              </a:spcBef>
              <a:buNone/>
            </a:pPr>
            <a:r>
              <a:rPr lang="en-US" sz="3200" dirty="0">
                <a:solidFill>
                  <a:schemeClr val="bg1"/>
                </a:solidFill>
                <a:latin typeface="Arial" panose="020B0604020202020204" pitchFamily="34" charset="0"/>
                <a:cs typeface="Arial" panose="020B0604020202020204" pitchFamily="34" charset="0"/>
              </a:rPr>
              <a:t>Acquisition Alert 19-01, issued May 22, 2019 established the Professional and Technical Services (ProTech) Task Order Streamlined Acquisition Plan Template.</a:t>
            </a:r>
          </a:p>
          <a:p>
            <a:pPr marL="0" indent="0">
              <a:lnSpc>
                <a:spcPct val="120000"/>
              </a:lnSpc>
              <a:spcBef>
                <a:spcPts val="1800"/>
              </a:spcBef>
              <a:buNone/>
            </a:pPr>
            <a:r>
              <a:rPr lang="en-US" sz="3200" dirty="0">
                <a:solidFill>
                  <a:schemeClr val="bg1"/>
                </a:solidFill>
                <a:latin typeface="Arial" panose="020B0604020202020204" pitchFamily="34" charset="0"/>
                <a:cs typeface="Arial" panose="020B0604020202020204" pitchFamily="34" charset="0"/>
              </a:rPr>
              <a:t>This template is mandatory for all ProTech task orders with a total value (including options) greater than the simplified acquisition threshold (SAT) but less than $75 million.</a:t>
            </a:r>
          </a:p>
          <a:p>
            <a:pPr marL="0" indent="0">
              <a:lnSpc>
                <a:spcPct val="120000"/>
              </a:lnSpc>
              <a:spcBef>
                <a:spcPts val="1800"/>
              </a:spcBef>
              <a:buNone/>
            </a:pPr>
            <a:endParaRPr lang="en-US" sz="3200" dirty="0">
              <a:solidFill>
                <a:schemeClr val="bg1"/>
              </a:solidFill>
              <a:latin typeface="Arial" panose="020B0604020202020204" pitchFamily="34" charset="0"/>
              <a:cs typeface="Arial" panose="020B0604020202020204" pitchFamily="34" charset="0"/>
            </a:endParaRPr>
          </a:p>
        </p:txBody>
      </p:sp>
      <p:sp>
        <p:nvSpPr>
          <p:cNvPr id="4" name="TextBox 3"/>
          <p:cNvSpPr txBox="1"/>
          <p:nvPr/>
        </p:nvSpPr>
        <p:spPr>
          <a:xfrm>
            <a:off x="11002451" y="6420255"/>
            <a:ext cx="952843" cy="400110"/>
          </a:xfrm>
          <a:prstGeom prst="rect">
            <a:avLst/>
          </a:prstGeom>
          <a:noFill/>
        </p:spPr>
        <p:txBody>
          <a:bodyPr wrap="square" rtlCol="0">
            <a:spAutoFit/>
          </a:bodyPr>
          <a:lstStyle/>
          <a:p>
            <a:pPr algn="r"/>
            <a:r>
              <a:rPr lang="en-US" sz="2000" b="1" dirty="0">
                <a:solidFill>
                  <a:schemeClr val="bg1"/>
                </a:solidFill>
              </a:rPr>
              <a:t>11</a:t>
            </a:r>
          </a:p>
        </p:txBody>
      </p: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5709920"/>
            <a:ext cx="1148080" cy="1148080"/>
          </a:xfrm>
          <a:prstGeom prst="rect">
            <a:avLst/>
          </a:prstGeom>
        </p:spPr>
      </p:pic>
    </p:spTree>
    <p:extLst>
      <p:ext uri="{BB962C8B-B14F-4D97-AF65-F5344CB8AC3E}">
        <p14:creationId xmlns:p14="http://schemas.microsoft.com/office/powerpoint/2010/main" val="16063027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0082D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39634" y="454025"/>
            <a:ext cx="11495315" cy="1325563"/>
          </a:xfrm>
        </p:spPr>
        <p:txBody>
          <a:bodyPr>
            <a:normAutofit fontScale="90000"/>
          </a:bodyPr>
          <a:lstStyle/>
          <a:p>
            <a:pPr algn="ctr"/>
            <a:r>
              <a:rPr lang="en-US" sz="4000" dirty="0">
                <a:solidFill>
                  <a:schemeClr val="bg1"/>
                </a:solidFill>
                <a:latin typeface="Arial Black" panose="020B0A04020102020204" pitchFamily="34" charset="0"/>
              </a:rPr>
              <a:t>What Has Changed for NOAA Clients? (Cont’d)</a:t>
            </a:r>
            <a:br>
              <a:rPr lang="en-US" sz="4000" dirty="0">
                <a:solidFill>
                  <a:schemeClr val="bg1"/>
                </a:solidFill>
                <a:latin typeface="Arial Black" panose="020B0A04020102020204" pitchFamily="34" charset="0"/>
              </a:rPr>
            </a:br>
            <a:r>
              <a:rPr lang="en-US" sz="4000" dirty="0">
                <a:solidFill>
                  <a:schemeClr val="bg1"/>
                </a:solidFill>
                <a:latin typeface="Arial Black" panose="020B0A04020102020204" pitchFamily="34" charset="0"/>
              </a:rPr>
              <a:t> </a:t>
            </a:r>
          </a:p>
        </p:txBody>
      </p:sp>
      <p:sp>
        <p:nvSpPr>
          <p:cNvPr id="3" name="Content Placeholder 2"/>
          <p:cNvSpPr>
            <a:spLocks noGrp="1"/>
          </p:cNvSpPr>
          <p:nvPr>
            <p:ph idx="1"/>
          </p:nvPr>
        </p:nvSpPr>
        <p:spPr>
          <a:xfrm>
            <a:off x="838200" y="1652515"/>
            <a:ext cx="10754532" cy="4351338"/>
          </a:xfrm>
        </p:spPr>
        <p:txBody>
          <a:bodyPr>
            <a:normAutofit lnSpcReduction="10000"/>
          </a:bodyPr>
          <a:lstStyle/>
          <a:p>
            <a:pPr marL="0" indent="0">
              <a:spcBef>
                <a:spcPts val="1800"/>
              </a:spcBef>
              <a:buNone/>
            </a:pPr>
            <a:endParaRPr lang="en-US" sz="3200" dirty="0">
              <a:solidFill>
                <a:schemeClr val="bg1"/>
              </a:solidFill>
              <a:latin typeface="Arial" panose="020B0604020202020204" pitchFamily="34" charset="0"/>
              <a:cs typeface="Arial" panose="020B0604020202020204" pitchFamily="34" charset="0"/>
            </a:endParaRPr>
          </a:p>
          <a:p>
            <a:pPr marL="0" indent="0">
              <a:buNone/>
            </a:pPr>
            <a:r>
              <a:rPr lang="en-US" sz="3200" dirty="0" err="1">
                <a:solidFill>
                  <a:prstClr val="white"/>
                </a:solidFill>
                <a:latin typeface="Arial" charset="0"/>
                <a:ea typeface="Arial" charset="0"/>
                <a:cs typeface="Arial" charset="0"/>
              </a:rPr>
              <a:t>ProTech</a:t>
            </a:r>
            <a:r>
              <a:rPr lang="en-US" sz="3200" dirty="0">
                <a:solidFill>
                  <a:prstClr val="white"/>
                </a:solidFill>
                <a:latin typeface="Arial" charset="0"/>
                <a:ea typeface="Arial" charset="0"/>
                <a:cs typeface="Arial" charset="0"/>
              </a:rPr>
              <a:t> is Mandatory Use for NOAA. </a:t>
            </a:r>
            <a:r>
              <a:rPr lang="en-US" sz="3200" dirty="0" err="1">
                <a:solidFill>
                  <a:prstClr val="white"/>
                </a:solidFill>
                <a:latin typeface="Arial" charset="0"/>
                <a:ea typeface="Arial" charset="0"/>
                <a:cs typeface="Arial" charset="0"/>
              </a:rPr>
              <a:t>ProTech</a:t>
            </a:r>
            <a:r>
              <a:rPr lang="en-US" sz="3200" dirty="0">
                <a:solidFill>
                  <a:prstClr val="white"/>
                </a:solidFill>
                <a:latin typeface="Arial" charset="0"/>
                <a:ea typeface="Arial" charset="0"/>
                <a:cs typeface="Arial" charset="0"/>
              </a:rPr>
              <a:t> is mandatory use for DOC Bureaus when appropriate.  </a:t>
            </a:r>
          </a:p>
          <a:p>
            <a:pPr marL="0" indent="0">
              <a:buNone/>
            </a:pPr>
            <a:r>
              <a:rPr lang="en-US" sz="3200" dirty="0">
                <a:solidFill>
                  <a:prstClr val="white"/>
                </a:solidFill>
                <a:latin typeface="Arial" charset="0"/>
                <a:ea typeface="Arial" charset="0"/>
                <a:cs typeface="Arial" charset="0"/>
              </a:rPr>
              <a:t>Acquisition Alert 19-02 “Policy for Use of the Professional and Technical (</a:t>
            </a:r>
            <a:r>
              <a:rPr lang="en-US" sz="3200" dirty="0" err="1">
                <a:solidFill>
                  <a:prstClr val="white"/>
                </a:solidFill>
                <a:latin typeface="Arial" charset="0"/>
                <a:ea typeface="Arial" charset="0"/>
                <a:cs typeface="Arial" charset="0"/>
              </a:rPr>
              <a:t>ProTech</a:t>
            </a:r>
            <a:r>
              <a:rPr lang="en-US" sz="3200" dirty="0">
                <a:solidFill>
                  <a:prstClr val="white"/>
                </a:solidFill>
                <a:latin typeface="Arial" charset="0"/>
                <a:ea typeface="Arial" charset="0"/>
                <a:cs typeface="Arial" charset="0"/>
              </a:rPr>
              <a:t>) Strategic Sourcing Solution”, issued July 02, 2019 can be found on the </a:t>
            </a:r>
            <a:r>
              <a:rPr lang="en-US" sz="3200" dirty="0" err="1">
                <a:solidFill>
                  <a:prstClr val="white"/>
                </a:solidFill>
                <a:latin typeface="Arial" charset="0"/>
                <a:ea typeface="Arial" charset="0"/>
                <a:cs typeface="Arial" charset="0"/>
              </a:rPr>
              <a:t>ProTech</a:t>
            </a:r>
            <a:r>
              <a:rPr lang="en-US" sz="3200" dirty="0">
                <a:solidFill>
                  <a:prstClr val="white"/>
                </a:solidFill>
                <a:latin typeface="Arial" charset="0"/>
                <a:ea typeface="Arial" charset="0"/>
                <a:cs typeface="Arial" charset="0"/>
              </a:rPr>
              <a:t> website here:  </a:t>
            </a:r>
          </a:p>
          <a:p>
            <a:pPr algn="ctr"/>
            <a:endParaRPr lang="en-US" sz="3200" dirty="0">
              <a:solidFill>
                <a:prstClr val="white"/>
              </a:solidFill>
              <a:latin typeface="Arial" charset="0"/>
              <a:ea typeface="Arial" charset="0"/>
              <a:cs typeface="Arial" charset="0"/>
            </a:endParaRPr>
          </a:p>
          <a:p>
            <a:pPr algn="ctr"/>
            <a:r>
              <a:rPr lang="en-US" sz="3200" dirty="0">
                <a:hlinkClick r:id="rId3"/>
              </a:rPr>
              <a:t>https://www.protechservices.noaa.gov/orderingguide.php</a:t>
            </a:r>
            <a:endParaRPr lang="en-US" sz="3200" dirty="0">
              <a:solidFill>
                <a:prstClr val="white"/>
              </a:solidFill>
              <a:latin typeface="Arial" charset="0"/>
              <a:ea typeface="Arial" charset="0"/>
              <a:cs typeface="Arial" charset="0"/>
            </a:endParaRPr>
          </a:p>
          <a:p>
            <a:pPr marL="0" indent="0">
              <a:lnSpc>
                <a:spcPct val="120000"/>
              </a:lnSpc>
              <a:spcBef>
                <a:spcPts val="1800"/>
              </a:spcBef>
              <a:buNone/>
            </a:pPr>
            <a:endParaRPr lang="en-US" sz="3200" dirty="0">
              <a:solidFill>
                <a:schemeClr val="bg1"/>
              </a:solidFill>
              <a:latin typeface="Arial" panose="020B0604020202020204" pitchFamily="34" charset="0"/>
              <a:cs typeface="Arial" panose="020B0604020202020204" pitchFamily="34" charset="0"/>
            </a:endParaRPr>
          </a:p>
        </p:txBody>
      </p:sp>
      <p:sp>
        <p:nvSpPr>
          <p:cNvPr id="4" name="TextBox 3"/>
          <p:cNvSpPr txBox="1"/>
          <p:nvPr/>
        </p:nvSpPr>
        <p:spPr>
          <a:xfrm>
            <a:off x="11002451" y="6420255"/>
            <a:ext cx="952843" cy="400110"/>
          </a:xfrm>
          <a:prstGeom prst="rect">
            <a:avLst/>
          </a:prstGeom>
          <a:noFill/>
        </p:spPr>
        <p:txBody>
          <a:bodyPr wrap="square" rtlCol="0">
            <a:spAutoFit/>
          </a:bodyPr>
          <a:lstStyle/>
          <a:p>
            <a:pPr algn="r"/>
            <a:r>
              <a:rPr lang="en-US" sz="2000" b="1" dirty="0">
                <a:solidFill>
                  <a:schemeClr val="bg1"/>
                </a:solidFill>
              </a:rPr>
              <a:t>11</a:t>
            </a:r>
          </a:p>
        </p:txBody>
      </p:sp>
      <p:pic>
        <p:nvPicPr>
          <p:cNvPr id="5" name="Picture 4"/>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5709920"/>
            <a:ext cx="1148080" cy="1148080"/>
          </a:xfrm>
          <a:prstGeom prst="rect">
            <a:avLst/>
          </a:prstGeom>
        </p:spPr>
      </p:pic>
    </p:spTree>
    <p:extLst>
      <p:ext uri="{BB962C8B-B14F-4D97-AF65-F5344CB8AC3E}">
        <p14:creationId xmlns:p14="http://schemas.microsoft.com/office/powerpoint/2010/main" val="326262756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0082D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39634" y="0"/>
            <a:ext cx="11495315" cy="1325563"/>
          </a:xfrm>
        </p:spPr>
        <p:txBody>
          <a:bodyPr>
            <a:normAutofit/>
          </a:bodyPr>
          <a:lstStyle/>
          <a:p>
            <a:pPr algn="ctr"/>
            <a:r>
              <a:rPr lang="en-US" sz="4000" dirty="0">
                <a:solidFill>
                  <a:schemeClr val="bg1"/>
                </a:solidFill>
                <a:latin typeface="Arial Black" panose="020B0A04020102020204" pitchFamily="34" charset="0"/>
              </a:rPr>
              <a:t>What Has Changed for NOAA Clients?</a:t>
            </a:r>
            <a:br>
              <a:rPr lang="en-US" sz="4000" dirty="0">
                <a:solidFill>
                  <a:schemeClr val="bg1"/>
                </a:solidFill>
                <a:latin typeface="Arial Black" panose="020B0A04020102020204" pitchFamily="34" charset="0"/>
              </a:rPr>
            </a:br>
            <a:r>
              <a:rPr lang="en-US" sz="4000" dirty="0">
                <a:solidFill>
                  <a:schemeClr val="bg1"/>
                </a:solidFill>
                <a:latin typeface="Arial Black" panose="020B0A04020102020204" pitchFamily="34" charset="0"/>
              </a:rPr>
              <a:t>(cont’d)</a:t>
            </a:r>
          </a:p>
        </p:txBody>
      </p:sp>
      <p:sp>
        <p:nvSpPr>
          <p:cNvPr id="3" name="Content Placeholder 2"/>
          <p:cNvSpPr>
            <a:spLocks noGrp="1"/>
          </p:cNvSpPr>
          <p:nvPr>
            <p:ph idx="1"/>
          </p:nvPr>
        </p:nvSpPr>
        <p:spPr>
          <a:xfrm>
            <a:off x="838200" y="1825625"/>
            <a:ext cx="10754532" cy="4351338"/>
          </a:xfrm>
        </p:spPr>
        <p:txBody>
          <a:bodyPr>
            <a:normAutofit/>
          </a:bodyPr>
          <a:lstStyle/>
          <a:p>
            <a:pPr marL="0" indent="0">
              <a:lnSpc>
                <a:spcPct val="110000"/>
              </a:lnSpc>
              <a:spcBef>
                <a:spcPts val="1800"/>
              </a:spcBef>
              <a:buNone/>
            </a:pPr>
            <a:r>
              <a:rPr lang="en-US" sz="3200" b="1" dirty="0">
                <a:solidFill>
                  <a:schemeClr val="bg1"/>
                </a:solidFill>
                <a:latin typeface="Arial" panose="020B0604020202020204" pitchFamily="34" charset="0"/>
                <a:cs typeface="Arial" panose="020B0604020202020204" pitchFamily="34" charset="0"/>
              </a:rPr>
              <a:t>June 2020 – AGO canceled the </a:t>
            </a:r>
            <a:r>
              <a:rPr lang="en-US" sz="3200" b="1" dirty="0" err="1">
                <a:solidFill>
                  <a:schemeClr val="bg1"/>
                </a:solidFill>
                <a:latin typeface="Arial" panose="020B0604020202020204" pitchFamily="34" charset="0"/>
                <a:cs typeface="Arial" panose="020B0604020202020204" pitchFamily="34" charset="0"/>
              </a:rPr>
              <a:t>ProTech</a:t>
            </a:r>
            <a:r>
              <a:rPr lang="en-US" sz="3200" b="1" dirty="0">
                <a:solidFill>
                  <a:schemeClr val="bg1"/>
                </a:solidFill>
                <a:latin typeface="Arial" panose="020B0604020202020204" pitchFamily="34" charset="0"/>
                <a:cs typeface="Arial" panose="020B0604020202020204" pitchFamily="34" charset="0"/>
              </a:rPr>
              <a:t> Enterprise Operations Domain.</a:t>
            </a:r>
          </a:p>
          <a:p>
            <a:pPr marL="0" indent="0">
              <a:lnSpc>
                <a:spcPct val="110000"/>
              </a:lnSpc>
              <a:spcBef>
                <a:spcPts val="1800"/>
              </a:spcBef>
              <a:buNone/>
            </a:pPr>
            <a:endParaRPr lang="en-US" sz="3200" b="1" dirty="0">
              <a:solidFill>
                <a:schemeClr val="bg1"/>
              </a:solidFill>
              <a:latin typeface="Arial" panose="020B0604020202020204" pitchFamily="34" charset="0"/>
              <a:cs typeface="Arial" panose="020B0604020202020204" pitchFamily="34" charset="0"/>
            </a:endParaRPr>
          </a:p>
          <a:p>
            <a:pPr marL="0" indent="0">
              <a:lnSpc>
                <a:spcPct val="110000"/>
              </a:lnSpc>
              <a:spcBef>
                <a:spcPts val="1800"/>
              </a:spcBef>
              <a:buNone/>
            </a:pPr>
            <a:r>
              <a:rPr lang="en-US" dirty="0">
                <a:solidFill>
                  <a:schemeClr val="bg1"/>
                </a:solidFill>
                <a:latin typeface="Arial" panose="020B0604020202020204" pitchFamily="34" charset="0"/>
                <a:cs typeface="Arial" panose="020B0604020202020204" pitchFamily="34" charset="0"/>
              </a:rPr>
              <a:t>NOAA Clients needing to fulfill some “Common Government Services” requirements (Administrative Support, Finance, HR, Program Management, etc.) will do so through their Acquisition Servicing Division (SIAD, SSMD, SSAD, EAD, WAD)</a:t>
            </a:r>
            <a:endParaRPr lang="en-US" sz="3200" dirty="0">
              <a:solidFill>
                <a:schemeClr val="bg1"/>
              </a:solidFill>
              <a:latin typeface="Arial" panose="020B0604020202020204" pitchFamily="34" charset="0"/>
              <a:cs typeface="Arial" panose="020B0604020202020204" pitchFamily="34" charset="0"/>
            </a:endParaRPr>
          </a:p>
          <a:p>
            <a:pPr marL="0" indent="0">
              <a:spcBef>
                <a:spcPts val="1800"/>
              </a:spcBef>
              <a:buNone/>
            </a:pPr>
            <a:endParaRPr lang="en-US" sz="3200" dirty="0">
              <a:solidFill>
                <a:schemeClr val="bg1"/>
              </a:solidFill>
              <a:latin typeface="Arial" panose="020B0604020202020204" pitchFamily="34" charset="0"/>
              <a:cs typeface="Arial" panose="020B0604020202020204" pitchFamily="34" charset="0"/>
            </a:endParaRPr>
          </a:p>
          <a:p>
            <a:endParaRPr lang="en-US" dirty="0"/>
          </a:p>
        </p:txBody>
      </p:sp>
      <p:sp>
        <p:nvSpPr>
          <p:cNvPr id="4" name="TextBox 3"/>
          <p:cNvSpPr txBox="1"/>
          <p:nvPr/>
        </p:nvSpPr>
        <p:spPr>
          <a:xfrm>
            <a:off x="10759122" y="6411135"/>
            <a:ext cx="952843" cy="400110"/>
          </a:xfrm>
          <a:prstGeom prst="rect">
            <a:avLst/>
          </a:prstGeom>
          <a:noFill/>
        </p:spPr>
        <p:txBody>
          <a:bodyPr wrap="square" rtlCol="0">
            <a:spAutoFit/>
          </a:bodyPr>
          <a:lstStyle/>
          <a:p>
            <a:pPr algn="r"/>
            <a:r>
              <a:rPr lang="en-US" sz="2000" b="1" dirty="0">
                <a:solidFill>
                  <a:schemeClr val="bg1"/>
                </a:solidFill>
              </a:rPr>
              <a:t>10</a:t>
            </a:r>
          </a:p>
        </p:txBody>
      </p: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5709920"/>
            <a:ext cx="1148080" cy="1148080"/>
          </a:xfrm>
          <a:prstGeom prst="rect">
            <a:avLst/>
          </a:prstGeom>
        </p:spPr>
      </p:pic>
    </p:spTree>
    <p:extLst>
      <p:ext uri="{BB962C8B-B14F-4D97-AF65-F5344CB8AC3E}">
        <p14:creationId xmlns:p14="http://schemas.microsoft.com/office/powerpoint/2010/main" val="52579880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0082D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39634" y="378416"/>
            <a:ext cx="11495315" cy="1325563"/>
          </a:xfrm>
        </p:spPr>
        <p:txBody>
          <a:bodyPr>
            <a:normAutofit/>
          </a:bodyPr>
          <a:lstStyle/>
          <a:p>
            <a:pPr algn="ctr"/>
            <a:r>
              <a:rPr lang="en-US" sz="4000" dirty="0">
                <a:solidFill>
                  <a:schemeClr val="bg1"/>
                </a:solidFill>
                <a:latin typeface="Arial Black" panose="020B0A04020102020204" pitchFamily="34" charset="0"/>
              </a:rPr>
              <a:t>What Has Not Changed for NOAA Clients?</a:t>
            </a:r>
          </a:p>
        </p:txBody>
      </p:sp>
      <p:sp>
        <p:nvSpPr>
          <p:cNvPr id="3" name="Content Placeholder 2"/>
          <p:cNvSpPr>
            <a:spLocks noGrp="1"/>
          </p:cNvSpPr>
          <p:nvPr>
            <p:ph idx="1"/>
          </p:nvPr>
        </p:nvSpPr>
        <p:spPr>
          <a:xfrm>
            <a:off x="838200" y="1422400"/>
            <a:ext cx="10754532" cy="4357399"/>
          </a:xfrm>
        </p:spPr>
        <p:txBody>
          <a:bodyPr>
            <a:normAutofit fontScale="85000" lnSpcReduction="20000"/>
          </a:bodyPr>
          <a:lstStyle/>
          <a:p>
            <a:pPr marL="0" indent="0">
              <a:spcBef>
                <a:spcPts val="1800"/>
              </a:spcBef>
              <a:buNone/>
            </a:pPr>
            <a:endParaRPr lang="en-US" sz="3200" dirty="0">
              <a:solidFill>
                <a:schemeClr val="bg1"/>
              </a:solidFill>
              <a:latin typeface="Arial" panose="020B0604020202020204" pitchFamily="34" charset="0"/>
              <a:cs typeface="Arial" panose="020B0604020202020204" pitchFamily="34" charset="0"/>
            </a:endParaRPr>
          </a:p>
          <a:p>
            <a:pPr marL="514350" indent="-514350">
              <a:lnSpc>
                <a:spcPct val="120000"/>
              </a:lnSpc>
              <a:spcBef>
                <a:spcPts val="1800"/>
              </a:spcBef>
              <a:buAutoNum type="arabicPeriod"/>
            </a:pPr>
            <a:r>
              <a:rPr lang="en-US" sz="3000" dirty="0">
                <a:solidFill>
                  <a:schemeClr val="bg1"/>
                </a:solidFill>
                <a:latin typeface="Arial" panose="020B0604020202020204" pitchFamily="34" charset="0"/>
                <a:cs typeface="Arial" panose="020B0604020202020204" pitchFamily="34" charset="0"/>
              </a:rPr>
              <a:t>The Federal Information Technology Acquisition Reform Act (FITARA) is still applicable. The OCIO policy and procedure to determine if FITARA applies happens early in the planning stages.</a:t>
            </a:r>
          </a:p>
          <a:p>
            <a:pPr marL="514350" indent="-514350">
              <a:spcBef>
                <a:spcPts val="1800"/>
              </a:spcBef>
              <a:buAutoNum type="arabicPeriod"/>
            </a:pPr>
            <a:r>
              <a:rPr lang="en-US" sz="3000" dirty="0">
                <a:solidFill>
                  <a:schemeClr val="bg1"/>
                </a:solidFill>
                <a:latin typeface="Arial" panose="020B0604020202020204" pitchFamily="34" charset="0"/>
                <a:cs typeface="Arial" panose="020B0604020202020204" pitchFamily="34" charset="0"/>
              </a:rPr>
              <a:t>Annual AGO Acquisition Cut-off Dates</a:t>
            </a:r>
          </a:p>
          <a:p>
            <a:pPr marL="514350" indent="-514350">
              <a:lnSpc>
                <a:spcPct val="120000"/>
              </a:lnSpc>
              <a:spcBef>
                <a:spcPts val="1800"/>
              </a:spcBef>
              <a:buAutoNum type="arabicPeriod"/>
            </a:pPr>
            <a:r>
              <a:rPr lang="en-US" sz="3000" dirty="0">
                <a:solidFill>
                  <a:schemeClr val="bg1"/>
                </a:solidFill>
                <a:latin typeface="Arial" panose="020B0604020202020204" pitchFamily="34" charset="0"/>
                <a:cs typeface="Arial" panose="020B0604020202020204" pitchFamily="34" charset="0"/>
              </a:rPr>
              <a:t>NOAA Clients still plan Acquisitions with their AGO Servicing Acquisition Divisions (SIAD, SSMD, SSAD, EAD, WAD).  The Acquisition Servicing Division Contracting Officers execute Task Orders off the </a:t>
            </a:r>
            <a:r>
              <a:rPr lang="en-US" sz="3000" dirty="0" err="1">
                <a:solidFill>
                  <a:schemeClr val="bg1"/>
                </a:solidFill>
                <a:latin typeface="Arial" panose="020B0604020202020204" pitchFamily="34" charset="0"/>
                <a:cs typeface="Arial" panose="020B0604020202020204" pitchFamily="34" charset="0"/>
              </a:rPr>
              <a:t>ProTech</a:t>
            </a:r>
            <a:r>
              <a:rPr lang="en-US" sz="3000" dirty="0">
                <a:solidFill>
                  <a:schemeClr val="bg1"/>
                </a:solidFill>
                <a:latin typeface="Arial" panose="020B0604020202020204" pitchFamily="34" charset="0"/>
                <a:cs typeface="Arial" panose="020B0604020202020204" pitchFamily="34" charset="0"/>
              </a:rPr>
              <a:t> IDIQ contracts.</a:t>
            </a:r>
          </a:p>
          <a:p>
            <a:pPr marL="514350" indent="-514350">
              <a:spcBef>
                <a:spcPts val="1800"/>
              </a:spcBef>
              <a:buAutoNum type="arabicPeriod"/>
            </a:pPr>
            <a:endParaRPr lang="en-US" sz="3200" dirty="0">
              <a:solidFill>
                <a:schemeClr val="bg1"/>
              </a:solidFill>
              <a:latin typeface="Arial" panose="020B0604020202020204" pitchFamily="34" charset="0"/>
              <a:cs typeface="Arial" panose="020B0604020202020204" pitchFamily="34" charset="0"/>
            </a:endParaRPr>
          </a:p>
          <a:p>
            <a:endParaRPr lang="en-US" dirty="0"/>
          </a:p>
        </p:txBody>
      </p:sp>
      <p:sp>
        <p:nvSpPr>
          <p:cNvPr id="4" name="TextBox 3"/>
          <p:cNvSpPr txBox="1"/>
          <p:nvPr/>
        </p:nvSpPr>
        <p:spPr>
          <a:xfrm>
            <a:off x="11002451" y="6420255"/>
            <a:ext cx="952843" cy="400110"/>
          </a:xfrm>
          <a:prstGeom prst="rect">
            <a:avLst/>
          </a:prstGeom>
          <a:noFill/>
        </p:spPr>
        <p:txBody>
          <a:bodyPr wrap="square" rtlCol="0">
            <a:spAutoFit/>
          </a:bodyPr>
          <a:lstStyle/>
          <a:p>
            <a:pPr algn="r"/>
            <a:r>
              <a:rPr lang="en-US" sz="2000" b="1" dirty="0">
                <a:solidFill>
                  <a:schemeClr val="bg1"/>
                </a:solidFill>
              </a:rPr>
              <a:t>9</a:t>
            </a:r>
          </a:p>
        </p:txBody>
      </p: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5709920"/>
            <a:ext cx="1148080" cy="1148080"/>
          </a:xfrm>
          <a:prstGeom prst="rect">
            <a:avLst/>
          </a:prstGeom>
        </p:spPr>
      </p:pic>
    </p:spTree>
    <p:extLst>
      <p:ext uri="{BB962C8B-B14F-4D97-AF65-F5344CB8AC3E}">
        <p14:creationId xmlns:p14="http://schemas.microsoft.com/office/powerpoint/2010/main" val="5498112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0082D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39634" y="378416"/>
            <a:ext cx="11495315" cy="1325563"/>
          </a:xfrm>
        </p:spPr>
        <p:txBody>
          <a:bodyPr>
            <a:normAutofit/>
          </a:bodyPr>
          <a:lstStyle/>
          <a:p>
            <a:pPr algn="ctr"/>
            <a:r>
              <a:rPr lang="en-US" sz="4000" dirty="0">
                <a:solidFill>
                  <a:schemeClr val="bg1"/>
                </a:solidFill>
                <a:latin typeface="Arial Black" panose="020B0A04020102020204" pitchFamily="34" charset="0"/>
              </a:rPr>
              <a:t>Commercial Industry &amp; </a:t>
            </a:r>
            <a:r>
              <a:rPr lang="en-US" sz="4000" dirty="0" err="1">
                <a:solidFill>
                  <a:schemeClr val="bg1"/>
                </a:solidFill>
                <a:latin typeface="Arial Black" panose="020B0A04020102020204" pitchFamily="34" charset="0"/>
              </a:rPr>
              <a:t>ProTech</a:t>
            </a:r>
            <a:endParaRPr lang="en-US" sz="4000" dirty="0">
              <a:solidFill>
                <a:schemeClr val="bg1"/>
              </a:solidFill>
              <a:latin typeface="Arial Black" panose="020B0A04020102020204" pitchFamily="34" charset="0"/>
            </a:endParaRPr>
          </a:p>
        </p:txBody>
      </p:sp>
      <p:sp>
        <p:nvSpPr>
          <p:cNvPr id="3" name="Content Placeholder 2"/>
          <p:cNvSpPr>
            <a:spLocks noGrp="1"/>
          </p:cNvSpPr>
          <p:nvPr>
            <p:ph idx="1"/>
          </p:nvPr>
        </p:nvSpPr>
        <p:spPr>
          <a:xfrm>
            <a:off x="838200" y="1514764"/>
            <a:ext cx="10754532" cy="4265035"/>
          </a:xfrm>
        </p:spPr>
        <p:txBody>
          <a:bodyPr>
            <a:normAutofit fontScale="92500"/>
          </a:bodyPr>
          <a:lstStyle/>
          <a:p>
            <a:pPr marL="0" indent="0">
              <a:lnSpc>
                <a:spcPct val="100000"/>
              </a:lnSpc>
              <a:spcBef>
                <a:spcPts val="1800"/>
              </a:spcBef>
              <a:buNone/>
            </a:pPr>
            <a:r>
              <a:rPr lang="en-US" sz="3200" dirty="0">
                <a:solidFill>
                  <a:schemeClr val="bg1"/>
                </a:solidFill>
                <a:latin typeface="Arial" panose="020B0604020202020204" pitchFamily="34" charset="0"/>
                <a:cs typeface="Arial" panose="020B0604020202020204" pitchFamily="34" charset="0"/>
              </a:rPr>
              <a:t>1. </a:t>
            </a:r>
            <a:r>
              <a:rPr lang="en-US" sz="3000" dirty="0" err="1">
                <a:solidFill>
                  <a:schemeClr val="bg1"/>
                </a:solidFill>
                <a:latin typeface="Arial" panose="020B0604020202020204" pitchFamily="34" charset="0"/>
                <a:cs typeface="Arial" panose="020B0604020202020204" pitchFamily="34" charset="0"/>
              </a:rPr>
              <a:t>ProTech</a:t>
            </a:r>
            <a:r>
              <a:rPr lang="en-US" sz="3000" dirty="0">
                <a:solidFill>
                  <a:schemeClr val="bg1"/>
                </a:solidFill>
                <a:latin typeface="Arial" panose="020B0604020202020204" pitchFamily="34" charset="0"/>
                <a:cs typeface="Arial" panose="020B0604020202020204" pitchFamily="34" charset="0"/>
              </a:rPr>
              <a:t> was created to fulfill almost all of NOAA’s services requirements. The </a:t>
            </a:r>
            <a:r>
              <a:rPr lang="en-US" sz="3000" dirty="0" err="1">
                <a:solidFill>
                  <a:schemeClr val="bg1"/>
                </a:solidFill>
                <a:latin typeface="Arial" panose="020B0604020202020204" pitchFamily="34" charset="0"/>
                <a:cs typeface="Arial" panose="020B0604020202020204" pitchFamily="34" charset="0"/>
              </a:rPr>
              <a:t>ProTech</a:t>
            </a:r>
            <a:r>
              <a:rPr lang="en-US" sz="3000" dirty="0">
                <a:solidFill>
                  <a:schemeClr val="bg1"/>
                </a:solidFill>
                <a:latin typeface="Arial" panose="020B0604020202020204" pitchFamily="34" charset="0"/>
                <a:cs typeface="Arial" panose="020B0604020202020204" pitchFamily="34" charset="0"/>
              </a:rPr>
              <a:t> website Domain-specific pages have a wealth of information, to include Task Order Procurement Forecasts and a list of the companies with </a:t>
            </a:r>
            <a:r>
              <a:rPr lang="en-US" sz="3000" dirty="0" err="1">
                <a:solidFill>
                  <a:schemeClr val="bg1"/>
                </a:solidFill>
                <a:latin typeface="Arial" panose="020B0604020202020204" pitchFamily="34" charset="0"/>
                <a:cs typeface="Arial" panose="020B0604020202020204" pitchFamily="34" charset="0"/>
              </a:rPr>
              <a:t>ProTech</a:t>
            </a:r>
            <a:r>
              <a:rPr lang="en-US" sz="3000" dirty="0">
                <a:solidFill>
                  <a:schemeClr val="bg1"/>
                </a:solidFill>
                <a:latin typeface="Arial" panose="020B0604020202020204" pitchFamily="34" charset="0"/>
                <a:cs typeface="Arial" panose="020B0604020202020204" pitchFamily="34" charset="0"/>
              </a:rPr>
              <a:t> Prime Awards &amp; POC information, and Task Order Awards. </a:t>
            </a:r>
          </a:p>
          <a:p>
            <a:pPr marL="0" indent="0">
              <a:lnSpc>
                <a:spcPct val="100000"/>
              </a:lnSpc>
              <a:spcBef>
                <a:spcPts val="1800"/>
              </a:spcBef>
              <a:buNone/>
            </a:pPr>
            <a:r>
              <a:rPr lang="en-US" sz="3000" dirty="0">
                <a:solidFill>
                  <a:schemeClr val="bg1"/>
                </a:solidFill>
                <a:latin typeface="Arial" panose="020B0604020202020204" pitchFamily="34" charset="0"/>
                <a:cs typeface="Arial" panose="020B0604020202020204" pitchFamily="34" charset="0"/>
              </a:rPr>
              <a:t>2. Companies who are interested in doing business with NOAA are encouraged to review the Procurement Forecasts and to reach out to the companies with </a:t>
            </a:r>
            <a:r>
              <a:rPr lang="en-US" sz="3000" dirty="0" err="1">
                <a:solidFill>
                  <a:schemeClr val="bg1"/>
                </a:solidFill>
                <a:latin typeface="Arial" panose="020B0604020202020204" pitchFamily="34" charset="0"/>
                <a:cs typeface="Arial" panose="020B0604020202020204" pitchFamily="34" charset="0"/>
              </a:rPr>
              <a:t>ProTech</a:t>
            </a:r>
            <a:r>
              <a:rPr lang="en-US" sz="3000" dirty="0">
                <a:solidFill>
                  <a:schemeClr val="bg1"/>
                </a:solidFill>
                <a:latin typeface="Arial" panose="020B0604020202020204" pitchFamily="34" charset="0"/>
                <a:cs typeface="Arial" panose="020B0604020202020204" pitchFamily="34" charset="0"/>
              </a:rPr>
              <a:t> Prime Awards for “teaming on the fly” opportunities.  </a:t>
            </a:r>
          </a:p>
          <a:p>
            <a:pPr marL="514350" indent="-514350">
              <a:spcBef>
                <a:spcPts val="1800"/>
              </a:spcBef>
              <a:buAutoNum type="arabicPeriod"/>
            </a:pPr>
            <a:endParaRPr lang="en-US" sz="3200" dirty="0">
              <a:solidFill>
                <a:schemeClr val="bg1"/>
              </a:solidFill>
              <a:latin typeface="Arial" panose="020B0604020202020204" pitchFamily="34" charset="0"/>
              <a:cs typeface="Arial" panose="020B0604020202020204" pitchFamily="34" charset="0"/>
            </a:endParaRPr>
          </a:p>
          <a:p>
            <a:endParaRPr lang="en-US" dirty="0"/>
          </a:p>
        </p:txBody>
      </p:sp>
      <p:sp>
        <p:nvSpPr>
          <p:cNvPr id="4" name="TextBox 3"/>
          <p:cNvSpPr txBox="1"/>
          <p:nvPr/>
        </p:nvSpPr>
        <p:spPr>
          <a:xfrm>
            <a:off x="11002451" y="6420255"/>
            <a:ext cx="952843" cy="400110"/>
          </a:xfrm>
          <a:prstGeom prst="rect">
            <a:avLst/>
          </a:prstGeom>
          <a:noFill/>
        </p:spPr>
        <p:txBody>
          <a:bodyPr wrap="square" rtlCol="0">
            <a:spAutoFit/>
          </a:bodyPr>
          <a:lstStyle/>
          <a:p>
            <a:pPr algn="r"/>
            <a:r>
              <a:rPr lang="en-US" sz="2000" b="1" dirty="0">
                <a:solidFill>
                  <a:schemeClr val="bg1"/>
                </a:solidFill>
              </a:rPr>
              <a:t>9</a:t>
            </a:r>
          </a:p>
        </p:txBody>
      </p: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5709920"/>
            <a:ext cx="1148080" cy="1148080"/>
          </a:xfrm>
          <a:prstGeom prst="rect">
            <a:avLst/>
          </a:prstGeom>
        </p:spPr>
      </p:pic>
    </p:spTree>
    <p:extLst>
      <p:ext uri="{BB962C8B-B14F-4D97-AF65-F5344CB8AC3E}">
        <p14:creationId xmlns:p14="http://schemas.microsoft.com/office/powerpoint/2010/main" val="124013497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00AAE2"/>
        </a:solidFill>
        <a:effectLst/>
      </p:bgPr>
    </p:bg>
    <p:spTree>
      <p:nvGrpSpPr>
        <p:cNvPr id="1" name=""/>
        <p:cNvGrpSpPr/>
        <p:nvPr/>
      </p:nvGrpSpPr>
      <p:grpSpPr>
        <a:xfrm>
          <a:off x="0" y="0"/>
          <a:ext cx="0" cy="0"/>
          <a:chOff x="0" y="0"/>
          <a:chExt cx="0" cy="0"/>
        </a:xfrm>
      </p:grpSpPr>
      <p:sp>
        <p:nvSpPr>
          <p:cNvPr id="2" name="Rectangle 1"/>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9" name="Title 4"/>
          <p:cNvSpPr txBox="1">
            <a:spLocks/>
          </p:cNvSpPr>
          <p:nvPr/>
        </p:nvSpPr>
        <p:spPr>
          <a:xfrm>
            <a:off x="0" y="167268"/>
            <a:ext cx="12192000" cy="1405054"/>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b="1" dirty="0">
                <a:solidFill>
                  <a:schemeClr val="bg1"/>
                </a:solidFill>
                <a:latin typeface="Arial Black" charset="0"/>
                <a:ea typeface="Arial Black" charset="0"/>
                <a:cs typeface="Arial Black" charset="0"/>
              </a:rPr>
              <a:t>VISIT OUR PROTECH WEBSITE!</a:t>
            </a:r>
          </a:p>
        </p:txBody>
      </p:sp>
      <p:sp>
        <p:nvSpPr>
          <p:cNvPr id="4" name="Slide Number Placeholder 3"/>
          <p:cNvSpPr>
            <a:spLocks noGrp="1"/>
          </p:cNvSpPr>
          <p:nvPr>
            <p:ph type="sldNum" sz="quarter" idx="12"/>
          </p:nvPr>
        </p:nvSpPr>
        <p:spPr>
          <a:xfrm>
            <a:off x="9448801" y="6492875"/>
            <a:ext cx="2743200" cy="365125"/>
          </a:xfrm>
        </p:spPr>
        <p:txBody>
          <a:bodyPr/>
          <a:lstStyle/>
          <a:p>
            <a:fld id="{9D42A805-CC9C-914B-ABB2-F476495C4AE8}" type="slidenum">
              <a:rPr lang="en-US" sz="2000" b="1" smtClean="0">
                <a:solidFill>
                  <a:schemeClr val="bg1"/>
                </a:solidFill>
                <a:latin typeface="Arial" charset="0"/>
                <a:ea typeface="Arial" charset="0"/>
                <a:cs typeface="Arial" charset="0"/>
              </a:rPr>
              <a:t>15</a:t>
            </a:fld>
            <a:endParaRPr lang="en-US" sz="2000" b="1" dirty="0">
              <a:solidFill>
                <a:schemeClr val="bg1"/>
              </a:solidFill>
              <a:latin typeface="Arial" charset="0"/>
              <a:ea typeface="Arial" charset="0"/>
              <a:cs typeface="Arial" charset="0"/>
            </a:endParaRPr>
          </a:p>
        </p:txBody>
      </p:sp>
      <p:sp>
        <p:nvSpPr>
          <p:cNvPr id="3" name="Rectangle 2"/>
          <p:cNvSpPr/>
          <p:nvPr/>
        </p:nvSpPr>
        <p:spPr>
          <a:xfrm>
            <a:off x="874776" y="1625637"/>
            <a:ext cx="10442448" cy="5386090"/>
          </a:xfrm>
          <a:prstGeom prst="rect">
            <a:avLst/>
          </a:prstGeom>
        </p:spPr>
        <p:txBody>
          <a:bodyPr wrap="square">
            <a:spAutoFit/>
          </a:bodyPr>
          <a:lstStyle/>
          <a:p>
            <a:pPr algn="ctr"/>
            <a:r>
              <a:rPr lang="en-US" sz="2800" dirty="0">
                <a:solidFill>
                  <a:schemeClr val="bg1"/>
                </a:solidFill>
                <a:latin typeface="Arial" charset="0"/>
                <a:ea typeface="Arial" charset="0"/>
                <a:cs typeface="Arial" charset="0"/>
                <a:hlinkClick r:id="rId3"/>
              </a:rPr>
              <a:t>https://www.protechservices.noaa.gov</a:t>
            </a:r>
            <a:endParaRPr lang="en-US" sz="2800" dirty="0">
              <a:solidFill>
                <a:schemeClr val="bg1"/>
              </a:solidFill>
              <a:latin typeface="Arial" charset="0"/>
              <a:ea typeface="Arial" charset="0"/>
              <a:cs typeface="Arial" charset="0"/>
            </a:endParaRPr>
          </a:p>
          <a:p>
            <a:endParaRPr lang="en-US" sz="2400" dirty="0">
              <a:solidFill>
                <a:schemeClr val="bg1"/>
              </a:solidFill>
              <a:latin typeface="Arial" charset="0"/>
              <a:ea typeface="Arial" charset="0"/>
              <a:cs typeface="Arial" charset="0"/>
            </a:endParaRPr>
          </a:p>
          <a:p>
            <a:r>
              <a:rPr lang="en-US" sz="2400" dirty="0">
                <a:solidFill>
                  <a:schemeClr val="bg1"/>
                </a:solidFill>
                <a:latin typeface="Arial" charset="0"/>
                <a:ea typeface="Arial" charset="0"/>
                <a:cs typeface="Arial" charset="0"/>
              </a:rPr>
              <a:t>	- Most information intended for public view	</a:t>
            </a:r>
          </a:p>
          <a:p>
            <a:r>
              <a:rPr lang="en-US" sz="2400" dirty="0">
                <a:solidFill>
                  <a:schemeClr val="bg1"/>
                </a:solidFill>
                <a:latin typeface="Arial" charset="0"/>
                <a:ea typeface="Arial" charset="0"/>
                <a:cs typeface="Arial" charset="0"/>
              </a:rPr>
              <a:t>	- </a:t>
            </a:r>
            <a:r>
              <a:rPr lang="en-US" sz="2400" dirty="0" err="1">
                <a:solidFill>
                  <a:schemeClr val="bg1"/>
                </a:solidFill>
                <a:latin typeface="Arial" charset="0"/>
                <a:ea typeface="Arial" charset="0"/>
                <a:cs typeface="Arial" charset="0"/>
              </a:rPr>
              <a:t>ProTech</a:t>
            </a:r>
            <a:r>
              <a:rPr lang="en-US" sz="2400" dirty="0">
                <a:solidFill>
                  <a:schemeClr val="bg1"/>
                </a:solidFill>
                <a:latin typeface="Arial" charset="0"/>
                <a:ea typeface="Arial" charset="0"/>
                <a:cs typeface="Arial" charset="0"/>
              </a:rPr>
              <a:t> PMO Points of contact</a:t>
            </a:r>
          </a:p>
          <a:p>
            <a:r>
              <a:rPr lang="en-US" sz="2400" dirty="0">
                <a:solidFill>
                  <a:schemeClr val="bg1"/>
                </a:solidFill>
                <a:latin typeface="Arial" charset="0"/>
                <a:ea typeface="Arial" charset="0"/>
                <a:cs typeface="Arial" charset="0"/>
              </a:rPr>
              <a:t>	- Ordering Guide, Training slides, Acquisition templates, FAQs</a:t>
            </a:r>
          </a:p>
          <a:p>
            <a:r>
              <a:rPr lang="en-US" sz="2400" dirty="0">
                <a:solidFill>
                  <a:schemeClr val="bg1"/>
                </a:solidFill>
                <a:latin typeface="Arial" charset="0"/>
                <a:ea typeface="Arial" charset="0"/>
                <a:cs typeface="Arial" charset="0"/>
              </a:rPr>
              <a:t>	- Quarterly Report to DOC with </a:t>
            </a:r>
            <a:r>
              <a:rPr lang="en-US" sz="2400" dirty="0" err="1">
                <a:solidFill>
                  <a:schemeClr val="bg1"/>
                </a:solidFill>
                <a:latin typeface="Arial" charset="0"/>
                <a:ea typeface="Arial" charset="0"/>
                <a:cs typeface="Arial" charset="0"/>
              </a:rPr>
              <a:t>ProTech</a:t>
            </a:r>
            <a:r>
              <a:rPr lang="en-US" sz="2400" dirty="0">
                <a:solidFill>
                  <a:schemeClr val="bg1"/>
                </a:solidFill>
                <a:latin typeface="Arial" charset="0"/>
                <a:ea typeface="Arial" charset="0"/>
                <a:cs typeface="Arial" charset="0"/>
              </a:rPr>
              <a:t> program information</a:t>
            </a:r>
          </a:p>
          <a:p>
            <a:r>
              <a:rPr lang="en-US" sz="2400" dirty="0">
                <a:solidFill>
                  <a:schemeClr val="bg1"/>
                </a:solidFill>
                <a:latin typeface="Arial" charset="0"/>
                <a:ea typeface="Arial" charset="0"/>
                <a:cs typeface="Arial" charset="0"/>
              </a:rPr>
              <a:t>	- Domain-specific pages with:</a:t>
            </a:r>
          </a:p>
          <a:p>
            <a:r>
              <a:rPr lang="en-US" sz="2400" dirty="0">
                <a:solidFill>
                  <a:schemeClr val="bg1"/>
                </a:solidFill>
                <a:latin typeface="Arial" charset="0"/>
                <a:ea typeface="Arial" charset="0"/>
                <a:cs typeface="Arial" charset="0"/>
              </a:rPr>
              <a:t>		Task Order Procurement forecasts</a:t>
            </a:r>
          </a:p>
          <a:p>
            <a:r>
              <a:rPr lang="en-US" sz="2400" dirty="0">
                <a:solidFill>
                  <a:schemeClr val="bg1"/>
                </a:solidFill>
                <a:latin typeface="Arial" charset="0"/>
                <a:ea typeface="Arial" charset="0"/>
                <a:cs typeface="Arial" charset="0"/>
              </a:rPr>
              <a:t>		Task Order Award announcements</a:t>
            </a:r>
          </a:p>
          <a:p>
            <a:r>
              <a:rPr lang="en-US" sz="2400" dirty="0">
                <a:solidFill>
                  <a:schemeClr val="bg1"/>
                </a:solidFill>
                <a:latin typeface="Arial" charset="0"/>
                <a:ea typeface="Arial" charset="0"/>
                <a:cs typeface="Arial" charset="0"/>
              </a:rPr>
              <a:t>		Prime Awardee Company information</a:t>
            </a:r>
          </a:p>
          <a:p>
            <a:r>
              <a:rPr lang="en-US" sz="2400" dirty="0">
                <a:solidFill>
                  <a:schemeClr val="bg1"/>
                </a:solidFill>
                <a:latin typeface="Arial" charset="0"/>
                <a:ea typeface="Arial" charset="0"/>
                <a:cs typeface="Arial" charset="0"/>
              </a:rPr>
              <a:t>		Master Contract</a:t>
            </a:r>
          </a:p>
          <a:p>
            <a:r>
              <a:rPr lang="en-US" sz="2400" dirty="0">
                <a:solidFill>
                  <a:schemeClr val="bg1"/>
                </a:solidFill>
                <a:latin typeface="Arial" charset="0"/>
                <a:ea typeface="Arial" charset="0"/>
                <a:cs typeface="Arial" charset="0"/>
              </a:rPr>
              <a:t>		Task Areas</a:t>
            </a:r>
          </a:p>
          <a:p>
            <a:r>
              <a:rPr lang="en-US" sz="2400" dirty="0">
                <a:solidFill>
                  <a:schemeClr val="bg1"/>
                </a:solidFill>
                <a:latin typeface="Arial" charset="0"/>
                <a:ea typeface="Arial" charset="0"/>
                <a:cs typeface="Arial" charset="0"/>
              </a:rPr>
              <a:t>		Labor Categories</a:t>
            </a:r>
          </a:p>
          <a:p>
            <a:r>
              <a:rPr lang="en-US" sz="2800" dirty="0">
                <a:solidFill>
                  <a:schemeClr val="bg1"/>
                </a:solidFill>
                <a:latin typeface="Arial" charset="0"/>
                <a:ea typeface="Arial" charset="0"/>
                <a:cs typeface="Arial" charset="0"/>
              </a:rPr>
              <a:t>		</a:t>
            </a:r>
          </a:p>
        </p:txBody>
      </p:sp>
      <p:pic>
        <p:nvPicPr>
          <p:cNvPr id="6" name="Picture 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5709920"/>
            <a:ext cx="1148080" cy="1148080"/>
          </a:xfrm>
          <a:prstGeom prst="rect">
            <a:avLst/>
          </a:prstGeom>
        </p:spPr>
      </p:pic>
    </p:spTree>
    <p:extLst>
      <p:ext uri="{BB962C8B-B14F-4D97-AF65-F5344CB8AC3E}">
        <p14:creationId xmlns:p14="http://schemas.microsoft.com/office/powerpoint/2010/main" val="32931899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0082D2"/>
        </a:solidFill>
        <a:effectLst/>
      </p:bgPr>
    </p:bg>
    <p:spTree>
      <p:nvGrpSpPr>
        <p:cNvPr id="1" name=""/>
        <p:cNvGrpSpPr/>
        <p:nvPr/>
      </p:nvGrpSpPr>
      <p:grpSpPr>
        <a:xfrm>
          <a:off x="0" y="0"/>
          <a:ext cx="0" cy="0"/>
          <a:chOff x="0" y="0"/>
          <a:chExt cx="0" cy="0"/>
        </a:xfrm>
      </p:grpSpPr>
      <p:sp>
        <p:nvSpPr>
          <p:cNvPr id="7" name="Rectangle 6"/>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dirty="0">
              <a:solidFill>
                <a:prstClr val="white"/>
              </a:solidFill>
            </a:endParaRPr>
          </a:p>
        </p:txBody>
      </p:sp>
      <p:sp>
        <p:nvSpPr>
          <p:cNvPr id="2" name="Title 1"/>
          <p:cNvSpPr>
            <a:spLocks noGrp="1"/>
          </p:cNvSpPr>
          <p:nvPr>
            <p:ph type="title"/>
          </p:nvPr>
        </p:nvSpPr>
        <p:spPr>
          <a:xfrm>
            <a:off x="262464" y="0"/>
            <a:ext cx="10515600" cy="1325563"/>
          </a:xfrm>
        </p:spPr>
        <p:txBody>
          <a:bodyPr>
            <a:normAutofit/>
          </a:bodyPr>
          <a:lstStyle/>
          <a:p>
            <a:r>
              <a:rPr lang="en-US" sz="4800" b="1" dirty="0">
                <a:solidFill>
                  <a:schemeClr val="bg1"/>
                </a:solidFill>
                <a:latin typeface="Arial Black" charset="0"/>
                <a:ea typeface="Arial Black" charset="0"/>
                <a:cs typeface="Arial Black" charset="0"/>
              </a:rPr>
              <a:t>What Is </a:t>
            </a:r>
            <a:r>
              <a:rPr lang="en-US" sz="4800" b="1" dirty="0" err="1">
                <a:solidFill>
                  <a:schemeClr val="bg1"/>
                </a:solidFill>
                <a:latin typeface="Arial Black" charset="0"/>
                <a:ea typeface="Arial Black" charset="0"/>
                <a:cs typeface="Arial Black" charset="0"/>
              </a:rPr>
              <a:t>ProTech</a:t>
            </a:r>
            <a:r>
              <a:rPr lang="en-US" sz="4800" b="1" dirty="0">
                <a:solidFill>
                  <a:schemeClr val="bg1"/>
                </a:solidFill>
                <a:latin typeface="Arial Black" charset="0"/>
                <a:ea typeface="Arial Black" charset="0"/>
                <a:cs typeface="Arial Black" charset="0"/>
              </a:rPr>
              <a:t>?</a:t>
            </a:r>
            <a:endParaRPr lang="en-US" sz="4800" b="1" dirty="0">
              <a:latin typeface="Arial Black" charset="0"/>
              <a:ea typeface="Arial Black" charset="0"/>
              <a:cs typeface="Arial Black" charset="0"/>
            </a:endParaRPr>
          </a:p>
        </p:txBody>
      </p:sp>
      <p:sp>
        <p:nvSpPr>
          <p:cNvPr id="4" name="Rectangle 3"/>
          <p:cNvSpPr/>
          <p:nvPr/>
        </p:nvSpPr>
        <p:spPr>
          <a:xfrm>
            <a:off x="262463" y="1058849"/>
            <a:ext cx="10060097" cy="4832092"/>
          </a:xfrm>
          <a:prstGeom prst="rect">
            <a:avLst/>
          </a:prstGeom>
        </p:spPr>
        <p:txBody>
          <a:bodyPr wrap="square" lIns="0" rIns="0">
            <a:spAutoFit/>
          </a:bodyPr>
          <a:lstStyle/>
          <a:p>
            <a:pPr marL="171450" lvl="1" eaLnBrk="0" fontAlgn="base" hangingPunct="0">
              <a:spcBef>
                <a:spcPts val="600"/>
              </a:spcBef>
              <a:spcAft>
                <a:spcPts val="600"/>
              </a:spcAft>
            </a:pPr>
            <a:r>
              <a:rPr lang="en-US" sz="2400" kern="0" dirty="0">
                <a:solidFill>
                  <a:prstClr val="white"/>
                </a:solidFill>
                <a:latin typeface="Arial" charset="0"/>
                <a:ea typeface="Arial" charset="0"/>
                <a:cs typeface="Arial" charset="0"/>
              </a:rPr>
              <a:t>The Professional, Scientific, and Technical Services (</a:t>
            </a:r>
            <a:r>
              <a:rPr lang="en-US" sz="2400" kern="0" dirty="0" err="1">
                <a:solidFill>
                  <a:prstClr val="white"/>
                </a:solidFill>
                <a:latin typeface="Arial" charset="0"/>
                <a:ea typeface="Arial" charset="0"/>
                <a:cs typeface="Arial" charset="0"/>
              </a:rPr>
              <a:t>ProTech</a:t>
            </a:r>
            <a:r>
              <a:rPr lang="en-US" sz="2400" kern="0" dirty="0">
                <a:solidFill>
                  <a:prstClr val="white"/>
                </a:solidFill>
                <a:latin typeface="Arial" charset="0"/>
                <a:ea typeface="Arial" charset="0"/>
                <a:cs typeface="Arial" charset="0"/>
              </a:rPr>
              <a:t>) Program/Branch includes a Program Management Office, in the Corporate Services Acquisition Division.</a:t>
            </a:r>
          </a:p>
          <a:p>
            <a:pPr marL="171450" lvl="1" eaLnBrk="0" fontAlgn="base" hangingPunct="0">
              <a:spcBef>
                <a:spcPts val="600"/>
              </a:spcBef>
              <a:spcAft>
                <a:spcPts val="600"/>
              </a:spcAft>
            </a:pPr>
            <a:r>
              <a:rPr lang="en-US" sz="2400" kern="0" dirty="0">
                <a:solidFill>
                  <a:prstClr val="white"/>
                </a:solidFill>
                <a:latin typeface="Arial" charset="0"/>
                <a:ea typeface="Arial" charset="0"/>
                <a:cs typeface="Arial" charset="0"/>
              </a:rPr>
              <a:t>The </a:t>
            </a:r>
            <a:r>
              <a:rPr lang="en-US" sz="2400" kern="0" dirty="0" err="1">
                <a:solidFill>
                  <a:prstClr val="white"/>
                </a:solidFill>
                <a:latin typeface="Arial" charset="0"/>
                <a:ea typeface="Arial" charset="0"/>
                <a:cs typeface="Arial" charset="0"/>
              </a:rPr>
              <a:t>ProTech</a:t>
            </a:r>
            <a:r>
              <a:rPr lang="en-US" sz="2400" kern="0" dirty="0">
                <a:solidFill>
                  <a:prstClr val="white"/>
                </a:solidFill>
                <a:latin typeface="Arial" charset="0"/>
                <a:ea typeface="Arial" charset="0"/>
                <a:cs typeface="Arial" charset="0"/>
              </a:rPr>
              <a:t> contracts are a suite of multiple-award Indefinite Delivery, Indefinite Quantity (IDIQ) contracts organized into four Domains that align with NOAA’s primary mission areas: </a:t>
            </a:r>
          </a:p>
          <a:p>
            <a:pPr marL="171450" lvl="1" eaLnBrk="0" fontAlgn="base" hangingPunct="0">
              <a:spcBef>
                <a:spcPts val="600"/>
              </a:spcBef>
              <a:spcAft>
                <a:spcPts val="600"/>
              </a:spcAft>
            </a:pPr>
            <a:endParaRPr lang="en-US" sz="800" kern="0" dirty="0">
              <a:solidFill>
                <a:prstClr val="white"/>
              </a:solidFill>
              <a:latin typeface="Arial" charset="0"/>
              <a:ea typeface="Arial" charset="0"/>
              <a:cs typeface="Arial" charset="0"/>
            </a:endParaRPr>
          </a:p>
          <a:p>
            <a:pPr marL="1428750" lvl="3" indent="-342900" eaLnBrk="0" fontAlgn="base" hangingPunct="0">
              <a:spcBef>
                <a:spcPts val="600"/>
              </a:spcBef>
              <a:spcAft>
                <a:spcPts val="600"/>
              </a:spcAft>
              <a:buFont typeface="Courier New" charset="0"/>
              <a:buChar char="o"/>
            </a:pPr>
            <a:r>
              <a:rPr lang="en-US" sz="2400" kern="0" dirty="0">
                <a:solidFill>
                  <a:prstClr val="white"/>
                </a:solidFill>
                <a:latin typeface="Arial" charset="0"/>
                <a:ea typeface="Arial" charset="0"/>
                <a:cs typeface="Arial" charset="0"/>
              </a:rPr>
              <a:t>Satellite – awarded June 2017</a:t>
            </a:r>
            <a:endParaRPr lang="en-US" sz="2400" kern="0" dirty="0">
              <a:solidFill>
                <a:srgbClr val="FF0000"/>
              </a:solidFill>
              <a:latin typeface="Arial" charset="0"/>
              <a:ea typeface="Arial" charset="0"/>
              <a:cs typeface="Arial" charset="0"/>
            </a:endParaRPr>
          </a:p>
          <a:p>
            <a:pPr marL="1428750" lvl="3" indent="-342900" eaLnBrk="0" fontAlgn="base" hangingPunct="0">
              <a:spcBef>
                <a:spcPts val="600"/>
              </a:spcBef>
              <a:spcAft>
                <a:spcPts val="600"/>
              </a:spcAft>
              <a:buFont typeface="Courier New" charset="0"/>
              <a:buChar char="o"/>
            </a:pPr>
            <a:r>
              <a:rPr lang="en-US" sz="2400" kern="0" dirty="0">
                <a:solidFill>
                  <a:prstClr val="white"/>
                </a:solidFill>
                <a:latin typeface="Arial" charset="0"/>
                <a:ea typeface="Arial" charset="0"/>
                <a:cs typeface="Arial" charset="0"/>
              </a:rPr>
              <a:t>Fisheries – awarded September 2018              </a:t>
            </a:r>
          </a:p>
          <a:p>
            <a:pPr marL="1428750" lvl="3" indent="-342900" eaLnBrk="0" fontAlgn="base" hangingPunct="0">
              <a:spcBef>
                <a:spcPts val="600"/>
              </a:spcBef>
              <a:spcAft>
                <a:spcPts val="600"/>
              </a:spcAft>
              <a:buFont typeface="Courier New" charset="0"/>
              <a:buChar char="o"/>
            </a:pPr>
            <a:r>
              <a:rPr lang="en-US" sz="2400" kern="0" dirty="0">
                <a:solidFill>
                  <a:prstClr val="white"/>
                </a:solidFill>
                <a:latin typeface="Arial" charset="0"/>
                <a:ea typeface="Arial" charset="0"/>
                <a:cs typeface="Arial" charset="0"/>
              </a:rPr>
              <a:t>Oceans – awarded February 2019</a:t>
            </a:r>
            <a:endParaRPr lang="en-US" sz="2400" kern="0" dirty="0">
              <a:solidFill>
                <a:srgbClr val="FF0000"/>
              </a:solidFill>
              <a:latin typeface="Arial" charset="0"/>
              <a:ea typeface="Arial" charset="0"/>
              <a:cs typeface="Arial" charset="0"/>
            </a:endParaRPr>
          </a:p>
          <a:p>
            <a:pPr marL="1428750" lvl="3" indent="-342900" eaLnBrk="0" fontAlgn="base" hangingPunct="0">
              <a:spcBef>
                <a:spcPts val="600"/>
              </a:spcBef>
              <a:spcAft>
                <a:spcPts val="600"/>
              </a:spcAft>
              <a:buFont typeface="Courier New" charset="0"/>
              <a:buChar char="o"/>
            </a:pPr>
            <a:r>
              <a:rPr lang="en-US" sz="2400" kern="0" dirty="0">
                <a:solidFill>
                  <a:prstClr val="white"/>
                </a:solidFill>
                <a:latin typeface="Arial" charset="0"/>
                <a:ea typeface="Arial" charset="0"/>
                <a:cs typeface="Arial" charset="0"/>
              </a:rPr>
              <a:t>Weather – awarded January 2020</a:t>
            </a:r>
          </a:p>
        </p:txBody>
      </p:sp>
      <p:sp>
        <p:nvSpPr>
          <p:cNvPr id="5" name="Slide Number Placeholder 4"/>
          <p:cNvSpPr>
            <a:spLocks noGrp="1"/>
          </p:cNvSpPr>
          <p:nvPr>
            <p:ph type="sldNum" sz="quarter" idx="12"/>
          </p:nvPr>
        </p:nvSpPr>
        <p:spPr>
          <a:xfrm>
            <a:off x="9448800" y="6492874"/>
            <a:ext cx="2743200" cy="365125"/>
          </a:xfrm>
        </p:spPr>
        <p:txBody>
          <a:bodyPr/>
          <a:lstStyle/>
          <a:p>
            <a:fld id="{9D42A805-CC9C-914B-ABB2-F476495C4AE8}" type="slidenum">
              <a:rPr lang="en-US" sz="2000" b="1" smtClean="0">
                <a:solidFill>
                  <a:prstClr val="white"/>
                </a:solidFill>
                <a:latin typeface="Arial" charset="0"/>
                <a:ea typeface="Arial" charset="0"/>
                <a:cs typeface="Arial" charset="0"/>
              </a:rPr>
              <a:pPr/>
              <a:t>2</a:t>
            </a:fld>
            <a:endParaRPr lang="en-US" sz="2000" b="1" dirty="0">
              <a:solidFill>
                <a:prstClr val="white"/>
              </a:solidFill>
              <a:latin typeface="Arial" charset="0"/>
              <a:ea typeface="Arial" charset="0"/>
              <a:cs typeface="Arial" charset="0"/>
            </a:endParaRPr>
          </a:p>
        </p:txBody>
      </p:sp>
      <p:pic>
        <p:nvPicPr>
          <p:cNvPr id="3" name="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5709920"/>
            <a:ext cx="1148080" cy="1148080"/>
          </a:xfrm>
          <a:prstGeom prst="rect">
            <a:avLst/>
          </a:prstGeom>
        </p:spPr>
      </p:pic>
    </p:spTree>
    <p:extLst>
      <p:ext uri="{BB962C8B-B14F-4D97-AF65-F5344CB8AC3E}">
        <p14:creationId xmlns:p14="http://schemas.microsoft.com/office/powerpoint/2010/main" val="38911435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0082D2"/>
        </a:solidFill>
        <a:effectLst/>
      </p:bgPr>
    </p:bg>
    <p:spTree>
      <p:nvGrpSpPr>
        <p:cNvPr id="1" name=""/>
        <p:cNvGrpSpPr/>
        <p:nvPr/>
      </p:nvGrpSpPr>
      <p:grpSpPr>
        <a:xfrm>
          <a:off x="0" y="0"/>
          <a:ext cx="0" cy="0"/>
          <a:chOff x="0" y="0"/>
          <a:chExt cx="0" cy="0"/>
        </a:xfrm>
      </p:grpSpPr>
      <p:sp>
        <p:nvSpPr>
          <p:cNvPr id="7" name="Rectangle 6"/>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solidFill>
                <a:prstClr val="white"/>
              </a:solidFill>
            </a:endParaRPr>
          </a:p>
        </p:txBody>
      </p:sp>
      <p:pic>
        <p:nvPicPr>
          <p:cNvPr id="9" name="Picture 8"/>
          <p:cNvPicPr>
            <a:picLocks noChangeAspect="1"/>
          </p:cNvPicPr>
          <p:nvPr/>
        </p:nvPicPr>
        <p:blipFill>
          <a:blip r:embed="rId3" cstate="email">
            <a:alphaModFix amt="70000"/>
            <a:extLst>
              <a:ext uri="{28A0092B-C50C-407E-A947-70E740481C1C}">
                <a14:useLocalDpi xmlns:a14="http://schemas.microsoft.com/office/drawing/2010/main"/>
              </a:ext>
            </a:extLst>
          </a:blip>
          <a:stretch>
            <a:fillRect/>
          </a:stretch>
        </p:blipFill>
        <p:spPr>
          <a:xfrm>
            <a:off x="45733" y="395971"/>
            <a:ext cx="6051670" cy="6051670"/>
          </a:xfrm>
          <a:prstGeom prst="rect">
            <a:avLst/>
          </a:prstGeom>
        </p:spPr>
      </p:pic>
      <p:sp>
        <p:nvSpPr>
          <p:cNvPr id="32" name="Rectangle 31"/>
          <p:cNvSpPr/>
          <p:nvPr/>
        </p:nvSpPr>
        <p:spPr>
          <a:xfrm>
            <a:off x="-7698" y="0"/>
            <a:ext cx="5296327" cy="6858000"/>
          </a:xfrm>
          <a:prstGeom prst="rect">
            <a:avLst/>
          </a:prstGeom>
          <a:solidFill>
            <a:srgbClr val="094495">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nvGrpSpPr>
          <p:cNvPr id="15" name="Group 14"/>
          <p:cNvGrpSpPr/>
          <p:nvPr/>
        </p:nvGrpSpPr>
        <p:grpSpPr>
          <a:xfrm>
            <a:off x="1819563" y="1396245"/>
            <a:ext cx="2815771" cy="1741928"/>
            <a:chOff x="8745733" y="4227772"/>
            <a:chExt cx="3487184" cy="2498968"/>
          </a:xfrm>
        </p:grpSpPr>
        <p:pic>
          <p:nvPicPr>
            <p:cNvPr id="11" name="Picture 10"/>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745733" y="4227772"/>
              <a:ext cx="2498968" cy="2498968"/>
            </a:xfrm>
            <a:prstGeom prst="rect">
              <a:avLst/>
            </a:prstGeom>
            <a:noFill/>
          </p:spPr>
        </p:pic>
        <p:sp>
          <p:nvSpPr>
            <p:cNvPr id="12" name="TextBox 11"/>
            <p:cNvSpPr txBox="1"/>
            <p:nvPr/>
          </p:nvSpPr>
          <p:spPr>
            <a:xfrm>
              <a:off x="10618945" y="4428586"/>
              <a:ext cx="1418615" cy="830997"/>
            </a:xfrm>
            <a:prstGeom prst="rect">
              <a:avLst/>
            </a:prstGeom>
            <a:noFill/>
          </p:spPr>
          <p:txBody>
            <a:bodyPr wrap="square" rtlCol="0">
              <a:spAutoFit/>
            </a:bodyPr>
            <a:lstStyle/>
            <a:p>
              <a:pPr algn="ctr"/>
              <a:r>
                <a:rPr lang="en-US" sz="2400" b="1" dirty="0">
                  <a:solidFill>
                    <a:prstClr val="white"/>
                  </a:solidFill>
                  <a:latin typeface="Arial" charset="0"/>
                  <a:ea typeface="Arial" charset="0"/>
                  <a:cs typeface="Arial" charset="0"/>
                </a:rPr>
                <a:t>YEAR BASE</a:t>
              </a:r>
            </a:p>
          </p:txBody>
        </p:sp>
        <p:sp>
          <p:nvSpPr>
            <p:cNvPr id="13" name="TextBox 12"/>
            <p:cNvSpPr txBox="1"/>
            <p:nvPr/>
          </p:nvSpPr>
          <p:spPr>
            <a:xfrm>
              <a:off x="10423586" y="5596121"/>
              <a:ext cx="1809331" cy="1015532"/>
            </a:xfrm>
            <a:prstGeom prst="rect">
              <a:avLst/>
            </a:prstGeom>
            <a:noFill/>
          </p:spPr>
          <p:txBody>
            <a:bodyPr wrap="square" rtlCol="0">
              <a:spAutoFit/>
            </a:bodyPr>
            <a:lstStyle/>
            <a:p>
              <a:pPr algn="ctr"/>
              <a:r>
                <a:rPr lang="en-US" sz="2000" b="1" dirty="0">
                  <a:solidFill>
                    <a:prstClr val="white"/>
                  </a:solidFill>
                  <a:latin typeface="Arial" charset="0"/>
                  <a:ea typeface="Arial" charset="0"/>
                  <a:cs typeface="Arial" charset="0"/>
                </a:rPr>
                <a:t>1-YEAR OPTIONS</a:t>
              </a:r>
            </a:p>
          </p:txBody>
        </p:sp>
        <p:sp>
          <p:nvSpPr>
            <p:cNvPr id="14" name="TextBox 13"/>
            <p:cNvSpPr txBox="1"/>
            <p:nvPr/>
          </p:nvSpPr>
          <p:spPr>
            <a:xfrm>
              <a:off x="10885755" y="5243098"/>
              <a:ext cx="884994" cy="369332"/>
            </a:xfrm>
            <a:prstGeom prst="rect">
              <a:avLst/>
            </a:prstGeom>
            <a:noFill/>
          </p:spPr>
          <p:txBody>
            <a:bodyPr wrap="square" rtlCol="0">
              <a:spAutoFit/>
            </a:bodyPr>
            <a:lstStyle/>
            <a:p>
              <a:pPr algn="ctr"/>
              <a:r>
                <a:rPr lang="en-US">
                  <a:solidFill>
                    <a:prstClr val="white"/>
                  </a:solidFill>
                  <a:latin typeface="Arial" charset="0"/>
                  <a:ea typeface="Arial" charset="0"/>
                  <a:cs typeface="Arial" charset="0"/>
                </a:rPr>
                <a:t>with</a:t>
              </a:r>
            </a:p>
          </p:txBody>
        </p:sp>
      </p:grpSp>
      <p:sp>
        <p:nvSpPr>
          <p:cNvPr id="31" name="TextBox 30"/>
          <p:cNvSpPr txBox="1"/>
          <p:nvPr/>
        </p:nvSpPr>
        <p:spPr>
          <a:xfrm>
            <a:off x="1148151" y="195916"/>
            <a:ext cx="3762938" cy="1200329"/>
          </a:xfrm>
          <a:prstGeom prst="rect">
            <a:avLst/>
          </a:prstGeom>
          <a:noFill/>
        </p:spPr>
        <p:txBody>
          <a:bodyPr wrap="square" rtlCol="0">
            <a:spAutoFit/>
          </a:bodyPr>
          <a:lstStyle/>
          <a:p>
            <a:pPr algn="ctr"/>
            <a:r>
              <a:rPr lang="en-US" sz="2400" dirty="0">
                <a:solidFill>
                  <a:prstClr val="white"/>
                </a:solidFill>
                <a:latin typeface="Arial" charset="0"/>
                <a:ea typeface="Arial" charset="0"/>
                <a:cs typeface="Arial" charset="0"/>
              </a:rPr>
              <a:t>Five Year Ordering Period in each Domain</a:t>
            </a:r>
          </a:p>
          <a:p>
            <a:pPr algn="ctr"/>
            <a:endParaRPr lang="en-US" sz="2400" dirty="0">
              <a:solidFill>
                <a:prstClr val="white"/>
              </a:solidFill>
              <a:latin typeface="Arial" charset="0"/>
              <a:ea typeface="Arial" charset="0"/>
              <a:cs typeface="Arial" charset="0"/>
            </a:endParaRPr>
          </a:p>
        </p:txBody>
      </p:sp>
      <p:sp>
        <p:nvSpPr>
          <p:cNvPr id="16" name="TextBox 15"/>
          <p:cNvSpPr txBox="1"/>
          <p:nvPr/>
        </p:nvSpPr>
        <p:spPr>
          <a:xfrm>
            <a:off x="1496233" y="4546550"/>
            <a:ext cx="3142974" cy="1938992"/>
          </a:xfrm>
          <a:prstGeom prst="rect">
            <a:avLst/>
          </a:prstGeom>
          <a:noFill/>
        </p:spPr>
        <p:txBody>
          <a:bodyPr wrap="square" rtlCol="0">
            <a:spAutoFit/>
          </a:bodyPr>
          <a:lstStyle/>
          <a:p>
            <a:pPr algn="ctr"/>
            <a:r>
              <a:rPr lang="en-US" sz="12000" b="1" dirty="0">
                <a:solidFill>
                  <a:prstClr val="white"/>
                </a:solidFill>
                <a:latin typeface="Arial Black" charset="0"/>
                <a:ea typeface="Arial Black" charset="0"/>
                <a:cs typeface="Arial Black" charset="0"/>
              </a:rPr>
              <a:t>$3</a:t>
            </a:r>
            <a:r>
              <a:rPr lang="en-US" sz="12000" b="1" baseline="30000" dirty="0">
                <a:solidFill>
                  <a:prstClr val="white"/>
                </a:solidFill>
                <a:latin typeface="Arial Black" charset="0"/>
                <a:ea typeface="Arial Black" charset="0"/>
                <a:cs typeface="Arial Black" charset="0"/>
              </a:rPr>
              <a:t>B</a:t>
            </a:r>
          </a:p>
        </p:txBody>
      </p:sp>
      <p:sp>
        <p:nvSpPr>
          <p:cNvPr id="33" name="TextBox 32"/>
          <p:cNvSpPr txBox="1"/>
          <p:nvPr/>
        </p:nvSpPr>
        <p:spPr>
          <a:xfrm>
            <a:off x="1521632" y="6192476"/>
            <a:ext cx="3117575" cy="707886"/>
          </a:xfrm>
          <a:prstGeom prst="rect">
            <a:avLst/>
          </a:prstGeom>
          <a:noFill/>
        </p:spPr>
        <p:txBody>
          <a:bodyPr wrap="square" rtlCol="0">
            <a:spAutoFit/>
          </a:bodyPr>
          <a:lstStyle/>
          <a:p>
            <a:pPr algn="ctr"/>
            <a:r>
              <a:rPr lang="en-US" sz="2000" dirty="0">
                <a:solidFill>
                  <a:prstClr val="white"/>
                </a:solidFill>
                <a:latin typeface="Arial" charset="0"/>
                <a:ea typeface="Arial" charset="0"/>
                <a:cs typeface="Arial" charset="0"/>
              </a:rPr>
              <a:t>Shared ceiling across all four Domains</a:t>
            </a:r>
          </a:p>
        </p:txBody>
      </p:sp>
      <p:sp>
        <p:nvSpPr>
          <p:cNvPr id="35" name="TextBox 34"/>
          <p:cNvSpPr txBox="1"/>
          <p:nvPr/>
        </p:nvSpPr>
        <p:spPr>
          <a:xfrm>
            <a:off x="5373258" y="563037"/>
            <a:ext cx="6670961" cy="2800767"/>
          </a:xfrm>
          <a:prstGeom prst="rect">
            <a:avLst/>
          </a:prstGeom>
          <a:noFill/>
        </p:spPr>
        <p:txBody>
          <a:bodyPr wrap="square" rtlCol="0">
            <a:spAutoFit/>
          </a:bodyPr>
          <a:lstStyle/>
          <a:p>
            <a:pPr algn="ctr"/>
            <a:r>
              <a:rPr lang="en-US" sz="2800" dirty="0">
                <a:solidFill>
                  <a:prstClr val="white"/>
                </a:solidFill>
                <a:latin typeface="Arial" charset="0"/>
                <a:ea typeface="Arial Black" charset="0"/>
                <a:cs typeface="Arial" charset="0"/>
              </a:rPr>
              <a:t>The </a:t>
            </a:r>
            <a:r>
              <a:rPr lang="en-US" sz="2800" dirty="0" err="1">
                <a:solidFill>
                  <a:prstClr val="white"/>
                </a:solidFill>
                <a:latin typeface="Arial" charset="0"/>
                <a:ea typeface="Arial Black" charset="0"/>
                <a:cs typeface="Arial" charset="0"/>
              </a:rPr>
              <a:t>ProTech</a:t>
            </a:r>
            <a:r>
              <a:rPr lang="en-US" sz="2800" dirty="0">
                <a:solidFill>
                  <a:prstClr val="white"/>
                </a:solidFill>
                <a:latin typeface="Arial" charset="0"/>
                <a:ea typeface="Arial Black" charset="0"/>
                <a:cs typeface="Arial" charset="0"/>
              </a:rPr>
              <a:t> contracts are </a:t>
            </a:r>
            <a:r>
              <a:rPr lang="en-US" sz="2800" b="1" dirty="0">
                <a:solidFill>
                  <a:prstClr val="white"/>
                </a:solidFill>
                <a:latin typeface="Arial Black" charset="0"/>
                <a:ea typeface="Arial Black" charset="0"/>
                <a:cs typeface="Arial Black" charset="0"/>
              </a:rPr>
              <a:t>MANDATORY </a:t>
            </a:r>
            <a:r>
              <a:rPr lang="en-US" sz="2400" dirty="0">
                <a:solidFill>
                  <a:prstClr val="white"/>
                </a:solidFill>
                <a:latin typeface="Arial" charset="0"/>
                <a:ea typeface="Arial Black" charset="0"/>
                <a:cs typeface="Arial" charset="0"/>
              </a:rPr>
              <a:t>use b</a:t>
            </a:r>
            <a:r>
              <a:rPr lang="en-US" sz="2400" dirty="0">
                <a:solidFill>
                  <a:prstClr val="white"/>
                </a:solidFill>
                <a:latin typeface="Arial" charset="0"/>
                <a:ea typeface="Arial" charset="0"/>
                <a:cs typeface="Arial" charset="0"/>
              </a:rPr>
              <a:t>y National Oceanic and Atmospheric Administration (NOAA) Line and Staff Offices.  The </a:t>
            </a:r>
            <a:r>
              <a:rPr lang="en-US" sz="2400" dirty="0" err="1">
                <a:solidFill>
                  <a:prstClr val="white"/>
                </a:solidFill>
                <a:latin typeface="Arial" charset="0"/>
                <a:ea typeface="Arial" charset="0"/>
                <a:cs typeface="Arial" charset="0"/>
              </a:rPr>
              <a:t>ProTech</a:t>
            </a:r>
            <a:r>
              <a:rPr lang="en-US" sz="2400" dirty="0">
                <a:solidFill>
                  <a:prstClr val="white"/>
                </a:solidFill>
                <a:latin typeface="Arial" charset="0"/>
                <a:ea typeface="Arial" charset="0"/>
                <a:cs typeface="Arial" charset="0"/>
              </a:rPr>
              <a:t> contracts are Mandatory Use by DOC Bureaus when appropriate.</a:t>
            </a:r>
          </a:p>
          <a:p>
            <a:pPr algn="ctr"/>
            <a:endParaRPr lang="en-US" sz="2400" b="1" dirty="0">
              <a:solidFill>
                <a:prstClr val="white"/>
              </a:solidFill>
              <a:latin typeface="Arial" charset="0"/>
              <a:ea typeface="Arial Black" charset="0"/>
              <a:cs typeface="Arial" charset="0"/>
            </a:endParaRPr>
          </a:p>
        </p:txBody>
      </p:sp>
      <p:sp>
        <p:nvSpPr>
          <p:cNvPr id="37" name="Slide Number Placeholder 6"/>
          <p:cNvSpPr>
            <a:spLocks noGrp="1"/>
          </p:cNvSpPr>
          <p:nvPr>
            <p:ph type="sldNum" sz="quarter" idx="12"/>
          </p:nvPr>
        </p:nvSpPr>
        <p:spPr>
          <a:xfrm>
            <a:off x="9448800" y="6492875"/>
            <a:ext cx="2743200" cy="365125"/>
          </a:xfrm>
        </p:spPr>
        <p:txBody>
          <a:bodyPr/>
          <a:lstStyle/>
          <a:p>
            <a:r>
              <a:rPr lang="en-US" sz="2000" b="1" dirty="0">
                <a:solidFill>
                  <a:prstClr val="white"/>
                </a:solidFill>
                <a:latin typeface="Arial" charset="0"/>
                <a:ea typeface="Arial" charset="0"/>
                <a:cs typeface="Arial" charset="0"/>
              </a:rPr>
              <a:t>3</a:t>
            </a:r>
          </a:p>
        </p:txBody>
      </p:sp>
      <p:sp>
        <p:nvSpPr>
          <p:cNvPr id="17" name="TextBox 16"/>
          <p:cNvSpPr txBox="1"/>
          <p:nvPr/>
        </p:nvSpPr>
        <p:spPr>
          <a:xfrm>
            <a:off x="5217780" y="4300026"/>
            <a:ext cx="6826439" cy="2246769"/>
          </a:xfrm>
          <a:prstGeom prst="rect">
            <a:avLst/>
          </a:prstGeom>
          <a:noFill/>
        </p:spPr>
        <p:txBody>
          <a:bodyPr wrap="square" rtlCol="0">
            <a:spAutoFit/>
          </a:bodyPr>
          <a:lstStyle/>
          <a:p>
            <a:pPr algn="ctr"/>
            <a:r>
              <a:rPr lang="en-US" sz="2400" dirty="0">
                <a:solidFill>
                  <a:prstClr val="white"/>
                </a:solidFill>
                <a:latin typeface="Arial" charset="0"/>
                <a:ea typeface="Arial" charset="0"/>
                <a:cs typeface="Arial" charset="0"/>
              </a:rPr>
              <a:t>Please see the </a:t>
            </a:r>
            <a:r>
              <a:rPr lang="en-US" sz="2400" dirty="0" err="1">
                <a:solidFill>
                  <a:prstClr val="white"/>
                </a:solidFill>
                <a:latin typeface="Arial" charset="0"/>
                <a:ea typeface="Arial" charset="0"/>
                <a:cs typeface="Arial" charset="0"/>
              </a:rPr>
              <a:t>ProTech</a:t>
            </a:r>
            <a:r>
              <a:rPr lang="en-US" sz="2400" dirty="0">
                <a:solidFill>
                  <a:prstClr val="white"/>
                </a:solidFill>
                <a:latin typeface="Arial" charset="0"/>
                <a:ea typeface="Arial" charset="0"/>
                <a:cs typeface="Arial" charset="0"/>
              </a:rPr>
              <a:t> website for useful information:</a:t>
            </a:r>
          </a:p>
          <a:p>
            <a:pPr algn="ctr"/>
            <a:endParaRPr lang="en-US" sz="2400" dirty="0">
              <a:solidFill>
                <a:prstClr val="white"/>
              </a:solidFill>
              <a:latin typeface="Arial" charset="0"/>
              <a:ea typeface="Arial" charset="0"/>
              <a:cs typeface="Arial" charset="0"/>
            </a:endParaRPr>
          </a:p>
          <a:p>
            <a:pPr algn="ctr"/>
            <a:r>
              <a:rPr lang="en-US" sz="2400" dirty="0">
                <a:solidFill>
                  <a:schemeClr val="bg1"/>
                </a:solidFill>
                <a:latin typeface="Arial" charset="0"/>
                <a:ea typeface="Arial" charset="0"/>
                <a:cs typeface="Arial" charset="0"/>
                <a:hlinkClick r:id="rId5"/>
              </a:rPr>
              <a:t>www.protechservices.noaa.gov</a:t>
            </a:r>
            <a:endParaRPr lang="en-US" sz="2400" dirty="0">
              <a:solidFill>
                <a:schemeClr val="bg1"/>
              </a:solidFill>
              <a:latin typeface="Arial" charset="0"/>
              <a:ea typeface="Arial" charset="0"/>
              <a:cs typeface="Arial" charset="0"/>
            </a:endParaRPr>
          </a:p>
          <a:p>
            <a:pPr algn="ctr"/>
            <a:endParaRPr lang="en-US" sz="2000" dirty="0">
              <a:solidFill>
                <a:prstClr val="white"/>
              </a:solidFill>
              <a:latin typeface="Arial" charset="0"/>
              <a:ea typeface="Arial" charset="0"/>
              <a:cs typeface="Arial" charset="0"/>
            </a:endParaRPr>
          </a:p>
          <a:p>
            <a:pPr algn="ctr"/>
            <a:endParaRPr lang="en-US" sz="2400" b="1" dirty="0">
              <a:solidFill>
                <a:prstClr val="white"/>
              </a:solidFill>
              <a:latin typeface="Arial" charset="0"/>
              <a:ea typeface="Arial Black" charset="0"/>
              <a:cs typeface="Arial" charset="0"/>
            </a:endParaRPr>
          </a:p>
        </p:txBody>
      </p:sp>
      <p:pic>
        <p:nvPicPr>
          <p:cNvPr id="18" name="Picture 17"/>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0" y="5709920"/>
            <a:ext cx="1148080" cy="1148080"/>
          </a:xfrm>
          <a:prstGeom prst="rect">
            <a:avLst/>
          </a:prstGeom>
        </p:spPr>
      </p:pic>
    </p:spTree>
    <p:extLst>
      <p:ext uri="{BB962C8B-B14F-4D97-AF65-F5344CB8AC3E}">
        <p14:creationId xmlns:p14="http://schemas.microsoft.com/office/powerpoint/2010/main" val="22973210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a:xfrm>
          <a:off x="0" y="0"/>
          <a:ext cx="0" cy="0"/>
          <a:chOff x="0" y="0"/>
          <a:chExt cx="0" cy="0"/>
        </a:xfrm>
      </p:grpSpPr>
      <p:sp>
        <p:nvSpPr>
          <p:cNvPr id="2" name="Rectangle 1"/>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pic>
        <p:nvPicPr>
          <p:cNvPr id="3" name="Picture 2"/>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727200" y="-15990"/>
            <a:ext cx="7829459" cy="6908227"/>
          </a:xfrm>
          <a:prstGeom prst="rect">
            <a:avLst/>
          </a:prstGeom>
        </p:spPr>
      </p:pic>
      <p:sp>
        <p:nvSpPr>
          <p:cNvPr id="9" name="Rectangle 8"/>
          <p:cNvSpPr/>
          <p:nvPr/>
        </p:nvSpPr>
        <p:spPr>
          <a:xfrm>
            <a:off x="-1" y="14822"/>
            <a:ext cx="6056354" cy="6858000"/>
          </a:xfrm>
          <a:prstGeom prst="rect">
            <a:avLst/>
          </a:prstGeom>
          <a:solidFill>
            <a:srgbClr val="094495">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Connector 10"/>
          <p:cNvCxnSpPr>
            <a:stCxn id="2" idx="0"/>
          </p:cNvCxnSpPr>
          <p:nvPr/>
        </p:nvCxnSpPr>
        <p:spPr>
          <a:xfrm>
            <a:off x="6096000" y="0"/>
            <a:ext cx="0" cy="685800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Title 4"/>
          <p:cNvSpPr txBox="1">
            <a:spLocks/>
          </p:cNvSpPr>
          <p:nvPr/>
        </p:nvSpPr>
        <p:spPr>
          <a:xfrm>
            <a:off x="6259056" y="14822"/>
            <a:ext cx="5730240" cy="1417955"/>
          </a:xfrm>
          <a:prstGeom prst="rect">
            <a:avLst/>
          </a:prstGeom>
        </p:spPr>
        <p:txBody>
          <a:bodyPr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endParaRPr lang="en-US" sz="5400" b="1" dirty="0">
              <a:solidFill>
                <a:schemeClr val="bg1"/>
              </a:solidFill>
              <a:latin typeface="Arial Black" charset="0"/>
              <a:ea typeface="Arial Black" charset="0"/>
              <a:cs typeface="Arial Black" charset="0"/>
            </a:endParaRPr>
          </a:p>
        </p:txBody>
      </p:sp>
      <p:sp>
        <p:nvSpPr>
          <p:cNvPr id="14" name="Rectangle 13"/>
          <p:cNvSpPr/>
          <p:nvPr/>
        </p:nvSpPr>
        <p:spPr>
          <a:xfrm>
            <a:off x="6369948" y="1795896"/>
            <a:ext cx="6157704" cy="5416868"/>
          </a:xfrm>
          <a:prstGeom prst="rect">
            <a:avLst/>
          </a:prstGeom>
        </p:spPr>
        <p:txBody>
          <a:bodyPr wrap="square">
            <a:spAutoFit/>
          </a:bodyPr>
          <a:lstStyle/>
          <a:p>
            <a:pPr marL="457200" indent="-457200">
              <a:spcAft>
                <a:spcPts val="1200"/>
              </a:spcAft>
              <a:buFont typeface="Wingdings" panose="05000000000000000000" pitchFamily="2" charset="2"/>
              <a:buChar char="§"/>
            </a:pPr>
            <a:r>
              <a:rPr lang="en-US" sz="3200" dirty="0">
                <a:solidFill>
                  <a:schemeClr val="bg1"/>
                </a:solidFill>
                <a:latin typeface="Arial" panose="020B0604020202020204" pitchFamily="34" charset="0"/>
                <a:cs typeface="Arial" panose="020B0604020202020204" pitchFamily="34" charset="0"/>
              </a:rPr>
              <a:t>Obtain high-quality professional and technical services</a:t>
            </a:r>
          </a:p>
          <a:p>
            <a:pPr marL="457200" indent="-457200">
              <a:spcAft>
                <a:spcPts val="1200"/>
              </a:spcAft>
              <a:buFont typeface="Wingdings" panose="05000000000000000000" pitchFamily="2" charset="2"/>
              <a:buChar char="§"/>
            </a:pPr>
            <a:r>
              <a:rPr lang="en-US" sz="3200" dirty="0">
                <a:solidFill>
                  <a:schemeClr val="bg1"/>
                </a:solidFill>
                <a:latin typeface="Arial" panose="020B0604020202020204" pitchFamily="34" charset="0"/>
                <a:cs typeface="Arial" panose="020B0604020202020204" pitchFamily="34" charset="0"/>
              </a:rPr>
              <a:t>Develop an industrial base of partners</a:t>
            </a:r>
          </a:p>
          <a:p>
            <a:pPr marL="457200" indent="-457200">
              <a:spcAft>
                <a:spcPts val="1200"/>
              </a:spcAft>
              <a:buFont typeface="Wingdings" panose="05000000000000000000" pitchFamily="2" charset="2"/>
              <a:buChar char="§"/>
            </a:pPr>
            <a:r>
              <a:rPr lang="en-US" sz="3200" dirty="0">
                <a:solidFill>
                  <a:schemeClr val="bg1"/>
                </a:solidFill>
                <a:latin typeface="Arial" panose="020B0604020202020204" pitchFamily="34" charset="0"/>
                <a:cs typeface="Arial" panose="020B0604020202020204" pitchFamily="34" charset="0"/>
              </a:rPr>
              <a:t>Develop and maintain performance-based contracts</a:t>
            </a:r>
          </a:p>
          <a:p>
            <a:pPr marL="457200" indent="-457200">
              <a:spcAft>
                <a:spcPts val="1200"/>
              </a:spcAft>
              <a:buFont typeface="Wingdings" panose="05000000000000000000" pitchFamily="2" charset="2"/>
              <a:buChar char="§"/>
            </a:pPr>
            <a:r>
              <a:rPr lang="en-US" sz="3200" dirty="0">
                <a:solidFill>
                  <a:schemeClr val="bg1"/>
                </a:solidFill>
                <a:latin typeface="Arial" panose="020B0604020202020204" pitchFamily="34" charset="0"/>
                <a:cs typeface="Arial" panose="020B0604020202020204" pitchFamily="34" charset="0"/>
              </a:rPr>
              <a:t>Contribute to the NOAA mission</a:t>
            </a:r>
          </a:p>
          <a:p>
            <a:pPr marL="800100" lvl="1" indent="-342900">
              <a:buAutoNum type="arabicPeriod"/>
            </a:pPr>
            <a:endParaRPr lang="en-US" dirty="0">
              <a:solidFill>
                <a:schemeClr val="bg1"/>
              </a:solidFill>
              <a:latin typeface="Arial" charset="0"/>
              <a:ea typeface="Arial" charset="0"/>
              <a:cs typeface="Arial" charset="0"/>
            </a:endParaRPr>
          </a:p>
        </p:txBody>
      </p:sp>
      <p:sp>
        <p:nvSpPr>
          <p:cNvPr id="5" name="Slide Number Placeholder 4"/>
          <p:cNvSpPr>
            <a:spLocks noGrp="1"/>
          </p:cNvSpPr>
          <p:nvPr>
            <p:ph type="sldNum" sz="quarter" idx="12"/>
          </p:nvPr>
        </p:nvSpPr>
        <p:spPr>
          <a:xfrm>
            <a:off x="9448800" y="6416809"/>
            <a:ext cx="2623226" cy="365125"/>
          </a:xfrm>
        </p:spPr>
        <p:txBody>
          <a:bodyPr/>
          <a:lstStyle/>
          <a:p>
            <a:fld id="{9D42A805-CC9C-914B-ABB2-F476495C4AE8}" type="slidenum">
              <a:rPr lang="en-US" sz="2000" b="1" smtClean="0">
                <a:solidFill>
                  <a:schemeClr val="bg1"/>
                </a:solidFill>
                <a:latin typeface="Arial" charset="0"/>
                <a:ea typeface="Arial" charset="0"/>
                <a:cs typeface="Arial" charset="0"/>
              </a:rPr>
              <a:t>4</a:t>
            </a:fld>
            <a:endParaRPr lang="en-US" sz="2000" b="1" dirty="0">
              <a:solidFill>
                <a:schemeClr val="bg1"/>
              </a:solidFill>
              <a:latin typeface="Arial" charset="0"/>
              <a:ea typeface="Arial" charset="0"/>
              <a:cs typeface="Arial" charset="0"/>
            </a:endParaRPr>
          </a:p>
        </p:txBody>
      </p:sp>
      <p:pic>
        <p:nvPicPr>
          <p:cNvPr id="10" name="Picture 9"/>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5709920"/>
            <a:ext cx="1148080" cy="1148080"/>
          </a:xfrm>
          <a:prstGeom prst="rect">
            <a:avLst/>
          </a:prstGeom>
        </p:spPr>
      </p:pic>
      <p:sp>
        <p:nvSpPr>
          <p:cNvPr id="15" name="Title 4"/>
          <p:cNvSpPr txBox="1">
            <a:spLocks/>
          </p:cNvSpPr>
          <p:nvPr/>
        </p:nvSpPr>
        <p:spPr>
          <a:xfrm>
            <a:off x="6010836" y="200715"/>
            <a:ext cx="6383868" cy="141795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5400" b="1" dirty="0" err="1">
                <a:solidFill>
                  <a:schemeClr val="bg1"/>
                </a:solidFill>
                <a:latin typeface="Arial Black" charset="0"/>
                <a:ea typeface="Arial Black" charset="0"/>
                <a:cs typeface="Arial Black" charset="0"/>
              </a:rPr>
              <a:t>ProTech</a:t>
            </a:r>
            <a:r>
              <a:rPr lang="en-US" sz="5400" b="1" dirty="0">
                <a:solidFill>
                  <a:schemeClr val="bg1"/>
                </a:solidFill>
                <a:latin typeface="Arial Black" charset="0"/>
                <a:ea typeface="Arial Black" charset="0"/>
                <a:cs typeface="Arial Black" charset="0"/>
              </a:rPr>
              <a:t> Objectives</a:t>
            </a:r>
          </a:p>
        </p:txBody>
      </p:sp>
    </p:spTree>
    <p:extLst>
      <p:ext uri="{BB962C8B-B14F-4D97-AF65-F5344CB8AC3E}">
        <p14:creationId xmlns:p14="http://schemas.microsoft.com/office/powerpoint/2010/main" val="8667791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a:xfrm>
          <a:off x="0" y="0"/>
          <a:ext cx="0" cy="0"/>
          <a:chOff x="0" y="0"/>
          <a:chExt cx="0" cy="0"/>
        </a:xfrm>
      </p:grpSpPr>
      <p:sp>
        <p:nvSpPr>
          <p:cNvPr id="2" name="Rectangle 1"/>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pic>
        <p:nvPicPr>
          <p:cNvPr id="3" name="Picture 2"/>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4402666" y="14822"/>
            <a:ext cx="7789333" cy="6872822"/>
          </a:xfrm>
          <a:prstGeom prst="rect">
            <a:avLst/>
          </a:prstGeom>
        </p:spPr>
      </p:pic>
      <p:sp>
        <p:nvSpPr>
          <p:cNvPr id="9" name="Rectangle 8"/>
          <p:cNvSpPr/>
          <p:nvPr/>
        </p:nvSpPr>
        <p:spPr>
          <a:xfrm>
            <a:off x="-1" y="14822"/>
            <a:ext cx="6056354" cy="6858000"/>
          </a:xfrm>
          <a:prstGeom prst="rect">
            <a:avLst/>
          </a:prstGeom>
          <a:solidFill>
            <a:srgbClr val="094495">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Connector 10"/>
          <p:cNvCxnSpPr>
            <a:stCxn id="2" idx="0"/>
          </p:cNvCxnSpPr>
          <p:nvPr/>
        </p:nvCxnSpPr>
        <p:spPr>
          <a:xfrm>
            <a:off x="6096000" y="0"/>
            <a:ext cx="0" cy="685800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Title 4"/>
          <p:cNvSpPr txBox="1">
            <a:spLocks/>
          </p:cNvSpPr>
          <p:nvPr/>
        </p:nvSpPr>
        <p:spPr>
          <a:xfrm>
            <a:off x="6259056" y="14822"/>
            <a:ext cx="5730240" cy="1417955"/>
          </a:xfrm>
          <a:prstGeom prst="rect">
            <a:avLst/>
          </a:prstGeom>
        </p:spPr>
        <p:txBody>
          <a:bodyPr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endParaRPr lang="en-US" sz="5400" b="1" dirty="0">
              <a:solidFill>
                <a:schemeClr val="bg1"/>
              </a:solidFill>
              <a:latin typeface="Arial Black" charset="0"/>
              <a:ea typeface="Arial Black" charset="0"/>
              <a:cs typeface="Arial Black" charset="0"/>
            </a:endParaRPr>
          </a:p>
        </p:txBody>
      </p:sp>
      <p:sp>
        <p:nvSpPr>
          <p:cNvPr id="13" name="Title 4"/>
          <p:cNvSpPr txBox="1">
            <a:spLocks/>
          </p:cNvSpPr>
          <p:nvPr/>
        </p:nvSpPr>
        <p:spPr>
          <a:xfrm>
            <a:off x="0" y="305767"/>
            <a:ext cx="6383868" cy="141795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5400" b="1" dirty="0" err="1">
                <a:solidFill>
                  <a:schemeClr val="bg1"/>
                </a:solidFill>
                <a:latin typeface="Arial Black" charset="0"/>
                <a:ea typeface="Arial Black" charset="0"/>
                <a:cs typeface="Arial Black" charset="0"/>
              </a:rPr>
              <a:t>ProTech</a:t>
            </a:r>
            <a:r>
              <a:rPr lang="en-US" sz="5400" b="1" dirty="0">
                <a:solidFill>
                  <a:schemeClr val="bg1"/>
                </a:solidFill>
                <a:latin typeface="Arial Black" charset="0"/>
                <a:ea typeface="Arial Black" charset="0"/>
                <a:cs typeface="Arial Black" charset="0"/>
              </a:rPr>
              <a:t> Benefits</a:t>
            </a:r>
          </a:p>
        </p:txBody>
      </p:sp>
      <p:sp>
        <p:nvSpPr>
          <p:cNvPr id="14" name="Rectangle 13"/>
          <p:cNvSpPr/>
          <p:nvPr/>
        </p:nvSpPr>
        <p:spPr>
          <a:xfrm>
            <a:off x="39648" y="1913533"/>
            <a:ext cx="5893297" cy="4370427"/>
          </a:xfrm>
          <a:prstGeom prst="rect">
            <a:avLst/>
          </a:prstGeom>
        </p:spPr>
        <p:txBody>
          <a:bodyPr wrap="square">
            <a:spAutoFit/>
          </a:bodyPr>
          <a:lstStyle/>
          <a:p>
            <a:pPr marL="285750" lvl="0" indent="-285750">
              <a:spcBef>
                <a:spcPts val="0"/>
              </a:spcBef>
              <a:spcAft>
                <a:spcPts val="2400"/>
              </a:spcAft>
              <a:buFont typeface="Arial" panose="020B0604020202020204" pitchFamily="34" charset="0"/>
              <a:buChar char="•"/>
            </a:pPr>
            <a:r>
              <a:rPr lang="en-US" sz="3600" dirty="0">
                <a:solidFill>
                  <a:schemeClr val="bg1"/>
                </a:solidFill>
                <a:latin typeface="Arial" charset="0"/>
                <a:ea typeface="Arial" charset="0"/>
                <a:cs typeface="Arial" charset="0"/>
              </a:rPr>
              <a:t>Partners that understand NOAA’s mission</a:t>
            </a:r>
          </a:p>
          <a:p>
            <a:pPr marL="285750" lvl="0" indent="-285750">
              <a:spcBef>
                <a:spcPts val="0"/>
              </a:spcBef>
              <a:spcAft>
                <a:spcPts val="2400"/>
              </a:spcAft>
              <a:buFont typeface="Arial" panose="020B0604020202020204" pitchFamily="34" charset="0"/>
              <a:buChar char="•"/>
            </a:pPr>
            <a:r>
              <a:rPr lang="en-US" sz="3600" dirty="0">
                <a:solidFill>
                  <a:schemeClr val="bg1"/>
                </a:solidFill>
                <a:latin typeface="Arial" charset="0"/>
                <a:ea typeface="Arial" charset="0"/>
                <a:cs typeface="Arial" charset="0"/>
              </a:rPr>
              <a:t>Competitive solutions</a:t>
            </a:r>
          </a:p>
          <a:p>
            <a:pPr marL="285750" lvl="0" indent="-285750">
              <a:spcBef>
                <a:spcPts val="0"/>
              </a:spcBef>
              <a:spcAft>
                <a:spcPts val="2400"/>
              </a:spcAft>
              <a:buFont typeface="Arial" panose="020B0604020202020204" pitchFamily="34" charset="0"/>
              <a:buChar char="•"/>
            </a:pPr>
            <a:r>
              <a:rPr lang="en-US" sz="3600" dirty="0">
                <a:solidFill>
                  <a:schemeClr val="bg1"/>
                </a:solidFill>
                <a:latin typeface="Arial" charset="0"/>
                <a:ea typeface="Arial" charset="0"/>
                <a:cs typeface="Arial" charset="0"/>
              </a:rPr>
              <a:t>Acquisition cost savings</a:t>
            </a:r>
          </a:p>
          <a:p>
            <a:pPr marL="285750" lvl="0" indent="-285750">
              <a:spcBef>
                <a:spcPts val="0"/>
              </a:spcBef>
              <a:spcAft>
                <a:spcPts val="2400"/>
              </a:spcAft>
              <a:buFont typeface="Arial" panose="020B0604020202020204" pitchFamily="34" charset="0"/>
              <a:buChar char="•"/>
            </a:pPr>
            <a:r>
              <a:rPr lang="en-US" sz="3600" dirty="0">
                <a:solidFill>
                  <a:schemeClr val="bg1"/>
                </a:solidFill>
                <a:latin typeface="Arial" charset="0"/>
                <a:ea typeface="Arial" charset="0"/>
                <a:cs typeface="Arial" charset="0"/>
              </a:rPr>
              <a:t>Streamlined approach</a:t>
            </a:r>
          </a:p>
          <a:p>
            <a:pPr marL="800100" lvl="1" indent="-342900">
              <a:buAutoNum type="arabicPeriod"/>
            </a:pPr>
            <a:endParaRPr lang="en-US" dirty="0">
              <a:solidFill>
                <a:schemeClr val="bg1"/>
              </a:solidFill>
              <a:latin typeface="Arial" charset="0"/>
              <a:ea typeface="Arial" charset="0"/>
              <a:cs typeface="Arial" charset="0"/>
            </a:endParaRPr>
          </a:p>
        </p:txBody>
      </p:sp>
      <p:sp>
        <p:nvSpPr>
          <p:cNvPr id="5" name="Slide Number Placeholder 4"/>
          <p:cNvSpPr>
            <a:spLocks noGrp="1"/>
          </p:cNvSpPr>
          <p:nvPr>
            <p:ph type="sldNum" sz="quarter" idx="12"/>
          </p:nvPr>
        </p:nvSpPr>
        <p:spPr>
          <a:xfrm>
            <a:off x="9448800" y="6416809"/>
            <a:ext cx="2540496" cy="365125"/>
          </a:xfrm>
        </p:spPr>
        <p:txBody>
          <a:bodyPr/>
          <a:lstStyle/>
          <a:p>
            <a:fld id="{9D42A805-CC9C-914B-ABB2-F476495C4AE8}" type="slidenum">
              <a:rPr lang="en-US" sz="2000" b="1" smtClean="0">
                <a:solidFill>
                  <a:schemeClr val="bg1"/>
                </a:solidFill>
                <a:latin typeface="Arial" charset="0"/>
                <a:ea typeface="Arial" charset="0"/>
                <a:cs typeface="Arial" charset="0"/>
              </a:rPr>
              <a:t>5</a:t>
            </a:fld>
            <a:endParaRPr lang="en-US" sz="2000" b="1" dirty="0">
              <a:solidFill>
                <a:schemeClr val="bg1"/>
              </a:solidFill>
              <a:latin typeface="Arial" charset="0"/>
              <a:ea typeface="Arial" charset="0"/>
              <a:cs typeface="Arial" charset="0"/>
            </a:endParaRPr>
          </a:p>
        </p:txBody>
      </p:sp>
      <p:pic>
        <p:nvPicPr>
          <p:cNvPr id="10" name="Picture 9"/>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5709920"/>
            <a:ext cx="1148080" cy="1148080"/>
          </a:xfrm>
          <a:prstGeom prst="rect">
            <a:avLst/>
          </a:prstGeom>
        </p:spPr>
      </p:pic>
    </p:spTree>
    <p:extLst>
      <p:ext uri="{BB962C8B-B14F-4D97-AF65-F5344CB8AC3E}">
        <p14:creationId xmlns:p14="http://schemas.microsoft.com/office/powerpoint/2010/main" val="36890100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a:xfrm>
          <a:off x="0" y="0"/>
          <a:ext cx="0" cy="0"/>
          <a:chOff x="0" y="0"/>
          <a:chExt cx="0" cy="0"/>
        </a:xfrm>
      </p:grpSpPr>
      <p:sp>
        <p:nvSpPr>
          <p:cNvPr id="2" name="Rectangle 1"/>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4" name="Title 4"/>
          <p:cNvSpPr txBox="1">
            <a:spLocks/>
          </p:cNvSpPr>
          <p:nvPr/>
        </p:nvSpPr>
        <p:spPr>
          <a:xfrm>
            <a:off x="-1" y="14822"/>
            <a:ext cx="12192001" cy="141795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6000" b="1" dirty="0" err="1">
                <a:solidFill>
                  <a:schemeClr val="bg1"/>
                </a:solidFill>
                <a:latin typeface="Arial Black" charset="0"/>
                <a:ea typeface="Arial Black" charset="0"/>
                <a:cs typeface="Arial Black" charset="0"/>
              </a:rPr>
              <a:t>ProTech</a:t>
            </a:r>
            <a:r>
              <a:rPr lang="en-US" sz="6000" b="1" dirty="0">
                <a:solidFill>
                  <a:schemeClr val="bg1"/>
                </a:solidFill>
                <a:latin typeface="Arial Black" charset="0"/>
                <a:ea typeface="Arial Black" charset="0"/>
                <a:cs typeface="Arial Black" charset="0"/>
              </a:rPr>
              <a:t> Scope</a:t>
            </a:r>
          </a:p>
        </p:txBody>
      </p:sp>
      <p:sp>
        <p:nvSpPr>
          <p:cNvPr id="7" name="Slide Number Placeholder 5"/>
          <p:cNvSpPr>
            <a:spLocks noGrp="1"/>
          </p:cNvSpPr>
          <p:nvPr>
            <p:ph type="sldNum" sz="quarter" idx="12"/>
          </p:nvPr>
        </p:nvSpPr>
        <p:spPr>
          <a:xfrm>
            <a:off x="9448800" y="6492875"/>
            <a:ext cx="2574587" cy="365125"/>
          </a:xfrm>
        </p:spPr>
        <p:txBody>
          <a:bodyPr/>
          <a:lstStyle/>
          <a:p>
            <a:r>
              <a:rPr lang="en-US" sz="2000" b="1" dirty="0">
                <a:solidFill>
                  <a:schemeClr val="bg1"/>
                </a:solidFill>
                <a:latin typeface="Arial" charset="0"/>
                <a:ea typeface="Arial" charset="0"/>
                <a:cs typeface="Arial" charset="0"/>
              </a:rPr>
              <a:t>5</a:t>
            </a:r>
          </a:p>
        </p:txBody>
      </p:sp>
      <p:sp>
        <p:nvSpPr>
          <p:cNvPr id="9" name="Content Placeholder 2"/>
          <p:cNvSpPr txBox="1">
            <a:spLocks/>
          </p:cNvSpPr>
          <p:nvPr/>
        </p:nvSpPr>
        <p:spPr>
          <a:xfrm>
            <a:off x="838199" y="1746115"/>
            <a:ext cx="10515600" cy="4798546"/>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spcBef>
                <a:spcPts val="3000"/>
              </a:spcBef>
              <a:buNone/>
            </a:pPr>
            <a:r>
              <a:rPr lang="en-US" sz="3200" dirty="0">
                <a:solidFill>
                  <a:schemeClr val="bg1"/>
                </a:solidFill>
                <a:latin typeface="Arial" charset="0"/>
                <a:ea typeface="Arial" charset="0"/>
                <a:cs typeface="Arial" charset="0"/>
              </a:rPr>
              <a:t>Almost all of NOAA’s professional, scientific, and technical services needs, including:</a:t>
            </a:r>
          </a:p>
          <a:p>
            <a:pPr marL="0" indent="0" algn="ctr">
              <a:spcBef>
                <a:spcPts val="3000"/>
              </a:spcBef>
              <a:buNone/>
            </a:pPr>
            <a:r>
              <a:rPr lang="en-US" sz="2400" dirty="0">
                <a:solidFill>
                  <a:schemeClr val="bg1"/>
                </a:solidFill>
                <a:latin typeface="Arial" charset="0"/>
                <a:ea typeface="Arial" charset="0"/>
                <a:cs typeface="Arial" charset="0"/>
              </a:rPr>
              <a:t>Engineering Services</a:t>
            </a:r>
          </a:p>
          <a:p>
            <a:pPr marL="0" indent="0" algn="ctr">
              <a:spcBef>
                <a:spcPts val="3000"/>
              </a:spcBef>
              <a:buNone/>
            </a:pPr>
            <a:r>
              <a:rPr lang="en-US" sz="2400" dirty="0">
                <a:solidFill>
                  <a:schemeClr val="bg1"/>
                </a:solidFill>
                <a:latin typeface="Arial" charset="0"/>
                <a:ea typeface="Arial" charset="0"/>
                <a:cs typeface="Arial" charset="0"/>
              </a:rPr>
              <a:t>Environmental Consulting Services</a:t>
            </a:r>
          </a:p>
          <a:p>
            <a:pPr marL="0" indent="0" algn="ctr">
              <a:spcBef>
                <a:spcPts val="3000"/>
              </a:spcBef>
              <a:buNone/>
            </a:pPr>
            <a:r>
              <a:rPr lang="en-US" sz="2400" dirty="0">
                <a:solidFill>
                  <a:schemeClr val="bg1"/>
                </a:solidFill>
                <a:latin typeface="Arial" charset="0"/>
                <a:ea typeface="Arial" charset="0"/>
                <a:cs typeface="Arial" charset="0"/>
              </a:rPr>
              <a:t>R&amp;D in the Physical, Engineering and Life Sciences (except Biotechnology)</a:t>
            </a:r>
          </a:p>
          <a:p>
            <a:pPr marL="0" indent="0" algn="ctr">
              <a:spcBef>
                <a:spcPts val="3000"/>
              </a:spcBef>
              <a:buNone/>
            </a:pPr>
            <a:r>
              <a:rPr lang="en-US" sz="2400" dirty="0">
                <a:solidFill>
                  <a:schemeClr val="bg1"/>
                </a:solidFill>
                <a:latin typeface="Arial" charset="0"/>
                <a:ea typeface="Arial" charset="0"/>
                <a:cs typeface="Arial" charset="0"/>
              </a:rPr>
              <a:t>Studies, Analyses and Reports</a:t>
            </a:r>
          </a:p>
          <a:p>
            <a:pPr marL="0" indent="0" algn="ctr">
              <a:spcBef>
                <a:spcPts val="3000"/>
              </a:spcBef>
              <a:buNone/>
            </a:pPr>
            <a:r>
              <a:rPr lang="en-US" sz="2400" dirty="0">
                <a:solidFill>
                  <a:schemeClr val="bg1"/>
                </a:solidFill>
                <a:latin typeface="Arial" charset="0"/>
                <a:ea typeface="Arial" charset="0"/>
                <a:cs typeface="Arial" charset="0"/>
              </a:rPr>
              <a:t>Data Collection and Surveys </a:t>
            </a:r>
          </a:p>
          <a:p>
            <a:pPr>
              <a:buFont typeface="Courier New" charset="0"/>
              <a:buChar char="o"/>
            </a:pPr>
            <a:endParaRPr lang="en-US" sz="2400" dirty="0">
              <a:solidFill>
                <a:schemeClr val="bg1"/>
              </a:solidFill>
              <a:latin typeface="Arial" charset="0"/>
              <a:ea typeface="Arial" charset="0"/>
              <a:cs typeface="Arial" charset="0"/>
            </a:endParaRPr>
          </a:p>
          <a:p>
            <a:pPr>
              <a:buFont typeface="Courier New" charset="0"/>
              <a:buChar char="o"/>
            </a:pPr>
            <a:endParaRPr lang="en-US" sz="2400" dirty="0">
              <a:solidFill>
                <a:schemeClr val="bg1"/>
              </a:solidFill>
              <a:latin typeface="Arial" charset="0"/>
              <a:ea typeface="Arial" charset="0"/>
              <a:cs typeface="Arial" charset="0"/>
            </a:endParaRPr>
          </a:p>
        </p:txBody>
      </p:sp>
      <p:pic>
        <p:nvPicPr>
          <p:cNvPr id="6" name="Picture 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5709920"/>
            <a:ext cx="1148080" cy="1148080"/>
          </a:xfrm>
          <a:prstGeom prst="rect">
            <a:avLst/>
          </a:prstGeom>
        </p:spPr>
      </p:pic>
    </p:spTree>
    <p:extLst>
      <p:ext uri="{BB962C8B-B14F-4D97-AF65-F5344CB8AC3E}">
        <p14:creationId xmlns:p14="http://schemas.microsoft.com/office/powerpoint/2010/main" val="32089402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a:xfrm>
          <a:off x="0" y="0"/>
          <a:ext cx="0" cy="0"/>
          <a:chOff x="0" y="0"/>
          <a:chExt cx="0" cy="0"/>
        </a:xfrm>
      </p:grpSpPr>
      <p:sp>
        <p:nvSpPr>
          <p:cNvPr id="2" name="Rectangle 1"/>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4" name="Title 4"/>
          <p:cNvSpPr txBox="1">
            <a:spLocks/>
          </p:cNvSpPr>
          <p:nvPr/>
        </p:nvSpPr>
        <p:spPr>
          <a:xfrm>
            <a:off x="-1" y="14822"/>
            <a:ext cx="12192001" cy="141795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6000" b="1" dirty="0">
                <a:solidFill>
                  <a:schemeClr val="bg1"/>
                </a:solidFill>
                <a:latin typeface="Arial Black" charset="0"/>
                <a:ea typeface="Arial Black" charset="0"/>
                <a:cs typeface="Arial Black" charset="0"/>
              </a:rPr>
              <a:t>Not PROTECH Scope</a:t>
            </a:r>
          </a:p>
        </p:txBody>
      </p:sp>
      <p:sp>
        <p:nvSpPr>
          <p:cNvPr id="7" name="Slide Number Placeholder 5"/>
          <p:cNvSpPr>
            <a:spLocks noGrp="1"/>
          </p:cNvSpPr>
          <p:nvPr>
            <p:ph type="sldNum" sz="quarter" idx="12"/>
          </p:nvPr>
        </p:nvSpPr>
        <p:spPr>
          <a:xfrm>
            <a:off x="9448800" y="6492875"/>
            <a:ext cx="2574587" cy="365125"/>
          </a:xfrm>
        </p:spPr>
        <p:txBody>
          <a:bodyPr/>
          <a:lstStyle/>
          <a:p>
            <a:r>
              <a:rPr lang="en-US" sz="2000" b="1" dirty="0">
                <a:solidFill>
                  <a:schemeClr val="bg1"/>
                </a:solidFill>
                <a:latin typeface="Arial" charset="0"/>
                <a:ea typeface="Arial" charset="0"/>
                <a:cs typeface="Arial" charset="0"/>
              </a:rPr>
              <a:t>5</a:t>
            </a:r>
          </a:p>
        </p:txBody>
      </p:sp>
      <p:sp>
        <p:nvSpPr>
          <p:cNvPr id="9" name="Content Placeholder 2"/>
          <p:cNvSpPr txBox="1">
            <a:spLocks/>
          </p:cNvSpPr>
          <p:nvPr/>
        </p:nvSpPr>
        <p:spPr>
          <a:xfrm>
            <a:off x="1148080" y="1250983"/>
            <a:ext cx="10515600" cy="4798546"/>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spcBef>
                <a:spcPts val="3000"/>
              </a:spcBef>
              <a:buNone/>
            </a:pPr>
            <a:r>
              <a:rPr lang="en-US" sz="3200" dirty="0">
                <a:solidFill>
                  <a:schemeClr val="bg1"/>
                </a:solidFill>
                <a:latin typeface="Arial" charset="0"/>
                <a:ea typeface="Arial" charset="0"/>
                <a:cs typeface="Arial" charset="0"/>
              </a:rPr>
              <a:t>These Services are not provided under </a:t>
            </a:r>
            <a:r>
              <a:rPr lang="en-US" sz="3200" dirty="0" err="1">
                <a:solidFill>
                  <a:schemeClr val="bg1"/>
                </a:solidFill>
                <a:latin typeface="Arial" charset="0"/>
                <a:ea typeface="Arial" charset="0"/>
                <a:cs typeface="Arial" charset="0"/>
              </a:rPr>
              <a:t>ProTech</a:t>
            </a:r>
            <a:r>
              <a:rPr lang="en-US" sz="3200" dirty="0">
                <a:solidFill>
                  <a:schemeClr val="bg1"/>
                </a:solidFill>
                <a:latin typeface="Arial" charset="0"/>
                <a:ea typeface="Arial" charset="0"/>
                <a:cs typeface="Arial" charset="0"/>
              </a:rPr>
              <a:t>:</a:t>
            </a:r>
          </a:p>
          <a:p>
            <a:pPr>
              <a:lnSpc>
                <a:spcPct val="100000"/>
              </a:lnSpc>
              <a:spcBef>
                <a:spcPts val="3000"/>
              </a:spcBef>
            </a:pPr>
            <a:r>
              <a:rPr lang="en-US" sz="2400" dirty="0">
                <a:solidFill>
                  <a:schemeClr val="bg1"/>
                </a:solidFill>
                <a:latin typeface="Arial" charset="0"/>
                <a:ea typeface="Arial" charset="0"/>
                <a:cs typeface="Arial" charset="0"/>
              </a:rPr>
              <a:t>Services provided under FAR 19.8 (aka “the 8(a) program”) </a:t>
            </a:r>
          </a:p>
          <a:p>
            <a:pPr>
              <a:lnSpc>
                <a:spcPct val="100000"/>
              </a:lnSpc>
              <a:spcBef>
                <a:spcPts val="3000"/>
              </a:spcBef>
            </a:pPr>
            <a:r>
              <a:rPr lang="en-US" sz="2400" dirty="0">
                <a:solidFill>
                  <a:schemeClr val="bg1"/>
                </a:solidFill>
                <a:latin typeface="Arial" charset="0"/>
                <a:ea typeface="Arial" charset="0"/>
                <a:cs typeface="Arial" charset="0"/>
              </a:rPr>
              <a:t>Architecture &amp; Engineering Services subject to the Brooks Act</a:t>
            </a:r>
          </a:p>
          <a:p>
            <a:pPr>
              <a:lnSpc>
                <a:spcPct val="100000"/>
              </a:lnSpc>
              <a:spcBef>
                <a:spcPts val="3000"/>
              </a:spcBef>
            </a:pPr>
            <a:r>
              <a:rPr lang="en-US" sz="2400" dirty="0">
                <a:solidFill>
                  <a:schemeClr val="bg1"/>
                </a:solidFill>
                <a:latin typeface="Arial" charset="0"/>
                <a:ea typeface="Arial" charset="0"/>
                <a:cs typeface="Arial" charset="0"/>
              </a:rPr>
              <a:t>Construction Services</a:t>
            </a:r>
          </a:p>
          <a:p>
            <a:pPr>
              <a:lnSpc>
                <a:spcPct val="100000"/>
              </a:lnSpc>
              <a:spcBef>
                <a:spcPts val="3000"/>
              </a:spcBef>
            </a:pPr>
            <a:r>
              <a:rPr lang="en-US" sz="2400" dirty="0">
                <a:solidFill>
                  <a:schemeClr val="bg1"/>
                </a:solidFill>
                <a:latin typeface="Arial" charset="0"/>
                <a:ea typeface="Arial" charset="0"/>
                <a:cs typeface="Arial" charset="0"/>
              </a:rPr>
              <a:t>Information Technology Services</a:t>
            </a:r>
          </a:p>
          <a:p>
            <a:pPr>
              <a:lnSpc>
                <a:spcPct val="100000"/>
              </a:lnSpc>
              <a:spcBef>
                <a:spcPts val="3000"/>
              </a:spcBef>
            </a:pPr>
            <a:r>
              <a:rPr lang="en-US" sz="2400" dirty="0">
                <a:solidFill>
                  <a:schemeClr val="bg1"/>
                </a:solidFill>
                <a:latin typeface="Arial" charset="0"/>
                <a:ea typeface="Arial" charset="0"/>
                <a:cs typeface="Arial" charset="0"/>
              </a:rPr>
              <a:t>Legal Services</a:t>
            </a:r>
          </a:p>
          <a:p>
            <a:pPr>
              <a:lnSpc>
                <a:spcPct val="100000"/>
              </a:lnSpc>
              <a:spcBef>
                <a:spcPts val="3000"/>
              </a:spcBef>
            </a:pPr>
            <a:r>
              <a:rPr lang="en-US" sz="2400" dirty="0">
                <a:solidFill>
                  <a:schemeClr val="bg1"/>
                </a:solidFill>
                <a:latin typeface="Arial" charset="0"/>
                <a:ea typeface="Arial" charset="0"/>
                <a:cs typeface="Arial" charset="0"/>
              </a:rPr>
              <a:t>Some “Common Government Services” (Pure Administrative Support, Finance, HR, etc.)</a:t>
            </a:r>
          </a:p>
          <a:p>
            <a:pPr marL="0" indent="0">
              <a:buNone/>
            </a:pPr>
            <a:endParaRPr lang="en-US" sz="2400" dirty="0">
              <a:solidFill>
                <a:schemeClr val="bg1"/>
              </a:solidFill>
              <a:latin typeface="Arial" charset="0"/>
              <a:ea typeface="Arial" charset="0"/>
              <a:cs typeface="Arial" charset="0"/>
            </a:endParaRPr>
          </a:p>
          <a:p>
            <a:pPr>
              <a:buFont typeface="Courier New" charset="0"/>
              <a:buChar char="o"/>
            </a:pPr>
            <a:endParaRPr lang="en-US" sz="2400" dirty="0">
              <a:solidFill>
                <a:schemeClr val="bg1"/>
              </a:solidFill>
              <a:latin typeface="Arial" charset="0"/>
              <a:ea typeface="Arial" charset="0"/>
              <a:cs typeface="Arial" charset="0"/>
            </a:endParaRPr>
          </a:p>
        </p:txBody>
      </p:sp>
      <p:pic>
        <p:nvPicPr>
          <p:cNvPr id="6" name="Picture 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5709920"/>
            <a:ext cx="1148080" cy="1148080"/>
          </a:xfrm>
          <a:prstGeom prst="rect">
            <a:avLst/>
          </a:prstGeom>
        </p:spPr>
      </p:pic>
    </p:spTree>
    <p:extLst>
      <p:ext uri="{BB962C8B-B14F-4D97-AF65-F5344CB8AC3E}">
        <p14:creationId xmlns:p14="http://schemas.microsoft.com/office/powerpoint/2010/main" val="23601109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0082D2"/>
        </a:solidFill>
        <a:effectLst/>
      </p:bgPr>
    </p:bg>
    <p:spTree>
      <p:nvGrpSpPr>
        <p:cNvPr id="1" name=""/>
        <p:cNvGrpSpPr/>
        <p:nvPr/>
      </p:nvGrpSpPr>
      <p:grpSpPr>
        <a:xfrm>
          <a:off x="0" y="0"/>
          <a:ext cx="0" cy="0"/>
          <a:chOff x="0" y="0"/>
          <a:chExt cx="0" cy="0"/>
        </a:xfrm>
      </p:grpSpPr>
      <p:sp>
        <p:nvSpPr>
          <p:cNvPr id="3" name="Rectangle 2"/>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solidFill>
                <a:prstClr val="white"/>
              </a:solidFill>
            </a:endParaRPr>
          </a:p>
        </p:txBody>
      </p:sp>
      <p:pic>
        <p:nvPicPr>
          <p:cNvPr id="2" name="Picture 1"/>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14821"/>
            <a:ext cx="6096000" cy="6858000"/>
          </a:xfrm>
          <a:prstGeom prst="rect">
            <a:avLst/>
          </a:prstGeom>
        </p:spPr>
      </p:pic>
      <p:sp>
        <p:nvSpPr>
          <p:cNvPr id="10" name="Title 4"/>
          <p:cNvSpPr txBox="1">
            <a:spLocks/>
          </p:cNvSpPr>
          <p:nvPr/>
        </p:nvSpPr>
        <p:spPr>
          <a:xfrm>
            <a:off x="5935851" y="14821"/>
            <a:ext cx="6256149" cy="1495705"/>
          </a:xfrm>
          <a:prstGeom prst="rect">
            <a:avLst/>
          </a:prstGeom>
        </p:spPr>
        <p:txBody>
          <a:bodyPr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dirty="0" err="1">
                <a:solidFill>
                  <a:prstClr val="white"/>
                </a:solidFill>
                <a:latin typeface="Arial Black" charset="0"/>
                <a:ea typeface="Arial Black" charset="0"/>
                <a:cs typeface="Arial Black" charset="0"/>
              </a:rPr>
              <a:t>ProTech</a:t>
            </a:r>
            <a:r>
              <a:rPr lang="en-US" sz="3600" b="1" dirty="0">
                <a:solidFill>
                  <a:prstClr val="white"/>
                </a:solidFill>
                <a:latin typeface="Arial Black" charset="0"/>
                <a:ea typeface="Arial Black" charset="0"/>
                <a:cs typeface="Arial Black" charset="0"/>
              </a:rPr>
              <a:t> </a:t>
            </a:r>
          </a:p>
          <a:p>
            <a:pPr algn="ctr"/>
            <a:r>
              <a:rPr lang="en-US" sz="3600" b="1" dirty="0">
                <a:solidFill>
                  <a:prstClr val="white"/>
                </a:solidFill>
                <a:latin typeface="Arial Black" charset="0"/>
                <a:ea typeface="Arial Black" charset="0"/>
                <a:cs typeface="Arial Black" charset="0"/>
              </a:rPr>
              <a:t>PMO Support</a:t>
            </a:r>
            <a:endParaRPr lang="en-US" sz="3600" b="1" baseline="30000" dirty="0">
              <a:solidFill>
                <a:prstClr val="white"/>
              </a:solidFill>
              <a:latin typeface="Arial Black" charset="0"/>
              <a:ea typeface="Arial Black" charset="0"/>
              <a:cs typeface="Arial Black" charset="0"/>
            </a:endParaRPr>
          </a:p>
        </p:txBody>
      </p:sp>
      <p:sp>
        <p:nvSpPr>
          <p:cNvPr id="11" name="Rectangle 10"/>
          <p:cNvSpPr/>
          <p:nvPr/>
        </p:nvSpPr>
        <p:spPr>
          <a:xfrm>
            <a:off x="5300420" y="1649998"/>
            <a:ext cx="6741763" cy="4462760"/>
          </a:xfrm>
          <a:prstGeom prst="rect">
            <a:avLst/>
          </a:prstGeom>
        </p:spPr>
        <p:txBody>
          <a:bodyPr wrap="square">
            <a:spAutoFit/>
          </a:bodyPr>
          <a:lstStyle/>
          <a:p>
            <a:pPr marL="1371600" lvl="2" indent="-457200">
              <a:spcAft>
                <a:spcPts val="1800"/>
              </a:spcAft>
              <a:buFont typeface="Wingdings" panose="05000000000000000000" pitchFamily="2" charset="2"/>
              <a:buChar char="§"/>
            </a:pPr>
            <a:r>
              <a:rPr lang="en-US" sz="2800" dirty="0">
                <a:solidFill>
                  <a:prstClr val="white"/>
                </a:solidFill>
                <a:latin typeface="Arial" charset="0"/>
                <a:ea typeface="Arial" charset="0"/>
                <a:cs typeface="Arial" charset="0"/>
              </a:rPr>
              <a:t>Prime Contract Management</a:t>
            </a:r>
          </a:p>
          <a:p>
            <a:pPr marL="1371600" lvl="2" indent="-457200">
              <a:spcAft>
                <a:spcPts val="1800"/>
              </a:spcAft>
              <a:buFont typeface="Wingdings" panose="05000000000000000000" pitchFamily="2" charset="2"/>
              <a:buChar char="§"/>
            </a:pPr>
            <a:r>
              <a:rPr lang="en-US" sz="2800" dirty="0">
                <a:solidFill>
                  <a:prstClr val="white"/>
                </a:solidFill>
                <a:latin typeface="Arial" charset="0"/>
                <a:ea typeface="Arial" charset="0"/>
                <a:cs typeface="Arial" charset="0"/>
              </a:rPr>
              <a:t>Scope Reviews &amp; Capability Analyses</a:t>
            </a:r>
          </a:p>
          <a:p>
            <a:pPr marL="1371600" lvl="2" indent="-457200">
              <a:spcAft>
                <a:spcPts val="1800"/>
              </a:spcAft>
              <a:buFont typeface="Wingdings" panose="05000000000000000000" pitchFamily="2" charset="2"/>
              <a:buChar char="§"/>
            </a:pPr>
            <a:r>
              <a:rPr lang="en-US" sz="2800" dirty="0">
                <a:solidFill>
                  <a:prstClr val="white"/>
                </a:solidFill>
                <a:latin typeface="Arial" charset="0"/>
                <a:ea typeface="Arial" charset="0"/>
                <a:cs typeface="Arial" charset="0"/>
              </a:rPr>
              <a:t>Support development of SOW/SOO/PWS/IGCE</a:t>
            </a:r>
          </a:p>
          <a:p>
            <a:pPr marL="1371600" lvl="2" indent="-457200">
              <a:spcAft>
                <a:spcPts val="1800"/>
              </a:spcAft>
              <a:buFont typeface="Wingdings" panose="05000000000000000000" pitchFamily="2" charset="2"/>
              <a:buChar char="§"/>
            </a:pPr>
            <a:r>
              <a:rPr lang="en-US" sz="2800" dirty="0">
                <a:solidFill>
                  <a:prstClr val="white"/>
                </a:solidFill>
                <a:latin typeface="Arial" charset="0"/>
                <a:ea typeface="Arial" charset="0"/>
                <a:cs typeface="Arial" charset="0"/>
              </a:rPr>
              <a:t>Independent Government Cost Estimate (IGCE) Development</a:t>
            </a:r>
          </a:p>
          <a:p>
            <a:pPr marL="1371600" lvl="2" indent="-457200">
              <a:spcAft>
                <a:spcPts val="1800"/>
              </a:spcAft>
              <a:buFont typeface="Wingdings" panose="05000000000000000000" pitchFamily="2" charset="2"/>
              <a:buChar char="§"/>
            </a:pPr>
            <a:r>
              <a:rPr lang="en-US" sz="2800" dirty="0">
                <a:solidFill>
                  <a:prstClr val="white"/>
                </a:solidFill>
                <a:latin typeface="Arial" charset="0"/>
                <a:ea typeface="Arial" charset="0"/>
                <a:cs typeface="Arial" charset="0"/>
              </a:rPr>
              <a:t>Evaluate Performance  - CPARS</a:t>
            </a:r>
          </a:p>
        </p:txBody>
      </p:sp>
      <p:sp>
        <p:nvSpPr>
          <p:cNvPr id="8" name="Rectangle 7"/>
          <p:cNvSpPr/>
          <p:nvPr/>
        </p:nvSpPr>
        <p:spPr>
          <a:xfrm>
            <a:off x="0" y="14821"/>
            <a:ext cx="6096000" cy="6872821"/>
          </a:xfrm>
          <a:prstGeom prst="rect">
            <a:avLst/>
          </a:prstGeom>
          <a:solidFill>
            <a:srgbClr val="094495">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4" name="Rectangle 13"/>
          <p:cNvSpPr/>
          <p:nvPr/>
        </p:nvSpPr>
        <p:spPr>
          <a:xfrm>
            <a:off x="439900" y="1212532"/>
            <a:ext cx="5216199" cy="4154984"/>
          </a:xfrm>
          <a:prstGeom prst="rect">
            <a:avLst/>
          </a:prstGeom>
        </p:spPr>
        <p:txBody>
          <a:bodyPr wrap="square">
            <a:spAutoFit/>
          </a:bodyPr>
          <a:lstStyle/>
          <a:p>
            <a:pPr algn="ctr"/>
            <a:r>
              <a:rPr lang="en-US" sz="2400" b="1" dirty="0">
                <a:solidFill>
                  <a:prstClr val="white"/>
                </a:solidFill>
                <a:latin typeface="Arial" charset="0"/>
                <a:ea typeface="Arial" charset="0"/>
                <a:cs typeface="Arial" charset="0"/>
              </a:rPr>
              <a:t>Corporate Services Acquisition Division (CSAD)’s </a:t>
            </a:r>
            <a:r>
              <a:rPr lang="en-US" sz="2400" b="1" dirty="0" err="1">
                <a:solidFill>
                  <a:prstClr val="white"/>
                </a:solidFill>
                <a:latin typeface="Arial" charset="0"/>
                <a:ea typeface="Arial" charset="0"/>
                <a:cs typeface="Arial" charset="0"/>
              </a:rPr>
              <a:t>ProTech</a:t>
            </a:r>
            <a:r>
              <a:rPr lang="en-US" sz="2400" b="1" dirty="0">
                <a:solidFill>
                  <a:prstClr val="white"/>
                </a:solidFill>
                <a:latin typeface="Arial" charset="0"/>
                <a:ea typeface="Arial" charset="0"/>
                <a:cs typeface="Arial" charset="0"/>
              </a:rPr>
              <a:t>  Program Management Office has oversight for the execution and administration of the </a:t>
            </a:r>
            <a:r>
              <a:rPr lang="en-US" sz="2400" b="1" dirty="0" err="1">
                <a:solidFill>
                  <a:prstClr val="white"/>
                </a:solidFill>
                <a:latin typeface="Arial" charset="0"/>
                <a:ea typeface="Arial" charset="0"/>
                <a:cs typeface="Arial" charset="0"/>
              </a:rPr>
              <a:t>ProTech</a:t>
            </a:r>
            <a:r>
              <a:rPr lang="en-US" sz="2400" b="1" dirty="0">
                <a:solidFill>
                  <a:prstClr val="white"/>
                </a:solidFill>
                <a:latin typeface="Arial" charset="0"/>
                <a:ea typeface="Arial" charset="0"/>
                <a:cs typeface="Arial" charset="0"/>
              </a:rPr>
              <a:t> IDIQ contracts.  </a:t>
            </a:r>
          </a:p>
          <a:p>
            <a:pPr algn="ctr"/>
            <a:endParaRPr lang="en-US" sz="2400" b="1" dirty="0">
              <a:solidFill>
                <a:prstClr val="white"/>
              </a:solidFill>
              <a:latin typeface="Arial" charset="0"/>
              <a:ea typeface="Arial" charset="0"/>
              <a:cs typeface="Arial" charset="0"/>
            </a:endParaRPr>
          </a:p>
          <a:p>
            <a:pPr algn="ctr"/>
            <a:r>
              <a:rPr lang="en-US" sz="2400" b="1" dirty="0">
                <a:solidFill>
                  <a:prstClr val="white"/>
                </a:solidFill>
                <a:latin typeface="Arial" charset="0"/>
                <a:ea typeface="Arial" charset="0"/>
                <a:cs typeface="Arial" charset="0"/>
              </a:rPr>
              <a:t>Dedicated Domain Account Managers and Administrative Contracting Officers can assist you!</a:t>
            </a:r>
          </a:p>
        </p:txBody>
      </p:sp>
      <p:sp>
        <p:nvSpPr>
          <p:cNvPr id="9" name="Slide Number Placeholder 6"/>
          <p:cNvSpPr>
            <a:spLocks noGrp="1"/>
          </p:cNvSpPr>
          <p:nvPr>
            <p:ph type="sldNum" sz="quarter" idx="12"/>
          </p:nvPr>
        </p:nvSpPr>
        <p:spPr>
          <a:xfrm>
            <a:off x="9448800" y="6492875"/>
            <a:ext cx="2593383" cy="365125"/>
          </a:xfrm>
        </p:spPr>
        <p:txBody>
          <a:bodyPr/>
          <a:lstStyle/>
          <a:p>
            <a:r>
              <a:rPr lang="en-US" sz="2000" b="1" dirty="0">
                <a:solidFill>
                  <a:prstClr val="white"/>
                </a:solidFill>
                <a:latin typeface="Arial" charset="0"/>
                <a:ea typeface="Arial" charset="0"/>
                <a:cs typeface="Arial" charset="0"/>
              </a:rPr>
              <a:t>7</a:t>
            </a:r>
          </a:p>
        </p:txBody>
      </p:sp>
      <p:pic>
        <p:nvPicPr>
          <p:cNvPr id="12" name="Picture 11"/>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5709920"/>
            <a:ext cx="1148080" cy="1148080"/>
          </a:xfrm>
          <a:prstGeom prst="rect">
            <a:avLst/>
          </a:prstGeom>
        </p:spPr>
      </p:pic>
    </p:spTree>
    <p:extLst>
      <p:ext uri="{BB962C8B-B14F-4D97-AF65-F5344CB8AC3E}">
        <p14:creationId xmlns:p14="http://schemas.microsoft.com/office/powerpoint/2010/main" val="11602676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0082D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52221" y="0"/>
            <a:ext cx="10515600" cy="1325563"/>
          </a:xfrm>
        </p:spPr>
        <p:txBody>
          <a:bodyPr/>
          <a:lstStyle/>
          <a:p>
            <a:pPr algn="ctr"/>
            <a:r>
              <a:rPr lang="en-US" dirty="0" err="1">
                <a:solidFill>
                  <a:schemeClr val="bg1"/>
                </a:solidFill>
                <a:latin typeface="Arial Black" panose="020B0A04020102020204" pitchFamily="34" charset="0"/>
              </a:rPr>
              <a:t>ProTech</a:t>
            </a:r>
            <a:r>
              <a:rPr lang="en-US" dirty="0">
                <a:solidFill>
                  <a:schemeClr val="bg1"/>
                </a:solidFill>
                <a:latin typeface="Arial Black" panose="020B0A04020102020204" pitchFamily="34" charset="0"/>
              </a:rPr>
              <a:t> PMO Support (cont’d)</a:t>
            </a:r>
          </a:p>
        </p:txBody>
      </p:sp>
      <p:sp>
        <p:nvSpPr>
          <p:cNvPr id="3" name="Content Placeholder 2"/>
          <p:cNvSpPr>
            <a:spLocks noGrp="1"/>
          </p:cNvSpPr>
          <p:nvPr>
            <p:ph idx="1"/>
          </p:nvPr>
        </p:nvSpPr>
        <p:spPr>
          <a:xfrm>
            <a:off x="838200" y="1610162"/>
            <a:ext cx="10754532" cy="4351338"/>
          </a:xfrm>
        </p:spPr>
        <p:txBody>
          <a:bodyPr>
            <a:normAutofit/>
          </a:bodyPr>
          <a:lstStyle/>
          <a:p>
            <a:pPr marL="0" indent="0">
              <a:spcBef>
                <a:spcPts val="1800"/>
              </a:spcBef>
              <a:buNone/>
            </a:pPr>
            <a:r>
              <a:rPr lang="en-US" sz="3200" dirty="0">
                <a:solidFill>
                  <a:schemeClr val="bg1"/>
                </a:solidFill>
                <a:latin typeface="Arial" panose="020B0604020202020204" pitchFamily="34" charset="0"/>
                <a:cs typeface="Arial" panose="020B0604020202020204" pitchFamily="34" charset="0"/>
              </a:rPr>
              <a:t>Upon request: </a:t>
            </a:r>
          </a:p>
          <a:p>
            <a:pPr>
              <a:spcBef>
                <a:spcPts val="1800"/>
              </a:spcBef>
            </a:pPr>
            <a:r>
              <a:rPr lang="en-US" sz="3200" dirty="0">
                <a:solidFill>
                  <a:schemeClr val="bg1"/>
                </a:solidFill>
                <a:latin typeface="Arial" panose="020B0604020202020204" pitchFamily="34" charset="0"/>
                <a:cs typeface="Arial" panose="020B0604020202020204" pitchFamily="34" charset="0"/>
              </a:rPr>
              <a:t>Guidance and Assistance</a:t>
            </a:r>
          </a:p>
          <a:p>
            <a:pPr>
              <a:spcBef>
                <a:spcPts val="1800"/>
              </a:spcBef>
            </a:pPr>
            <a:r>
              <a:rPr lang="en-US" sz="3200" dirty="0">
                <a:solidFill>
                  <a:schemeClr val="bg1"/>
                </a:solidFill>
                <a:latin typeface="Arial" panose="020B0604020202020204" pitchFamily="34" charset="0"/>
                <a:cs typeface="Arial" panose="020B0604020202020204" pitchFamily="34" charset="0"/>
              </a:rPr>
              <a:t>Market Research and Acquisition Planning</a:t>
            </a:r>
          </a:p>
          <a:p>
            <a:pPr>
              <a:spcBef>
                <a:spcPts val="1800"/>
              </a:spcBef>
            </a:pPr>
            <a:r>
              <a:rPr lang="en-US" sz="3200" dirty="0">
                <a:solidFill>
                  <a:schemeClr val="bg1"/>
                </a:solidFill>
                <a:latin typeface="Arial" panose="020B0604020202020204" pitchFamily="34" charset="0"/>
                <a:cs typeface="Arial" panose="020B0604020202020204" pitchFamily="34" charset="0"/>
              </a:rPr>
              <a:t>Source Selection Planning and Evaluation Factors</a:t>
            </a:r>
          </a:p>
          <a:p>
            <a:pPr>
              <a:spcBef>
                <a:spcPts val="1800"/>
              </a:spcBef>
            </a:pPr>
            <a:r>
              <a:rPr lang="en-US" sz="3200" dirty="0">
                <a:solidFill>
                  <a:schemeClr val="bg1"/>
                </a:solidFill>
                <a:latin typeface="Arial" panose="020B0604020202020204" pitchFamily="34" charset="0"/>
                <a:cs typeface="Arial" panose="020B0604020202020204" pitchFamily="34" charset="0"/>
              </a:rPr>
              <a:t>Contract Type Recommendations</a:t>
            </a:r>
          </a:p>
          <a:p>
            <a:pPr>
              <a:spcBef>
                <a:spcPts val="1800"/>
              </a:spcBef>
            </a:pPr>
            <a:r>
              <a:rPr lang="en-US" sz="3200" dirty="0">
                <a:solidFill>
                  <a:schemeClr val="bg1"/>
                </a:solidFill>
                <a:latin typeface="Arial" panose="020B0604020202020204" pitchFamily="34" charset="0"/>
                <a:cs typeface="Arial" panose="020B0604020202020204" pitchFamily="34" charset="0"/>
              </a:rPr>
              <a:t>Training and Outreach</a:t>
            </a:r>
          </a:p>
          <a:p>
            <a:endParaRPr lang="en-US" dirty="0"/>
          </a:p>
        </p:txBody>
      </p:sp>
      <p:sp>
        <p:nvSpPr>
          <p:cNvPr id="4" name="TextBox 3"/>
          <p:cNvSpPr txBox="1"/>
          <p:nvPr/>
        </p:nvSpPr>
        <p:spPr>
          <a:xfrm>
            <a:off x="10801985" y="6276915"/>
            <a:ext cx="952843" cy="400110"/>
          </a:xfrm>
          <a:prstGeom prst="rect">
            <a:avLst/>
          </a:prstGeom>
          <a:noFill/>
        </p:spPr>
        <p:txBody>
          <a:bodyPr wrap="square" rtlCol="0">
            <a:spAutoFit/>
          </a:bodyPr>
          <a:lstStyle/>
          <a:p>
            <a:pPr algn="r"/>
            <a:r>
              <a:rPr lang="en-US" sz="2000" b="1" dirty="0">
                <a:solidFill>
                  <a:schemeClr val="bg1"/>
                </a:solidFill>
              </a:rPr>
              <a:t>8</a:t>
            </a:r>
          </a:p>
        </p:txBody>
      </p: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5709920"/>
            <a:ext cx="1148080" cy="1148080"/>
          </a:xfrm>
          <a:prstGeom prst="rect">
            <a:avLst/>
          </a:prstGeom>
        </p:spPr>
      </p:pic>
    </p:spTree>
    <p:extLst>
      <p:ext uri="{BB962C8B-B14F-4D97-AF65-F5344CB8AC3E}">
        <p14:creationId xmlns:p14="http://schemas.microsoft.com/office/powerpoint/2010/main" val="364211890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6132</TotalTime>
  <Words>2560</Words>
  <Application>Microsoft Macintosh PowerPoint</Application>
  <PresentationFormat>Widescreen</PresentationFormat>
  <Paragraphs>213</Paragraphs>
  <Slides>15</Slides>
  <Notes>15</Notes>
  <HiddenSlides>0</HiddenSlides>
  <MMClips>0</MMClips>
  <ScaleCrop>false</ScaleCrop>
  <HeadingPairs>
    <vt:vector size="6" baseType="variant">
      <vt:variant>
        <vt:lpstr>Fonts Used</vt:lpstr>
      </vt:variant>
      <vt:variant>
        <vt:i4>6</vt:i4>
      </vt:variant>
      <vt:variant>
        <vt:lpstr>Theme</vt:lpstr>
      </vt:variant>
      <vt:variant>
        <vt:i4>4</vt:i4>
      </vt:variant>
      <vt:variant>
        <vt:lpstr>Slide Titles</vt:lpstr>
      </vt:variant>
      <vt:variant>
        <vt:i4>15</vt:i4>
      </vt:variant>
    </vt:vector>
  </HeadingPairs>
  <TitlesOfParts>
    <vt:vector size="25" baseType="lpstr">
      <vt:lpstr>Arial</vt:lpstr>
      <vt:lpstr>Arial Black</vt:lpstr>
      <vt:lpstr>Calibri</vt:lpstr>
      <vt:lpstr>Calibri Light</vt:lpstr>
      <vt:lpstr>Courier New</vt:lpstr>
      <vt:lpstr>Wingdings</vt:lpstr>
      <vt:lpstr>Office Theme</vt:lpstr>
      <vt:lpstr>1_Office Theme</vt:lpstr>
      <vt:lpstr>3_Office Theme</vt:lpstr>
      <vt:lpstr>2_Office Theme</vt:lpstr>
      <vt:lpstr>PowerPoint Presentation</vt:lpstr>
      <vt:lpstr>What Is ProTech?</vt:lpstr>
      <vt:lpstr>PowerPoint Presentation</vt:lpstr>
      <vt:lpstr>PowerPoint Presentation</vt:lpstr>
      <vt:lpstr>PowerPoint Presentation</vt:lpstr>
      <vt:lpstr>PowerPoint Presentation</vt:lpstr>
      <vt:lpstr>PowerPoint Presentation</vt:lpstr>
      <vt:lpstr>PowerPoint Presentation</vt:lpstr>
      <vt:lpstr>ProTech PMO Support (cont’d)</vt:lpstr>
      <vt:lpstr>What Has Changed for NOAA Clients?  </vt:lpstr>
      <vt:lpstr>What Has Changed for NOAA Clients? (Cont’d)  </vt:lpstr>
      <vt:lpstr>What Has Changed for NOAA Clients? (cont’d)</vt:lpstr>
      <vt:lpstr>What Has Not Changed for NOAA Clients?</vt:lpstr>
      <vt:lpstr>Commercial Industry &amp; ProTech</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AGENDA</dc:title>
  <dc:creator>Giselle Duran</dc:creator>
  <cp:lastModifiedBy>Giselle Duran</cp:lastModifiedBy>
  <cp:revision>238</cp:revision>
  <cp:lastPrinted>2018-08-10T13:20:45Z</cp:lastPrinted>
  <dcterms:created xsi:type="dcterms:W3CDTF">2017-05-25T21:59:07Z</dcterms:created>
  <dcterms:modified xsi:type="dcterms:W3CDTF">2021-02-01T19:07:28Z</dcterms:modified>
</cp:coreProperties>
</file>