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84" r:id="rId2"/>
  </p:sldMasterIdLst>
  <p:notesMasterIdLst>
    <p:notesMasterId r:id="rId17"/>
  </p:notesMasterIdLst>
  <p:handoutMasterIdLst>
    <p:handoutMasterId r:id="rId18"/>
  </p:handoutMasterIdLst>
  <p:sldIdLst>
    <p:sldId id="257" r:id="rId3"/>
    <p:sldId id="258" r:id="rId4"/>
    <p:sldId id="296" r:id="rId5"/>
    <p:sldId id="262" r:id="rId6"/>
    <p:sldId id="260" r:id="rId7"/>
    <p:sldId id="305" r:id="rId8"/>
    <p:sldId id="264" r:id="rId9"/>
    <p:sldId id="309" r:id="rId10"/>
    <p:sldId id="289" r:id="rId11"/>
    <p:sldId id="302" r:id="rId12"/>
    <p:sldId id="303" r:id="rId13"/>
    <p:sldId id="304" r:id="rId14"/>
    <p:sldId id="308" r:id="rId15"/>
    <p:sldId id="28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D2"/>
    <a:srgbClr val="00AAE2"/>
    <a:srgbClr val="00D2AB"/>
    <a:srgbClr val="00D8E2"/>
    <a:srgbClr val="0944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06"/>
    <p:restoredTop sz="80017" autoAdjust="0"/>
  </p:normalViewPr>
  <p:slideViewPr>
    <p:cSldViewPr snapToGrid="0" snapToObjects="1">
      <p:cViewPr varScale="1">
        <p:scale>
          <a:sx n="77" d="100"/>
          <a:sy n="77" d="100"/>
        </p:scale>
        <p:origin x="1824" y="18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58FEB4-EF8B-7F4A-9AAD-FCA470B0D3E5}" type="doc">
      <dgm:prSet loTypeId="urn:microsoft.com/office/officeart/2005/8/layout/process1" loCatId="" qsTypeId="urn:microsoft.com/office/officeart/2005/8/quickstyle/simple4" qsCatId="simple" csTypeId="urn:microsoft.com/office/officeart/2005/8/colors/accent1_2" csCatId="accent1" phldr="1"/>
      <dgm:spPr/>
    </dgm:pt>
    <dgm:pt modelId="{CEBE6A63-32D7-DA4D-A27F-F9738CE0935F}">
      <dgm:prSet phldrT="[Text]"/>
      <dgm:spPr>
        <a:solidFill>
          <a:srgbClr val="094495"/>
        </a:solidFill>
      </dgm:spPr>
      <dgm:t>
        <a:bodyPr/>
        <a:lstStyle/>
        <a:p>
          <a:r>
            <a:rPr lang="en-US" dirty="0"/>
            <a:t>Request for Traditional Technical and Cost/Price Proposal</a:t>
          </a:r>
        </a:p>
      </dgm:t>
    </dgm:pt>
    <dgm:pt modelId="{EE4EB095-867A-EC4D-AEB4-FEAFEDF5AFBB}" type="parTrans" cxnId="{7E1408E5-428A-F241-9A28-6901CC4AB20E}">
      <dgm:prSet/>
      <dgm:spPr/>
      <dgm:t>
        <a:bodyPr/>
        <a:lstStyle/>
        <a:p>
          <a:endParaRPr lang="en-US"/>
        </a:p>
      </dgm:t>
    </dgm:pt>
    <dgm:pt modelId="{6E46354B-8A78-9144-AC7C-9AE1934DA809}" type="sibTrans" cxnId="{7E1408E5-428A-F241-9A28-6901CC4AB20E}">
      <dgm:prSet/>
      <dgm:spPr/>
      <dgm:t>
        <a:bodyPr/>
        <a:lstStyle/>
        <a:p>
          <a:endParaRPr lang="en-US"/>
        </a:p>
      </dgm:t>
    </dgm:pt>
    <dgm:pt modelId="{27916DE7-EB26-B24E-B000-11839EB57379}">
      <dgm:prSet phldrT="[Text]"/>
      <dgm:spPr>
        <a:solidFill>
          <a:srgbClr val="094495"/>
        </a:solidFill>
      </dgm:spPr>
      <dgm:t>
        <a:bodyPr/>
        <a:lstStyle/>
        <a:p>
          <a:r>
            <a:rPr lang="en-US" dirty="0"/>
            <a:t>Evaluations are conducted</a:t>
          </a:r>
        </a:p>
      </dgm:t>
    </dgm:pt>
    <dgm:pt modelId="{506DF564-991C-C340-B37D-7CFBA0CC6D38}" type="parTrans" cxnId="{525303F3-419F-D14C-A020-64B163C18164}">
      <dgm:prSet/>
      <dgm:spPr/>
      <dgm:t>
        <a:bodyPr/>
        <a:lstStyle/>
        <a:p>
          <a:endParaRPr lang="en-US"/>
        </a:p>
      </dgm:t>
    </dgm:pt>
    <dgm:pt modelId="{53E88BE5-82CD-1747-8DBB-6FE0B8DE2443}" type="sibTrans" cxnId="{525303F3-419F-D14C-A020-64B163C18164}">
      <dgm:prSet/>
      <dgm:spPr/>
      <dgm:t>
        <a:bodyPr/>
        <a:lstStyle/>
        <a:p>
          <a:endParaRPr lang="en-US"/>
        </a:p>
      </dgm:t>
    </dgm:pt>
    <dgm:pt modelId="{987699D1-60FD-3D48-88AB-1DD60F765653}">
      <dgm:prSet phldrT="[Text]"/>
      <dgm:spPr>
        <a:solidFill>
          <a:srgbClr val="094495"/>
        </a:solidFill>
      </dgm:spPr>
      <dgm:t>
        <a:bodyPr/>
        <a:lstStyle/>
        <a:p>
          <a:r>
            <a:rPr lang="en-US" dirty="0"/>
            <a:t>Exchanges (as necessary)</a:t>
          </a:r>
        </a:p>
      </dgm:t>
    </dgm:pt>
    <dgm:pt modelId="{B274812A-7593-C24F-AE72-509186D7DB98}" type="parTrans" cxnId="{4E96C2FC-C7FC-2445-9DAC-46A0596462A3}">
      <dgm:prSet/>
      <dgm:spPr/>
      <dgm:t>
        <a:bodyPr/>
        <a:lstStyle/>
        <a:p>
          <a:endParaRPr lang="en-US"/>
        </a:p>
      </dgm:t>
    </dgm:pt>
    <dgm:pt modelId="{DA22AACA-220A-E540-9160-25A8E1DE591C}" type="sibTrans" cxnId="{4E96C2FC-C7FC-2445-9DAC-46A0596462A3}">
      <dgm:prSet/>
      <dgm:spPr/>
      <dgm:t>
        <a:bodyPr/>
        <a:lstStyle/>
        <a:p>
          <a:endParaRPr lang="en-US"/>
        </a:p>
      </dgm:t>
    </dgm:pt>
    <dgm:pt modelId="{BD905257-D909-6149-9C58-435BA9373202}">
      <dgm:prSet/>
      <dgm:spPr>
        <a:solidFill>
          <a:srgbClr val="094495"/>
        </a:solidFill>
      </dgm:spPr>
      <dgm:t>
        <a:bodyPr/>
        <a:lstStyle/>
        <a:p>
          <a:r>
            <a:rPr lang="en-US" dirty="0"/>
            <a:t>Revised proposals (as necessary)</a:t>
          </a:r>
        </a:p>
      </dgm:t>
    </dgm:pt>
    <dgm:pt modelId="{C106CDE6-EDDA-6945-A18A-54BC855B1610}" type="parTrans" cxnId="{AA683F14-A827-F14D-9A20-6DADC23FF9DF}">
      <dgm:prSet/>
      <dgm:spPr/>
      <dgm:t>
        <a:bodyPr/>
        <a:lstStyle/>
        <a:p>
          <a:endParaRPr lang="en-US"/>
        </a:p>
      </dgm:t>
    </dgm:pt>
    <dgm:pt modelId="{BD926D55-73F6-AA4C-8326-C7828404EF7D}" type="sibTrans" cxnId="{AA683F14-A827-F14D-9A20-6DADC23FF9DF}">
      <dgm:prSet/>
      <dgm:spPr/>
      <dgm:t>
        <a:bodyPr/>
        <a:lstStyle/>
        <a:p>
          <a:endParaRPr lang="en-US"/>
        </a:p>
      </dgm:t>
    </dgm:pt>
    <dgm:pt modelId="{83EEAC72-22B8-0840-A7F0-41A6099F5ADA}">
      <dgm:prSet/>
      <dgm:spPr>
        <a:solidFill>
          <a:srgbClr val="094495"/>
        </a:solidFill>
      </dgm:spPr>
      <dgm:t>
        <a:bodyPr/>
        <a:lstStyle/>
        <a:p>
          <a:r>
            <a:rPr lang="en-US" dirty="0"/>
            <a:t>TO is awarded </a:t>
          </a:r>
        </a:p>
      </dgm:t>
    </dgm:pt>
    <dgm:pt modelId="{9A3AADE8-4045-324F-9FDD-8803EE21C874}" type="parTrans" cxnId="{0D17A2C0-CB97-A84C-AAAA-9EA9AD733145}">
      <dgm:prSet/>
      <dgm:spPr/>
      <dgm:t>
        <a:bodyPr/>
        <a:lstStyle/>
        <a:p>
          <a:endParaRPr lang="en-US"/>
        </a:p>
      </dgm:t>
    </dgm:pt>
    <dgm:pt modelId="{24345BE2-B5BA-4540-8A2A-5E134C888849}" type="sibTrans" cxnId="{0D17A2C0-CB97-A84C-AAAA-9EA9AD733145}">
      <dgm:prSet/>
      <dgm:spPr/>
      <dgm:t>
        <a:bodyPr/>
        <a:lstStyle/>
        <a:p>
          <a:endParaRPr lang="en-US"/>
        </a:p>
      </dgm:t>
    </dgm:pt>
    <dgm:pt modelId="{C8B97A7F-9FAE-F041-9562-8DCD123BB53E}" type="pres">
      <dgm:prSet presAssocID="{0858FEB4-EF8B-7F4A-9AAD-FCA470B0D3E5}" presName="Name0" presStyleCnt="0">
        <dgm:presLayoutVars>
          <dgm:dir/>
          <dgm:resizeHandles val="exact"/>
        </dgm:presLayoutVars>
      </dgm:prSet>
      <dgm:spPr/>
    </dgm:pt>
    <dgm:pt modelId="{237114AC-5A29-034A-B376-4CE4C37FE153}" type="pres">
      <dgm:prSet presAssocID="{CEBE6A63-32D7-DA4D-A27F-F9738CE0935F}" presName="node" presStyleLbl="node1" presStyleIdx="0" presStyleCnt="5">
        <dgm:presLayoutVars>
          <dgm:bulletEnabled val="1"/>
        </dgm:presLayoutVars>
      </dgm:prSet>
      <dgm:spPr/>
    </dgm:pt>
    <dgm:pt modelId="{47E50662-657A-744C-9140-A5037C1DEC7A}" type="pres">
      <dgm:prSet presAssocID="{6E46354B-8A78-9144-AC7C-9AE1934DA809}" presName="sibTrans" presStyleLbl="sibTrans2D1" presStyleIdx="0" presStyleCnt="4"/>
      <dgm:spPr/>
    </dgm:pt>
    <dgm:pt modelId="{29BE2E66-9FEF-F04D-A328-3D2B6349CF6E}" type="pres">
      <dgm:prSet presAssocID="{6E46354B-8A78-9144-AC7C-9AE1934DA809}" presName="connectorText" presStyleLbl="sibTrans2D1" presStyleIdx="0" presStyleCnt="4"/>
      <dgm:spPr/>
    </dgm:pt>
    <dgm:pt modelId="{E99760D5-E6A8-F141-936D-374EE1FFA487}" type="pres">
      <dgm:prSet presAssocID="{27916DE7-EB26-B24E-B000-11839EB57379}" presName="node" presStyleLbl="node1" presStyleIdx="1" presStyleCnt="5">
        <dgm:presLayoutVars>
          <dgm:bulletEnabled val="1"/>
        </dgm:presLayoutVars>
      </dgm:prSet>
      <dgm:spPr/>
    </dgm:pt>
    <dgm:pt modelId="{6176AD8F-04E4-8048-98EC-641FEDC2323B}" type="pres">
      <dgm:prSet presAssocID="{53E88BE5-82CD-1747-8DBB-6FE0B8DE2443}" presName="sibTrans" presStyleLbl="sibTrans2D1" presStyleIdx="1" presStyleCnt="4"/>
      <dgm:spPr/>
    </dgm:pt>
    <dgm:pt modelId="{1524BCEF-8431-2747-8438-5CB227C1A808}" type="pres">
      <dgm:prSet presAssocID="{53E88BE5-82CD-1747-8DBB-6FE0B8DE2443}" presName="connectorText" presStyleLbl="sibTrans2D1" presStyleIdx="1" presStyleCnt="4"/>
      <dgm:spPr/>
    </dgm:pt>
    <dgm:pt modelId="{3AF954B5-53A0-F441-885E-B51505EEC651}" type="pres">
      <dgm:prSet presAssocID="{987699D1-60FD-3D48-88AB-1DD60F765653}" presName="node" presStyleLbl="node1" presStyleIdx="2" presStyleCnt="5">
        <dgm:presLayoutVars>
          <dgm:bulletEnabled val="1"/>
        </dgm:presLayoutVars>
      </dgm:prSet>
      <dgm:spPr/>
    </dgm:pt>
    <dgm:pt modelId="{FCF6FF09-7F01-C54B-83A9-92320D8BA304}" type="pres">
      <dgm:prSet presAssocID="{DA22AACA-220A-E540-9160-25A8E1DE591C}" presName="sibTrans" presStyleLbl="sibTrans2D1" presStyleIdx="2" presStyleCnt="4"/>
      <dgm:spPr/>
    </dgm:pt>
    <dgm:pt modelId="{807E88F6-7E48-C94A-BF15-A625BB79CEC4}" type="pres">
      <dgm:prSet presAssocID="{DA22AACA-220A-E540-9160-25A8E1DE591C}" presName="connectorText" presStyleLbl="sibTrans2D1" presStyleIdx="2" presStyleCnt="4"/>
      <dgm:spPr/>
    </dgm:pt>
    <dgm:pt modelId="{1DC47EBA-AF33-BB46-8E87-9F42212857EE}" type="pres">
      <dgm:prSet presAssocID="{BD905257-D909-6149-9C58-435BA9373202}" presName="node" presStyleLbl="node1" presStyleIdx="3" presStyleCnt="5">
        <dgm:presLayoutVars>
          <dgm:bulletEnabled val="1"/>
        </dgm:presLayoutVars>
      </dgm:prSet>
      <dgm:spPr/>
    </dgm:pt>
    <dgm:pt modelId="{FCFE923B-6646-3142-9ADA-B59FA3333983}" type="pres">
      <dgm:prSet presAssocID="{BD926D55-73F6-AA4C-8326-C7828404EF7D}" presName="sibTrans" presStyleLbl="sibTrans2D1" presStyleIdx="3" presStyleCnt="4"/>
      <dgm:spPr/>
    </dgm:pt>
    <dgm:pt modelId="{1A0F4211-3AE5-694E-9CF6-E732D4A6627A}" type="pres">
      <dgm:prSet presAssocID="{BD926D55-73F6-AA4C-8326-C7828404EF7D}" presName="connectorText" presStyleLbl="sibTrans2D1" presStyleIdx="3" presStyleCnt="4"/>
      <dgm:spPr/>
    </dgm:pt>
    <dgm:pt modelId="{12194220-38AD-1244-A2A0-337AE30815E6}" type="pres">
      <dgm:prSet presAssocID="{83EEAC72-22B8-0840-A7F0-41A6099F5ADA}" presName="node" presStyleLbl="node1" presStyleIdx="4" presStyleCnt="5">
        <dgm:presLayoutVars>
          <dgm:bulletEnabled val="1"/>
        </dgm:presLayoutVars>
      </dgm:prSet>
      <dgm:spPr/>
    </dgm:pt>
  </dgm:ptLst>
  <dgm:cxnLst>
    <dgm:cxn modelId="{B9750501-EDA1-584B-A563-0922744D3855}" type="presOf" srcId="{6E46354B-8A78-9144-AC7C-9AE1934DA809}" destId="{29BE2E66-9FEF-F04D-A328-3D2B6349CF6E}" srcOrd="1" destOrd="0" presId="urn:microsoft.com/office/officeart/2005/8/layout/process1"/>
    <dgm:cxn modelId="{D91A5D0C-3B5A-CC4C-95DD-90060786F5E6}" type="presOf" srcId="{83EEAC72-22B8-0840-A7F0-41A6099F5ADA}" destId="{12194220-38AD-1244-A2A0-337AE30815E6}" srcOrd="0" destOrd="0" presId="urn:microsoft.com/office/officeart/2005/8/layout/process1"/>
    <dgm:cxn modelId="{AA683F14-A827-F14D-9A20-6DADC23FF9DF}" srcId="{0858FEB4-EF8B-7F4A-9AAD-FCA470B0D3E5}" destId="{BD905257-D909-6149-9C58-435BA9373202}" srcOrd="3" destOrd="0" parTransId="{C106CDE6-EDDA-6945-A18A-54BC855B1610}" sibTransId="{BD926D55-73F6-AA4C-8326-C7828404EF7D}"/>
    <dgm:cxn modelId="{B3F68914-54B9-5E40-9E32-7B6424E9E276}" type="presOf" srcId="{6E46354B-8A78-9144-AC7C-9AE1934DA809}" destId="{47E50662-657A-744C-9140-A5037C1DEC7A}" srcOrd="0" destOrd="0" presId="urn:microsoft.com/office/officeart/2005/8/layout/process1"/>
    <dgm:cxn modelId="{64D0CE2F-C221-F74D-B782-43FF17EC32A5}" type="presOf" srcId="{DA22AACA-220A-E540-9160-25A8E1DE591C}" destId="{807E88F6-7E48-C94A-BF15-A625BB79CEC4}" srcOrd="1" destOrd="0" presId="urn:microsoft.com/office/officeart/2005/8/layout/process1"/>
    <dgm:cxn modelId="{D99AAD36-53ED-6F47-A860-1FBA3CBF2468}" type="presOf" srcId="{BD905257-D909-6149-9C58-435BA9373202}" destId="{1DC47EBA-AF33-BB46-8E87-9F42212857EE}" srcOrd="0" destOrd="0" presId="urn:microsoft.com/office/officeart/2005/8/layout/process1"/>
    <dgm:cxn modelId="{E234C236-8E00-FF47-A761-CB58F31E089E}" type="presOf" srcId="{987699D1-60FD-3D48-88AB-1DD60F765653}" destId="{3AF954B5-53A0-F441-885E-B51505EEC651}" srcOrd="0" destOrd="0" presId="urn:microsoft.com/office/officeart/2005/8/layout/process1"/>
    <dgm:cxn modelId="{D3A64E57-84CA-114B-B919-83264043412B}" type="presOf" srcId="{CEBE6A63-32D7-DA4D-A27F-F9738CE0935F}" destId="{237114AC-5A29-034A-B376-4CE4C37FE153}" srcOrd="0" destOrd="0" presId="urn:microsoft.com/office/officeart/2005/8/layout/process1"/>
    <dgm:cxn modelId="{8026C560-5E14-D84C-88A9-6F9A63D41B48}" type="presOf" srcId="{DA22AACA-220A-E540-9160-25A8E1DE591C}" destId="{FCF6FF09-7F01-C54B-83A9-92320D8BA304}" srcOrd="0" destOrd="0" presId="urn:microsoft.com/office/officeart/2005/8/layout/process1"/>
    <dgm:cxn modelId="{34BE176B-2969-8D45-ABD1-C02B5DA0E563}" type="presOf" srcId="{BD926D55-73F6-AA4C-8326-C7828404EF7D}" destId="{1A0F4211-3AE5-694E-9CF6-E732D4A6627A}" srcOrd="1" destOrd="0" presId="urn:microsoft.com/office/officeart/2005/8/layout/process1"/>
    <dgm:cxn modelId="{A74ACA74-F535-5F42-97EA-DD7963A54B0B}" type="presOf" srcId="{0858FEB4-EF8B-7F4A-9AAD-FCA470B0D3E5}" destId="{C8B97A7F-9FAE-F041-9562-8DCD123BB53E}" srcOrd="0" destOrd="0" presId="urn:microsoft.com/office/officeart/2005/8/layout/process1"/>
    <dgm:cxn modelId="{C31E5F75-6A52-5042-AC3E-0DE63B42A6AE}" type="presOf" srcId="{53E88BE5-82CD-1747-8DBB-6FE0B8DE2443}" destId="{6176AD8F-04E4-8048-98EC-641FEDC2323B}" srcOrd="0" destOrd="0" presId="urn:microsoft.com/office/officeart/2005/8/layout/process1"/>
    <dgm:cxn modelId="{9BF88F95-E8FD-6846-874D-757257FFB02B}" type="presOf" srcId="{53E88BE5-82CD-1747-8DBB-6FE0B8DE2443}" destId="{1524BCEF-8431-2747-8438-5CB227C1A808}" srcOrd="1" destOrd="0" presId="urn:microsoft.com/office/officeart/2005/8/layout/process1"/>
    <dgm:cxn modelId="{0D17A2C0-CB97-A84C-AAAA-9EA9AD733145}" srcId="{0858FEB4-EF8B-7F4A-9AAD-FCA470B0D3E5}" destId="{83EEAC72-22B8-0840-A7F0-41A6099F5ADA}" srcOrd="4" destOrd="0" parTransId="{9A3AADE8-4045-324F-9FDD-8803EE21C874}" sibTransId="{24345BE2-B5BA-4540-8A2A-5E134C888849}"/>
    <dgm:cxn modelId="{3F9390DD-ABC6-1440-9E08-AE92A52B3BE2}" type="presOf" srcId="{BD926D55-73F6-AA4C-8326-C7828404EF7D}" destId="{FCFE923B-6646-3142-9ADA-B59FA3333983}" srcOrd="0" destOrd="0" presId="urn:microsoft.com/office/officeart/2005/8/layout/process1"/>
    <dgm:cxn modelId="{7E1408E5-428A-F241-9A28-6901CC4AB20E}" srcId="{0858FEB4-EF8B-7F4A-9AAD-FCA470B0D3E5}" destId="{CEBE6A63-32D7-DA4D-A27F-F9738CE0935F}" srcOrd="0" destOrd="0" parTransId="{EE4EB095-867A-EC4D-AEB4-FEAFEDF5AFBB}" sibTransId="{6E46354B-8A78-9144-AC7C-9AE1934DA809}"/>
    <dgm:cxn modelId="{525303F3-419F-D14C-A020-64B163C18164}" srcId="{0858FEB4-EF8B-7F4A-9AAD-FCA470B0D3E5}" destId="{27916DE7-EB26-B24E-B000-11839EB57379}" srcOrd="1" destOrd="0" parTransId="{506DF564-991C-C340-B37D-7CFBA0CC6D38}" sibTransId="{53E88BE5-82CD-1747-8DBB-6FE0B8DE2443}"/>
    <dgm:cxn modelId="{4E96C2FC-C7FC-2445-9DAC-46A0596462A3}" srcId="{0858FEB4-EF8B-7F4A-9AAD-FCA470B0D3E5}" destId="{987699D1-60FD-3D48-88AB-1DD60F765653}" srcOrd="2" destOrd="0" parTransId="{B274812A-7593-C24F-AE72-509186D7DB98}" sibTransId="{DA22AACA-220A-E540-9160-25A8E1DE591C}"/>
    <dgm:cxn modelId="{81A702FF-8BF2-C54B-B3BF-6E380EC8BA7E}" type="presOf" srcId="{27916DE7-EB26-B24E-B000-11839EB57379}" destId="{E99760D5-E6A8-F141-936D-374EE1FFA487}" srcOrd="0" destOrd="0" presId="urn:microsoft.com/office/officeart/2005/8/layout/process1"/>
    <dgm:cxn modelId="{598F30CA-72A5-9249-8F84-A496FC0C5606}" type="presParOf" srcId="{C8B97A7F-9FAE-F041-9562-8DCD123BB53E}" destId="{237114AC-5A29-034A-B376-4CE4C37FE153}" srcOrd="0" destOrd="0" presId="urn:microsoft.com/office/officeart/2005/8/layout/process1"/>
    <dgm:cxn modelId="{23B74DAF-8A18-254F-8C3E-DD0939380B8B}" type="presParOf" srcId="{C8B97A7F-9FAE-F041-9562-8DCD123BB53E}" destId="{47E50662-657A-744C-9140-A5037C1DEC7A}" srcOrd="1" destOrd="0" presId="urn:microsoft.com/office/officeart/2005/8/layout/process1"/>
    <dgm:cxn modelId="{84A4C94E-CFF0-2C4B-9BEA-3DAF8FF24150}" type="presParOf" srcId="{47E50662-657A-744C-9140-A5037C1DEC7A}" destId="{29BE2E66-9FEF-F04D-A328-3D2B6349CF6E}" srcOrd="0" destOrd="0" presId="urn:microsoft.com/office/officeart/2005/8/layout/process1"/>
    <dgm:cxn modelId="{773CF842-64F4-124D-AB9F-C6201BEFADCE}" type="presParOf" srcId="{C8B97A7F-9FAE-F041-9562-8DCD123BB53E}" destId="{E99760D5-E6A8-F141-936D-374EE1FFA487}" srcOrd="2" destOrd="0" presId="urn:microsoft.com/office/officeart/2005/8/layout/process1"/>
    <dgm:cxn modelId="{7248FC68-A81A-B84E-A1BC-458C7F5C45A2}" type="presParOf" srcId="{C8B97A7F-9FAE-F041-9562-8DCD123BB53E}" destId="{6176AD8F-04E4-8048-98EC-641FEDC2323B}" srcOrd="3" destOrd="0" presId="urn:microsoft.com/office/officeart/2005/8/layout/process1"/>
    <dgm:cxn modelId="{8450C263-18F9-A04E-80DF-A2379402B597}" type="presParOf" srcId="{6176AD8F-04E4-8048-98EC-641FEDC2323B}" destId="{1524BCEF-8431-2747-8438-5CB227C1A808}" srcOrd="0" destOrd="0" presId="urn:microsoft.com/office/officeart/2005/8/layout/process1"/>
    <dgm:cxn modelId="{B2B800E2-6748-6742-85A7-31728418E1A1}" type="presParOf" srcId="{C8B97A7F-9FAE-F041-9562-8DCD123BB53E}" destId="{3AF954B5-53A0-F441-885E-B51505EEC651}" srcOrd="4" destOrd="0" presId="urn:microsoft.com/office/officeart/2005/8/layout/process1"/>
    <dgm:cxn modelId="{A6073C1E-B9E2-8543-AC79-D5098C1720CF}" type="presParOf" srcId="{C8B97A7F-9FAE-F041-9562-8DCD123BB53E}" destId="{FCF6FF09-7F01-C54B-83A9-92320D8BA304}" srcOrd="5" destOrd="0" presId="urn:microsoft.com/office/officeart/2005/8/layout/process1"/>
    <dgm:cxn modelId="{4C4549CE-5790-3C45-A95C-5E85DD52560B}" type="presParOf" srcId="{FCF6FF09-7F01-C54B-83A9-92320D8BA304}" destId="{807E88F6-7E48-C94A-BF15-A625BB79CEC4}" srcOrd="0" destOrd="0" presId="urn:microsoft.com/office/officeart/2005/8/layout/process1"/>
    <dgm:cxn modelId="{91A5F1DF-E3E2-284F-9444-C76819A1094A}" type="presParOf" srcId="{C8B97A7F-9FAE-F041-9562-8DCD123BB53E}" destId="{1DC47EBA-AF33-BB46-8E87-9F42212857EE}" srcOrd="6" destOrd="0" presId="urn:microsoft.com/office/officeart/2005/8/layout/process1"/>
    <dgm:cxn modelId="{46FB885E-96E8-4E47-A280-A465B317AB4E}" type="presParOf" srcId="{C8B97A7F-9FAE-F041-9562-8DCD123BB53E}" destId="{FCFE923B-6646-3142-9ADA-B59FA3333983}" srcOrd="7" destOrd="0" presId="urn:microsoft.com/office/officeart/2005/8/layout/process1"/>
    <dgm:cxn modelId="{E1582059-D646-424F-A135-5EBB00310190}" type="presParOf" srcId="{FCFE923B-6646-3142-9ADA-B59FA3333983}" destId="{1A0F4211-3AE5-694E-9CF6-E732D4A6627A}" srcOrd="0" destOrd="0" presId="urn:microsoft.com/office/officeart/2005/8/layout/process1"/>
    <dgm:cxn modelId="{A5468F4E-B89A-FD47-8E68-D6AE29322CBB}" type="presParOf" srcId="{C8B97A7F-9FAE-F041-9562-8DCD123BB53E}" destId="{12194220-38AD-1244-A2A0-337AE30815E6}"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7114AC-5A29-034A-B376-4CE4C37FE153}">
      <dsp:nvSpPr>
        <dsp:cNvPr id="0" name=""/>
        <dsp:cNvSpPr/>
      </dsp:nvSpPr>
      <dsp:spPr>
        <a:xfrm>
          <a:off x="4927" y="1950303"/>
          <a:ext cx="1527608" cy="1518060"/>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Request for Traditional Technical and Cost/Price Proposal</a:t>
          </a:r>
        </a:p>
      </dsp:txBody>
      <dsp:txXfrm>
        <a:off x="49389" y="1994765"/>
        <a:ext cx="1438684" cy="1429136"/>
      </dsp:txXfrm>
    </dsp:sp>
    <dsp:sp modelId="{47E50662-657A-744C-9140-A5037C1DEC7A}">
      <dsp:nvSpPr>
        <dsp:cNvPr id="0" name=""/>
        <dsp:cNvSpPr/>
      </dsp:nvSpPr>
      <dsp:spPr>
        <a:xfrm>
          <a:off x="1685296" y="2519910"/>
          <a:ext cx="323852" cy="37884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685296" y="2595679"/>
        <a:ext cx="226696" cy="227308"/>
      </dsp:txXfrm>
    </dsp:sp>
    <dsp:sp modelId="{E99760D5-E6A8-F141-936D-374EE1FFA487}">
      <dsp:nvSpPr>
        <dsp:cNvPr id="0" name=""/>
        <dsp:cNvSpPr/>
      </dsp:nvSpPr>
      <dsp:spPr>
        <a:xfrm>
          <a:off x="2143579" y="1950303"/>
          <a:ext cx="1527608" cy="1518060"/>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Evaluations are conducted</a:t>
          </a:r>
        </a:p>
      </dsp:txBody>
      <dsp:txXfrm>
        <a:off x="2188041" y="1994765"/>
        <a:ext cx="1438684" cy="1429136"/>
      </dsp:txXfrm>
    </dsp:sp>
    <dsp:sp modelId="{6176AD8F-04E4-8048-98EC-641FEDC2323B}">
      <dsp:nvSpPr>
        <dsp:cNvPr id="0" name=""/>
        <dsp:cNvSpPr/>
      </dsp:nvSpPr>
      <dsp:spPr>
        <a:xfrm>
          <a:off x="3823948" y="2519910"/>
          <a:ext cx="323852" cy="37884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823948" y="2595679"/>
        <a:ext cx="226696" cy="227308"/>
      </dsp:txXfrm>
    </dsp:sp>
    <dsp:sp modelId="{3AF954B5-53A0-F441-885E-B51505EEC651}">
      <dsp:nvSpPr>
        <dsp:cNvPr id="0" name=""/>
        <dsp:cNvSpPr/>
      </dsp:nvSpPr>
      <dsp:spPr>
        <a:xfrm>
          <a:off x="4282230" y="1950303"/>
          <a:ext cx="1527608" cy="1518060"/>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Exchanges (as necessary)</a:t>
          </a:r>
        </a:p>
      </dsp:txBody>
      <dsp:txXfrm>
        <a:off x="4326692" y="1994765"/>
        <a:ext cx="1438684" cy="1429136"/>
      </dsp:txXfrm>
    </dsp:sp>
    <dsp:sp modelId="{FCF6FF09-7F01-C54B-83A9-92320D8BA304}">
      <dsp:nvSpPr>
        <dsp:cNvPr id="0" name=""/>
        <dsp:cNvSpPr/>
      </dsp:nvSpPr>
      <dsp:spPr>
        <a:xfrm>
          <a:off x="5962599" y="2519910"/>
          <a:ext cx="323852" cy="37884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962599" y="2595679"/>
        <a:ext cx="226696" cy="227308"/>
      </dsp:txXfrm>
    </dsp:sp>
    <dsp:sp modelId="{1DC47EBA-AF33-BB46-8E87-9F42212857EE}">
      <dsp:nvSpPr>
        <dsp:cNvPr id="0" name=""/>
        <dsp:cNvSpPr/>
      </dsp:nvSpPr>
      <dsp:spPr>
        <a:xfrm>
          <a:off x="6420882" y="1950303"/>
          <a:ext cx="1527608" cy="1518060"/>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Revised proposals (as necessary)</a:t>
          </a:r>
        </a:p>
      </dsp:txBody>
      <dsp:txXfrm>
        <a:off x="6465344" y="1994765"/>
        <a:ext cx="1438684" cy="1429136"/>
      </dsp:txXfrm>
    </dsp:sp>
    <dsp:sp modelId="{FCFE923B-6646-3142-9ADA-B59FA3333983}">
      <dsp:nvSpPr>
        <dsp:cNvPr id="0" name=""/>
        <dsp:cNvSpPr/>
      </dsp:nvSpPr>
      <dsp:spPr>
        <a:xfrm>
          <a:off x="8101251" y="2519910"/>
          <a:ext cx="323852" cy="378846"/>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8101251" y="2595679"/>
        <a:ext cx="226696" cy="227308"/>
      </dsp:txXfrm>
    </dsp:sp>
    <dsp:sp modelId="{12194220-38AD-1244-A2A0-337AE30815E6}">
      <dsp:nvSpPr>
        <dsp:cNvPr id="0" name=""/>
        <dsp:cNvSpPr/>
      </dsp:nvSpPr>
      <dsp:spPr>
        <a:xfrm>
          <a:off x="8559533" y="1950303"/>
          <a:ext cx="1527608" cy="1518060"/>
        </a:xfrm>
        <a:prstGeom prst="roundRect">
          <a:avLst>
            <a:gd name="adj" fmla="val 10000"/>
          </a:avLst>
        </a:prstGeom>
        <a:solidFill>
          <a:srgbClr val="09449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TO is awarded </a:t>
          </a:r>
        </a:p>
      </dsp:txBody>
      <dsp:txXfrm>
        <a:off x="8603995" y="1994765"/>
        <a:ext cx="1438684" cy="142913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ago.noaa.gov/acquisition/docs/aa_16-05_noaa_ago_ombudsman_contracts_08.31.16.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acquisition.gov/sites/default/files/current/far/html/Subpart%2016_5.html#wp1095799"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acquisition.gov/sites/default/files/current/far/html/www.fedbizopps.gov" TargetMode="External"/><Relationship Id="rId4" Type="http://schemas.openxmlformats.org/officeDocument/2006/relationships/hyperlink" Target="https://www.acquisition.gov/sites/default/files/current/far/html/Subpart%205_3.html#wp1083933"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Fair opportunity </a:t>
            </a:r>
            <a:r>
              <a:rPr lang="en-US" dirty="0"/>
              <a:t>is a requirement that U.S. government agencies purchasing goods or services under </a:t>
            </a:r>
            <a:r>
              <a:rPr lang="en-US" b="1" dirty="0"/>
              <a:t>a multi-award contract </a:t>
            </a:r>
            <a:r>
              <a:rPr lang="en-US" dirty="0"/>
              <a:t>give every company that holds that contract an equal opportunity to respond to a request for proposal (RFP). The fair opportunity process described in the Federal Acquisition Regulation (FAR) 16.505(b) applies to the </a:t>
            </a:r>
            <a:r>
              <a:rPr lang="en-US" dirty="0" err="1"/>
              <a:t>ProTech</a:t>
            </a:r>
            <a:r>
              <a:rPr lang="en-US" dirty="0"/>
              <a:t> contract. Decisions made during the Acquisition Planning phase will determine how the fair opportunity evaluation/selection process proceeds. </a:t>
            </a:r>
          </a:p>
          <a:p>
            <a:endParaRPr lang="en-US" dirty="0"/>
          </a:p>
          <a:p>
            <a:r>
              <a:rPr lang="en-US" dirty="0"/>
              <a:t>Note:  This guidance and advice for ordering COs does not supersede any requirements of the FAR or any department or agency policies. It is the responsibility of the ordering CO to ensure complete adherence to the FAR and any additional internal procedures.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194438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279197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1143581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933779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Before consulting with an ombudsman, interested parties must first address their concerns, issues, disagreements, and/or recommendations to the contracting officer for resolution. If resolution cannot be made by the contracting officer, interested parties may contact the NOAA Ombudsman.</a:t>
            </a:r>
            <a:endParaRPr lang="en-US" dirty="0"/>
          </a:p>
          <a:p>
            <a:endParaRPr lang="en-US" dirty="0"/>
          </a:p>
          <a:p>
            <a:endParaRPr lang="en-US" dirty="0"/>
          </a:p>
          <a:p>
            <a:pPr marL="0" marR="0">
              <a:lnSpc>
                <a:spcPts val="1400"/>
              </a:lnSpc>
              <a:spcBef>
                <a:spcPts val="0"/>
              </a:spcBef>
              <a:spcAft>
                <a:spcPts val="800"/>
              </a:spcAft>
            </a:pPr>
            <a:r>
              <a:rPr lang="en-US" sz="1200" dirty="0">
                <a:solidFill>
                  <a:srgbClr val="000000"/>
                </a:solidFill>
                <a:effectLst/>
                <a:latin typeface="Arial" panose="020B0604020202020204" pitchFamily="34" charset="0"/>
                <a:ea typeface="Calibri" panose="020F0502020204030204" pitchFamily="34" charset="0"/>
              </a:rPr>
              <a:t>In accordance with FAR 16.505(b)(8), complaints related to matters affecting task order award may be directed to the designated NOAA AGO Ombudsman.  The NOAA Acquisition and Grants Office (AGO) Ombudsman has the responsibility to review contractor complaints and ensure that all contractors are afforded a fair opportunity to be considered for each task order, consistent with the ordering procedures in the contract.  The NOAA Ombudsman will review contractor complaints, and if any corrective action is needed, provide a written determination of such action to the TO CO.  Issues that cannot be resolved within NOAA shall be forwarded to the DOC Ombudsman for review and resolution. Also see </a:t>
            </a:r>
            <a:r>
              <a:rPr lang="en-US" sz="1200" u="sng" dirty="0">
                <a:solidFill>
                  <a:srgbClr val="000000"/>
                </a:solidFill>
                <a:effectLst/>
                <a:latin typeface="Arial" panose="020B0604020202020204" pitchFamily="34" charset="0"/>
                <a:ea typeface="Calibri" panose="020F0502020204030204" pitchFamily="34" charset="0"/>
                <a:hlinkClick r:id="rId3"/>
              </a:rPr>
              <a:t>NOAA AGO Acquisition Alert 16-05</a:t>
            </a:r>
            <a:r>
              <a:rPr lang="en-US" sz="1200" u="sng" dirty="0">
                <a:solidFill>
                  <a:srgbClr val="000000"/>
                </a:solidFill>
                <a:effectLst/>
                <a:latin typeface="Arial" panose="020B0604020202020204" pitchFamily="34" charset="0"/>
                <a:ea typeface="Calibri" panose="020F0502020204030204" pitchFamily="34" charset="0"/>
              </a:rPr>
              <a:t>  (http://</a:t>
            </a:r>
            <a:r>
              <a:rPr lang="en-US" sz="1200" u="sng" dirty="0" err="1">
                <a:solidFill>
                  <a:srgbClr val="000000"/>
                </a:solidFill>
                <a:effectLst/>
                <a:latin typeface="Arial" panose="020B0604020202020204" pitchFamily="34" charset="0"/>
                <a:ea typeface="Calibri" panose="020F0502020204030204" pitchFamily="34" charset="0"/>
              </a:rPr>
              <a:t>www.ago.noaa.gov</a:t>
            </a:r>
            <a:r>
              <a:rPr lang="en-US" sz="1200" u="sng" dirty="0">
                <a:solidFill>
                  <a:srgbClr val="000000"/>
                </a:solidFill>
                <a:effectLst/>
                <a:latin typeface="Arial" panose="020B0604020202020204" pitchFamily="34" charset="0"/>
                <a:ea typeface="Calibri" panose="020F0502020204030204" pitchFamily="34" charset="0"/>
              </a:rPr>
              <a:t>/acquisition/docs/aa_16-05_noaa_ago_ombudsman_contracts_08.31.16.pdf)</a:t>
            </a:r>
            <a:endParaRPr lang="en-US" sz="1200" dirty="0">
              <a:solidFill>
                <a:srgbClr val="000000"/>
              </a:solidFill>
              <a:effectLst/>
              <a:latin typeface="Arial" panose="020B0604020202020204" pitchFamily="34" charset="0"/>
              <a:ea typeface="Calibri" panose="020F0502020204030204" pitchFamily="34" charset="0"/>
            </a:endParaRPr>
          </a:p>
          <a:p>
            <a:endParaRPr lang="en-US" dirty="0"/>
          </a:p>
          <a:p>
            <a:pPr lvl="0"/>
            <a:r>
              <a:rPr lang="en-US" dirty="0"/>
              <a:t>Ombudsman.</a:t>
            </a:r>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754379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1" i="0" u="none" strike="noStrike" kern="1200" dirty="0" err="1">
                <a:solidFill>
                  <a:schemeClr val="tx1"/>
                </a:solidFill>
                <a:effectLst/>
                <a:latin typeface="+mn-lt"/>
                <a:ea typeface="+mn-ea"/>
                <a:cs typeface="+mn-cs"/>
              </a:rPr>
              <a:t>ProTech</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is a suite of contracting vehicles that consists of Indefinite Delivery, Indefinite Quantity (IDIQ) multiple award contracts, multiple award and single award Blanket Purchase Agreements (BPAs), and other contract types organized into five Domains: Satellite, Fisheries, Oceans, Weather, and Enterprise Operations. These Domains provide an industrial base of professional, scientific, and technical resources in support of the National Oceanic and Atmospheric Administration (NOAA) to include its Line and Staff Offices. The contracts may also be used by other Bureaus within the U.S. Department of Commerce (DOC), where applicable. </a:t>
            </a:r>
            <a:endParaRPr lang="en-US" b="0" dirty="0">
              <a:effectLst/>
            </a:endParaRPr>
          </a:p>
          <a:p>
            <a:pPr rtl="0"/>
            <a:br>
              <a:rPr lang="en-US" b="0" dirty="0">
                <a:effectLst/>
              </a:rPr>
            </a:br>
            <a:r>
              <a:rPr lang="en-US" sz="1200" b="0" i="0" u="none" strike="noStrike" kern="1200" dirty="0">
                <a:solidFill>
                  <a:schemeClr val="tx1"/>
                </a:solidFill>
                <a:effectLst/>
                <a:latin typeface="+mn-lt"/>
                <a:ea typeface="+mn-ea"/>
                <a:cs typeface="+mn-cs"/>
              </a:rPr>
              <a:t>The ceiling dollar amount for all orders under all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Domains is $3,000,000,000. The Satellite, Oceans, Fisheries, and Weather Domains each have its own solicitation and multiple award IDIQ contracts.  The Enterprise Operations Domain requirements will be met by single and multiple award BPAs and other contracting vehicles.</a:t>
            </a:r>
            <a:br>
              <a:rPr lang="en-US" sz="1200" b="0" i="0" u="none" strike="noStrike" kern="1200" dirty="0">
                <a:solidFill>
                  <a:schemeClr val="tx1"/>
                </a:solidFill>
                <a:effectLst/>
                <a:latin typeface="+mn-lt"/>
                <a:ea typeface="+mn-ea"/>
                <a:cs typeface="+mn-cs"/>
              </a:rPr>
            </a:b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The overall objectives of the </a:t>
            </a:r>
            <a:r>
              <a:rPr lang="en-US" sz="1200" b="0" i="0" u="none" strike="noStrike" kern="1200" dirty="0" err="1">
                <a:solidFill>
                  <a:schemeClr val="tx1"/>
                </a:solidFill>
                <a:effectLst/>
                <a:latin typeface="+mn-lt"/>
                <a:ea typeface="+mn-ea"/>
                <a:cs typeface="+mn-cs"/>
              </a:rPr>
              <a:t>ProTech</a:t>
            </a:r>
            <a:r>
              <a:rPr lang="en-US" sz="1200" b="0" i="0" u="none" strike="noStrike" kern="1200" dirty="0">
                <a:solidFill>
                  <a:schemeClr val="tx1"/>
                </a:solidFill>
                <a:effectLst/>
                <a:latin typeface="+mn-lt"/>
                <a:ea typeface="+mn-ea"/>
                <a:cs typeface="+mn-cs"/>
              </a:rPr>
              <a:t> program are to:</a:t>
            </a:r>
            <a:endParaRPr lang="en-US" b="0" dirty="0">
              <a:effectLst/>
            </a:endParaRP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Obtain high-quality professional and technical services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Develop an industrial base of partners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Develop and maintain performance-based contracts</a:t>
            </a:r>
          </a:p>
          <a:p>
            <a:pPr marL="628650" lvl="1"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Contribute to the NOAA mission</a:t>
            </a:r>
          </a:p>
          <a:p>
            <a:br>
              <a:rPr lang="en-US" b="0" dirty="0">
                <a:effectLst/>
              </a:rPr>
            </a:br>
            <a:br>
              <a:rPr lang="en-US" b="0" dirty="0">
                <a:effectLst/>
              </a:rPr>
            </a:b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74896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Congress provided for competition in the use of task order and delivery order contracts in section 804 of the National Defense Authorization Act for FY 2000.  </a:t>
            </a:r>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884509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fair opportunity process described in the Federal Acquisition Regulation (FAR) 16.505(b) applies to the </a:t>
            </a:r>
            <a:r>
              <a:rPr lang="en-US" sz="1200" b="0" i="0" u="none" strike="noStrike" kern="1200" dirty="0" err="1">
                <a:solidFill>
                  <a:schemeClr val="tx1"/>
                </a:solidFill>
                <a:effectLst/>
                <a:latin typeface="+mn-lt"/>
                <a:ea typeface="+mn-ea"/>
                <a:cs typeface="+mn-cs"/>
              </a:rPr>
              <a:t>ProTech</a:t>
            </a:r>
            <a:r>
              <a:rPr lang="en-US" sz="1200" b="0" i="0" u="none" strike="noStrike" kern="1200">
                <a:solidFill>
                  <a:schemeClr val="tx1"/>
                </a:solidFill>
                <a:effectLst/>
                <a:latin typeface="+mn-lt"/>
                <a:ea typeface="+mn-ea"/>
                <a:cs typeface="+mn-cs"/>
              </a:rPr>
              <a:t> contract.</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988248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must provide a </a:t>
            </a:r>
            <a:r>
              <a:rPr lang="en-US" u="sng" dirty="0"/>
              <a:t>fair opportunity </a:t>
            </a:r>
            <a:r>
              <a:rPr lang="en-US" dirty="0"/>
              <a:t>to all </a:t>
            </a:r>
            <a:r>
              <a:rPr lang="en-US" dirty="0" err="1"/>
              <a:t>ProTech</a:t>
            </a:r>
            <a:r>
              <a:rPr lang="en-US" dirty="0"/>
              <a:t> awardees within the appropriate domain, unless an exception to fair opportunity is allowed. You must exercise sound judgment consistent with the business and mission requirements of the client, when considering a delivery or task order award. The fair opportunity process should be straightforward, simple, and reflective of the nature of the product, service, or solution being procured. </a:t>
            </a:r>
          </a:p>
          <a:p>
            <a:endParaRPr lang="en-US" dirty="0"/>
          </a:p>
          <a:p>
            <a:r>
              <a:rPr lang="en-US" dirty="0"/>
              <a:t>When requesting proposals from the awardees, you should indicate the criteria you are using in the fair opportunity determination. Note that price or cost must be considered under each order as one of the factors in the selection decision. </a:t>
            </a:r>
          </a:p>
          <a:p>
            <a:endParaRPr lang="en-US" dirty="0"/>
          </a:p>
          <a:p>
            <a:r>
              <a:rPr lang="en-US" dirty="0"/>
              <a:t>If you have sufficient information available on-hand to ensure that each awardee is provided a fair opportunity to be considered for an order, then you do not need to distribute a Delivery/Task Order Request before issuing the order. This is </a:t>
            </a:r>
            <a:r>
              <a:rPr lang="en-US" u="sng" dirty="0"/>
              <a:t>not</a:t>
            </a:r>
            <a:r>
              <a:rPr lang="en-US" dirty="0"/>
              <a:t> generally recommended under </a:t>
            </a:r>
            <a:r>
              <a:rPr lang="en-US" dirty="0" err="1"/>
              <a:t>ProTech</a:t>
            </a:r>
            <a:r>
              <a:rPr lang="en-US" dirty="0"/>
              <a:t>, however, because technical complexities can make direct comparisons using on-hand information difficult. </a:t>
            </a:r>
          </a:p>
          <a:p>
            <a:endParaRPr lang="en-US" dirty="0"/>
          </a:p>
          <a:p>
            <a:r>
              <a:rPr lang="en-US" dirty="0"/>
              <a:t>Some awards may be based on low price while others may be based on best value. In a request for quotes, you should tell vendors in advance what the evaluation criteria will be for award. If you plan to use weighted factors, you can list them in descending order of value in lieu of showing percentages. </a:t>
            </a:r>
          </a:p>
          <a:p>
            <a:endParaRPr lang="en-US" dirty="0"/>
          </a:p>
          <a:p>
            <a:r>
              <a:rPr lang="en-US" dirty="0"/>
              <a:t>Preference of a specific vendor cannot be the basis of an award decision. Award must be based upon sound technical considerations. If the client cannot articulate, or you cannot determine legitimate requirements, then an order cannot be placed under the </a:t>
            </a:r>
            <a:r>
              <a:rPr lang="en-US" dirty="0" err="1"/>
              <a:t>ProTech</a:t>
            </a:r>
            <a:r>
              <a:rPr lang="en-US" dirty="0"/>
              <a:t> contracts.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84751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ts val="1400"/>
              </a:lnSpc>
              <a:spcBef>
                <a:spcPts val="0"/>
              </a:spcBef>
              <a:spcAft>
                <a:spcPts val="800"/>
              </a:spcAft>
            </a:pPr>
            <a:r>
              <a:rPr lang="en-US" sz="1200" dirty="0">
                <a:solidFill>
                  <a:srgbClr val="000000"/>
                </a:solidFill>
                <a:effectLst/>
                <a:latin typeface="Arial" panose="020B0604020202020204" pitchFamily="34" charset="0"/>
                <a:ea typeface="Calibri" panose="020F0502020204030204" pitchFamily="34" charset="0"/>
              </a:rPr>
              <a:t>The following steps are to be followed for the traditional ordering process:</a:t>
            </a:r>
          </a:p>
          <a:p>
            <a:pPr marL="0" marR="0">
              <a:lnSpc>
                <a:spcPts val="1400"/>
              </a:lnSpc>
              <a:spcBef>
                <a:spcPts val="0"/>
              </a:spcBef>
              <a:spcAft>
                <a:spcPts val="800"/>
              </a:spcAft>
            </a:pPr>
            <a:endParaRPr lang="en-US" sz="1200" dirty="0">
              <a:solidFill>
                <a:srgbClr val="000000"/>
              </a:solidFill>
              <a:effectLst/>
              <a:latin typeface="Arial" panose="020B0604020202020204" pitchFamily="34" charset="0"/>
              <a:ea typeface="Calibri" panose="020F0502020204030204" pitchFamily="34" charset="0"/>
            </a:endParaRPr>
          </a:p>
          <a:p>
            <a:pPr marL="342900" marR="0" lvl="0" indent="-342900">
              <a:lnSpc>
                <a:spcPts val="1400"/>
              </a:lnSpc>
              <a:spcBef>
                <a:spcPts val="0"/>
              </a:spcBef>
              <a:spcAft>
                <a:spcPts val="800"/>
              </a:spcAft>
              <a:buClr>
                <a:srgbClr val="1C1D20"/>
              </a:buClr>
              <a:buSzPts val="1100"/>
              <a:buFont typeface="Arial" panose="020B0604020202020204" pitchFamily="34" charset="0"/>
              <a:buAutoNum type="arabicPeriod"/>
            </a:pPr>
            <a:r>
              <a:rPr lang="en-US" sz="1200" spc="-30" dirty="0">
                <a:effectLst/>
                <a:latin typeface="Arial" panose="020B0604020202020204" pitchFamily="34" charset="0"/>
                <a:ea typeface="Calibri" panose="020F0502020204030204" pitchFamily="34" charset="0"/>
                <a:cs typeface="Times New Roman" panose="02020603050405020304" pitchFamily="18" charset="0"/>
              </a:rPr>
              <a:t>A SOO/SOW/PWS is sent with a “Request for Traditional Technical and Cost/Price Proposal” to all contract holders within the designated Domain or those meeting the size standard is a set-aside is utilized. The request should typically place a limit of no more than 15 pages on the technical proposal, subject to adjustment at the discretion of the TO CO based on the size, scope and complexity of the TO. The request may also include an oral presentation requirement if it is determined to be beneﬁcial to the evaluation. A complete cost/price proposal must be submitted, normally with no page restrictions. The amount of time allowed for the traditional response is typically 10 working days, which may be adjusted based on the scope/complexity of the requirement and the needs of the customer.</a:t>
            </a:r>
            <a:endParaRPr lang="en-US" sz="1200" spc="-3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400"/>
              </a:lnSpc>
              <a:spcBef>
                <a:spcPts val="0"/>
              </a:spcBef>
              <a:spcAft>
                <a:spcPts val="800"/>
              </a:spcAft>
              <a:buClr>
                <a:srgbClr val="1C1D20"/>
              </a:buClr>
              <a:buSzPts val="1100"/>
              <a:buFont typeface="Arial" panose="020B0604020202020204" pitchFamily="34" charset="0"/>
              <a:buAutoNum type="arabicPeriod"/>
            </a:pPr>
            <a:r>
              <a:rPr lang="en-US" sz="1200" spc="-30" dirty="0">
                <a:effectLst/>
                <a:latin typeface="Arial" panose="020B0604020202020204" pitchFamily="34" charset="0"/>
                <a:ea typeface="Calibri" panose="020F0502020204030204" pitchFamily="34" charset="0"/>
                <a:cs typeface="Times New Roman" panose="02020603050405020304" pitchFamily="18" charset="0"/>
              </a:rPr>
              <a:t>Technical and cost/price evaluations are conducted by the Government evaluation teams.</a:t>
            </a:r>
            <a:endParaRPr lang="en-US" sz="1200" spc="-3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400"/>
              </a:lnSpc>
              <a:spcBef>
                <a:spcPts val="0"/>
              </a:spcBef>
              <a:spcAft>
                <a:spcPts val="800"/>
              </a:spcAft>
              <a:buClr>
                <a:srgbClr val="1C1D20"/>
              </a:buClr>
              <a:buSzPts val="1100"/>
              <a:buFont typeface="Arial" panose="020B0604020202020204" pitchFamily="34" charset="0"/>
              <a:buAutoNum type="arabicPeriod"/>
            </a:pPr>
            <a:r>
              <a:rPr lang="en-US" sz="1200" spc="-30" dirty="0">
                <a:effectLst/>
                <a:latin typeface="Arial" panose="020B0604020202020204" pitchFamily="34" charset="0"/>
                <a:ea typeface="Calibri" panose="020F0502020204030204" pitchFamily="34" charset="0"/>
                <a:cs typeface="Times New Roman" panose="02020603050405020304" pitchFamily="18" charset="0"/>
              </a:rPr>
              <a:t>Exchanges take place (if needed).</a:t>
            </a:r>
            <a:endParaRPr lang="en-US" sz="1200" spc="-3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400"/>
              </a:lnSpc>
              <a:spcBef>
                <a:spcPts val="0"/>
              </a:spcBef>
              <a:spcAft>
                <a:spcPts val="800"/>
              </a:spcAft>
              <a:buClr>
                <a:srgbClr val="1C1D20"/>
              </a:buClr>
              <a:buSzPts val="1100"/>
              <a:buFont typeface="Arial" panose="020B0604020202020204" pitchFamily="34" charset="0"/>
              <a:buAutoNum type="arabicPeriod"/>
            </a:pPr>
            <a:r>
              <a:rPr lang="en-US" sz="1200" spc="-30" dirty="0">
                <a:effectLst/>
                <a:latin typeface="Arial" panose="020B0604020202020204" pitchFamily="34" charset="0"/>
                <a:ea typeface="Calibri" panose="020F0502020204030204" pitchFamily="34" charset="0"/>
                <a:cs typeface="Times New Roman" panose="02020603050405020304" pitchFamily="18" charset="0"/>
              </a:rPr>
              <a:t>If exchanges take place and revised proposals are submitted, evaluations are conducted by the Government evaluation team(s) as needed.</a:t>
            </a:r>
            <a:endParaRPr lang="en-US" sz="1200" spc="-3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ts val="1400"/>
              </a:lnSpc>
              <a:spcBef>
                <a:spcPts val="0"/>
              </a:spcBef>
              <a:spcAft>
                <a:spcPts val="720"/>
              </a:spcAft>
              <a:buClr>
                <a:srgbClr val="1C1D20"/>
              </a:buClr>
              <a:buSzPts val="1100"/>
              <a:buFont typeface="Arial" panose="020B0604020202020204" pitchFamily="34" charset="0"/>
              <a:buAutoNum type="arabicPeriod"/>
            </a:pPr>
            <a:r>
              <a:rPr lang="en-US" sz="1200" spc="-30" dirty="0">
                <a:effectLst/>
                <a:latin typeface="Arial" panose="020B0604020202020204" pitchFamily="34" charset="0"/>
                <a:ea typeface="Calibri" panose="020F0502020204030204" pitchFamily="34" charset="0"/>
                <a:cs typeface="Times New Roman" panose="02020603050405020304" pitchFamily="18" charset="0"/>
              </a:rPr>
              <a:t>A TO is awarded to the successful offeror.</a:t>
            </a:r>
            <a:endParaRPr lang="en-US" sz="1200" spc="-3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611340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FAR 16.505(b)(2)(ii)</a:t>
            </a:r>
          </a:p>
          <a:p>
            <a:r>
              <a:rPr lang="sv-SE" dirty="0"/>
              <a:t>...</a:t>
            </a:r>
          </a:p>
          <a:p>
            <a:r>
              <a:rPr lang="en-US" dirty="0"/>
              <a:t>(B) Orders exceeding the simplified acquisition threshold. As a minimum, each justification shall include the following information and be approved in accordance with paragraph (b)(2)(ii)(C) of this section:</a:t>
            </a:r>
          </a:p>
          <a:p>
            <a:pPr lvl="1"/>
            <a:r>
              <a:rPr lang="en-US" dirty="0"/>
              <a:t>(1) Identification of the agency and the contracting activity, and specific identification of the document as a “Justification for an Exception to Fair Opportunity.”</a:t>
            </a:r>
          </a:p>
          <a:p>
            <a:pPr lvl="1"/>
            <a:r>
              <a:rPr lang="en-US" dirty="0"/>
              <a:t>(2) Nature and/or description of the action being approved.</a:t>
            </a:r>
          </a:p>
          <a:p>
            <a:pPr lvl="1"/>
            <a:r>
              <a:rPr lang="en-US" dirty="0"/>
              <a:t>(3) A description of the supplies or services required to meet the agency’s needs (including the estimated value).</a:t>
            </a:r>
          </a:p>
          <a:p>
            <a:pPr lvl="1"/>
            <a:r>
              <a:rPr lang="en-US" dirty="0"/>
              <a:t>(4) Identification of the exception to fair opportunity (see </a:t>
            </a:r>
            <a:r>
              <a:rPr lang="en-US" dirty="0">
                <a:hlinkClick r:id="rId3"/>
              </a:rPr>
              <a:t>16.505</a:t>
            </a:r>
            <a:r>
              <a:rPr lang="en-US" dirty="0"/>
              <a:t>(b)(2)) and the supporting rationale, including a demonstration that the proposed contractor’s unique qualifications or the nature of the acquisition requires use of the exception cited. If the contracting officer uses the logical follow-on exception, the rationale shall describe why the relationship between the initial order and the follow-on is logical (e.g., in terms of scope, period of performance, or value). </a:t>
            </a:r>
          </a:p>
          <a:p>
            <a:pPr lvl="1"/>
            <a:r>
              <a:rPr lang="en-US" dirty="0"/>
              <a:t>(5) A determination by the contracting officer that the anticipated cost to the Government will be fair and reasonable.</a:t>
            </a:r>
          </a:p>
          <a:p>
            <a:pPr lvl="1"/>
            <a:r>
              <a:rPr lang="en-US" dirty="0"/>
              <a:t>(6) Any other facts supporting the justification.</a:t>
            </a:r>
          </a:p>
          <a:p>
            <a:pPr lvl="1"/>
            <a:r>
              <a:rPr lang="en-US" dirty="0"/>
              <a:t>(7) A statement of the actions, if any, the agency may take to remove or overcome any barriers that led to the exception to fair opportunity before any subsequent acquisition for the supplies or services is made.</a:t>
            </a:r>
          </a:p>
          <a:p>
            <a:pPr lvl="1"/>
            <a:r>
              <a:rPr lang="en-US" dirty="0"/>
              <a:t>(8) The contracting officer’s certification that the justification is accurate and complete to the best of the contracting officer’s knowledge and belief.</a:t>
            </a:r>
          </a:p>
          <a:p>
            <a:pPr lvl="1"/>
            <a:r>
              <a:rPr lang="en-US" dirty="0"/>
              <a:t>(9) Evidence that any supporting data that is the responsibility of technical or requirements personnel (e.g., verifying the Government’s minimum needs or requirements or other rationale for an exception to fair opportunity) and which form a basis for the justification have been certified as complete and accurate by the technical or requirements personnel. </a:t>
            </a:r>
          </a:p>
          <a:p>
            <a:pPr lvl="1"/>
            <a:r>
              <a:rPr lang="en-US" dirty="0"/>
              <a:t>(10) A written determination by the approving official that one of the circumstances in (b)(2)(</a:t>
            </a:r>
            <a:r>
              <a:rPr lang="en-US" dirty="0" err="1"/>
              <a:t>i</a:t>
            </a:r>
            <a:r>
              <a:rPr lang="en-US" dirty="0"/>
              <a:t>)(A) through (E) of this section applies to the order.</a:t>
            </a:r>
          </a:p>
          <a:p>
            <a:r>
              <a:rPr lang="en-US" dirty="0"/>
              <a:t>…</a:t>
            </a:r>
          </a:p>
          <a:p>
            <a:endParaRPr lang="en-US" dirty="0"/>
          </a:p>
          <a:p>
            <a:r>
              <a:rPr lang="en-US" dirty="0"/>
              <a:t>(D) Posting.</a:t>
            </a:r>
          </a:p>
          <a:p>
            <a:pPr lvl="1"/>
            <a:r>
              <a:rPr lang="en-US" dirty="0"/>
              <a:t>(1) Except as provided in paragraph (b)(2)(ii)(D)(5) of this section, within 14 days after placing an order exceeding the simplified acquisition threshold that does not provide for fair opportunity in accordance with </a:t>
            </a:r>
            <a:r>
              <a:rPr lang="en-US" dirty="0">
                <a:hlinkClick r:id="rId3"/>
              </a:rPr>
              <a:t>16.505</a:t>
            </a:r>
            <a:r>
              <a:rPr lang="en-US" dirty="0"/>
              <a:t>(b), the contract officer shall— </a:t>
            </a:r>
          </a:p>
          <a:p>
            <a:pPr lvl="2"/>
            <a:r>
              <a:rPr lang="en-US" dirty="0"/>
              <a:t>(</a:t>
            </a:r>
            <a:r>
              <a:rPr lang="en-US" dirty="0" err="1"/>
              <a:t>i</a:t>
            </a:r>
            <a:r>
              <a:rPr lang="en-US" dirty="0"/>
              <a:t>) Publish a notice in accordance with </a:t>
            </a:r>
            <a:r>
              <a:rPr lang="en-US" dirty="0">
                <a:hlinkClick r:id="rId4"/>
              </a:rPr>
              <a:t>5.301</a:t>
            </a:r>
            <a:r>
              <a:rPr lang="en-US" dirty="0"/>
              <a:t>; and </a:t>
            </a:r>
          </a:p>
          <a:p>
            <a:pPr lvl="2"/>
            <a:r>
              <a:rPr lang="en-US" dirty="0"/>
              <a:t>(ii) Make publicly available the justification required at (b)(2)(ii)(B) of this section. </a:t>
            </a:r>
          </a:p>
          <a:p>
            <a:pPr lvl="1"/>
            <a:r>
              <a:rPr lang="en-US" dirty="0"/>
              <a:t>(2) The justification shall be made publicly available—</a:t>
            </a:r>
          </a:p>
          <a:p>
            <a:pPr marL="1200150" lvl="2" indent="-285750">
              <a:buAutoNum type="romanLcParenBoth"/>
            </a:pPr>
            <a:r>
              <a:rPr lang="en-US" dirty="0"/>
              <a:t>At the GPE </a:t>
            </a:r>
            <a:r>
              <a:rPr lang="en-US" dirty="0">
                <a:hlinkClick r:id="rId5"/>
              </a:rPr>
              <a:t>www.fedbizopps.gov</a:t>
            </a:r>
            <a:r>
              <a:rPr lang="en-US" dirty="0"/>
              <a:t>;</a:t>
            </a:r>
          </a:p>
          <a:p>
            <a:pPr marL="0" lvl="0" indent="0">
              <a:buNone/>
            </a:pPr>
            <a:r>
              <a:rPr lang="en-US" dirty="0"/>
              <a:t>…</a:t>
            </a:r>
          </a:p>
          <a:p>
            <a:pPr marL="0" lvl="0" indent="0">
              <a:buFont typeface="+mj-lt"/>
              <a:buNone/>
            </a:pPr>
            <a:r>
              <a:rPr lang="en-US" dirty="0"/>
              <a:t>FAR 16.505(b)</a:t>
            </a:r>
          </a:p>
          <a:p>
            <a:pPr marL="0" lvl="0" indent="0">
              <a:buFont typeface="+mj-lt"/>
              <a:buNone/>
            </a:pPr>
            <a:r>
              <a:rPr lang="en-US" dirty="0"/>
              <a:t>…</a:t>
            </a:r>
          </a:p>
          <a:p>
            <a:pPr lvl="1"/>
            <a:r>
              <a:rPr lang="en-US" dirty="0"/>
              <a:t>(8) Task-order and delivery-order ombudsman. The head of the agency shall designate a task-order and delivery-order ombudsman. The ombudsman must review complaints from contractors and ensure they are afforded a fair opportunity to be considered, consistent with the procedures in the contract. The ombudsman must be a senior agency official who is independent of the contracting officer and may be the agency’s advocate for competition. </a:t>
            </a:r>
          </a:p>
          <a:p>
            <a:pPr lvl="1"/>
            <a:endParaRPr lang="en-US" dirty="0"/>
          </a:p>
          <a:p>
            <a:pPr lvl="0"/>
            <a:r>
              <a:rPr lang="en-US" dirty="0"/>
              <a:t>Best practice:  Forward a copy of all orders which do not provide for fair opportunity to the </a:t>
            </a:r>
            <a:r>
              <a:rPr lang="en-US" dirty="0" err="1"/>
              <a:t>ProTech</a:t>
            </a:r>
            <a:r>
              <a:rPr lang="en-US" dirty="0"/>
              <a:t> Ombudsman.</a:t>
            </a:r>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1476916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the exception to fair opportunity FAR 16.505 (b)(2)(</a:t>
            </a:r>
            <a:r>
              <a:rPr lang="en-US" dirty="0" err="1"/>
              <a:t>i</a:t>
            </a:r>
            <a:r>
              <a:rPr lang="en-US" dirty="0"/>
              <a:t>)(F) is applicable, the TO CO shall determine whether to issue the solicitation to a socio-economic small business group or to all small business ProTech contract holders within the appropriate Domain.</a:t>
            </a:r>
          </a:p>
          <a:p>
            <a:endParaRPr lang="en-US" dirty="0"/>
          </a:p>
          <a:p>
            <a:r>
              <a:rPr lang="en-US" dirty="0"/>
              <a:t>To accomplish this, the TO CO, in consultation with the TO COR or other designated technical representatives, will examine the capabilities of the contract holders in order to determine if the set-aside is appropriate for each order. The TO CO will determine whether to release a Request for Information (RFI) to assist in this determination by receiving the most up-to-date capabilities from the small businesses or if other information is available to determine the appropriate set-aside without issuing a RFI.  The TO CO shall first consider a set-aside for the socio-economic programs before considering a small business set-aside.  The TO shall be set-aside if it is determined that two or more small business or other socio-economic category business concerns are capable of performing the requirement. The TO CO will use the DOC CD-570 process for the set-aside determination and process it for review and coordination with NOAA Small Business Office and Small Business Administration (SBA).  </a:t>
            </a:r>
          </a:p>
          <a:p>
            <a:endParaRPr lang="en-US" dirty="0"/>
          </a:p>
          <a:p>
            <a:r>
              <a:rPr lang="en-US" dirty="0"/>
              <a:t>The authority to set aside orders in this capacity is outlined in FAR 16.505(b)(2)(</a:t>
            </a:r>
            <a:r>
              <a:rPr lang="en-US" dirty="0" err="1"/>
              <a:t>i</a:t>
            </a:r>
            <a:r>
              <a:rPr lang="en-US" dirty="0"/>
              <a:t>)(F) as an exception to the fair opportunity process.  This exception does not need a separate justification in accordance with FAR 16.505(b)(2)(ii) and does not need to be posted to FBO.</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71EFB5-1247-5A45-ADFC-64C97E6766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631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government may issue orders without the fair opportunity process whenever circumstances warrant the exercise of any exception set forth in 41 USC §253j. In the event that any of the Exceptions to fair opportunity are employed, the rationale must be thoroughly documented.</a:t>
            </a:r>
          </a:p>
          <a:p>
            <a:r>
              <a:rPr lang="en-US" dirty="0"/>
              <a:t>  </a:t>
            </a:r>
          </a:p>
          <a:p>
            <a:r>
              <a:rPr lang="en-US" dirty="0"/>
              <a:t>If the logical follow-on exception is used, the rationale must describe why the relationship between the initial order and the follow-on is logical (e.g., in terms of scope, period of performance, or value).</a:t>
            </a:r>
          </a:p>
          <a:p>
            <a:r>
              <a:rPr lang="en-US" dirty="0"/>
              <a:t>  </a:t>
            </a:r>
          </a:p>
          <a:p>
            <a:r>
              <a:rPr lang="en-US" dirty="0"/>
              <a:t>In accordance with 41USC §253j, fair opportunity does not apply to orders that are under $3,500, although to the extent practicable, such micro-purchases shall be distributed equitably.</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712330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323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388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4726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6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098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1367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27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22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061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697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70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515" t="14127" b="14689"/>
          <a:stretch/>
        </p:blipFill>
        <p:spPr>
          <a:xfrm>
            <a:off x="0" y="0"/>
            <a:ext cx="8139490" cy="6858000"/>
          </a:xfrm>
          <a:prstGeom prst="rect">
            <a:avLst/>
          </a:prstGeom>
        </p:spPr>
      </p:pic>
      <p:sp>
        <p:nvSpPr>
          <p:cNvPr id="4" name="TextBox 3"/>
          <p:cNvSpPr txBox="1"/>
          <p:nvPr/>
        </p:nvSpPr>
        <p:spPr>
          <a:xfrm>
            <a:off x="7059168" y="2486613"/>
            <a:ext cx="5132832" cy="2585323"/>
          </a:xfrm>
          <a:prstGeom prst="rect">
            <a:avLst/>
          </a:prstGeom>
          <a:noFill/>
          <a:ln w="57150">
            <a:noFill/>
          </a:ln>
        </p:spPr>
        <p:txBody>
          <a:bodyPr wrap="square" rtlCol="0">
            <a:spAutoFit/>
          </a:bodyPr>
          <a:lstStyle/>
          <a:p>
            <a:r>
              <a:rPr lang="en-US" sz="5400" b="1" dirty="0">
                <a:ln w="19050">
                  <a:noFill/>
                </a:ln>
                <a:solidFill>
                  <a:schemeClr val="bg1"/>
                </a:solidFill>
                <a:latin typeface="Arial" charset="0"/>
                <a:ea typeface="Arial" charset="0"/>
                <a:cs typeface="Arial" charset="0"/>
              </a:rPr>
              <a:t>“Fair Opportunity” Under </a:t>
            </a:r>
            <a:r>
              <a:rPr lang="en-US" sz="5400" b="1" dirty="0" err="1">
                <a:ln w="19050">
                  <a:noFill/>
                </a:ln>
                <a:solidFill>
                  <a:schemeClr val="bg1"/>
                </a:solidFill>
                <a:latin typeface="Arial" charset="0"/>
                <a:ea typeface="Arial" charset="0"/>
                <a:cs typeface="Arial" charset="0"/>
              </a:rPr>
              <a:t>ProTech</a:t>
            </a:r>
            <a:endParaRPr lang="en-US" sz="5400" b="1" dirty="0">
              <a:ln w="19050">
                <a:noFill/>
              </a:ln>
              <a:solidFill>
                <a:schemeClr val="bg1"/>
              </a:solidFill>
              <a:latin typeface="Arial" charset="0"/>
              <a:ea typeface="Arial" charset="0"/>
              <a:cs typeface="Arial"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32586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EXAMPLES OF FAIR OPPORTUNITY EXCEPTIONS</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10</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CED815E9-E482-43F9-B889-5ADE614EEC2E}"/>
              </a:ext>
            </a:extLst>
          </p:cNvPr>
          <p:cNvGraphicFramePr>
            <a:graphicFrameLocks/>
          </p:cNvGraphicFramePr>
          <p:nvPr>
            <p:extLst>
              <p:ext uri="{D42A27DB-BD31-4B8C-83A1-F6EECF244321}">
                <p14:modId xmlns:p14="http://schemas.microsoft.com/office/powerpoint/2010/main" val="1142972098"/>
              </p:ext>
            </p:extLst>
          </p:nvPr>
        </p:nvGraphicFramePr>
        <p:xfrm>
          <a:off x="663649" y="1576030"/>
          <a:ext cx="10864702" cy="4851340"/>
        </p:xfrm>
        <a:graphic>
          <a:graphicData uri="http://schemas.openxmlformats.org/drawingml/2006/table">
            <a:tbl>
              <a:tblPr firstRow="1" bandRow="1">
                <a:tableStyleId>{5C22544A-7EE6-4342-B048-85BDC9FD1C3A}</a:tableStyleId>
              </a:tblPr>
              <a:tblGrid>
                <a:gridCol w="5432351">
                  <a:extLst>
                    <a:ext uri="{9D8B030D-6E8A-4147-A177-3AD203B41FA5}">
                      <a16:colId xmlns:a16="http://schemas.microsoft.com/office/drawing/2014/main" val="4195070847"/>
                    </a:ext>
                  </a:extLst>
                </a:gridCol>
                <a:gridCol w="5432351">
                  <a:extLst>
                    <a:ext uri="{9D8B030D-6E8A-4147-A177-3AD203B41FA5}">
                      <a16:colId xmlns:a16="http://schemas.microsoft.com/office/drawing/2014/main" val="3421369626"/>
                    </a:ext>
                  </a:extLst>
                </a:gridCol>
              </a:tblGrid>
              <a:tr h="635645">
                <a:tc>
                  <a:txBody>
                    <a:bodyPr/>
                    <a:lstStyle/>
                    <a:p>
                      <a:pPr algn="ctr"/>
                      <a:r>
                        <a:rPr lang="en-US" b="1" i="0" dirty="0">
                          <a:latin typeface="Arial" charset="0"/>
                          <a:ea typeface="Arial" charset="0"/>
                          <a:cs typeface="Arial" charset="0"/>
                        </a:rPr>
                        <a:t>Exception Provided for by 41 USC §253j  </a:t>
                      </a:r>
                    </a:p>
                    <a:p>
                      <a:pPr algn="ctr"/>
                      <a:r>
                        <a:rPr lang="en-US" b="1" i="0" dirty="0">
                          <a:latin typeface="Arial" charset="0"/>
                          <a:ea typeface="Arial" charset="0"/>
                          <a:cs typeface="Arial" charset="0"/>
                        </a:rPr>
                        <a:t>[abbreviated description] </a:t>
                      </a:r>
                    </a:p>
                  </a:txBody>
                  <a:tcPr/>
                </a:tc>
                <a:tc>
                  <a:txBody>
                    <a:bodyPr/>
                    <a:lstStyle/>
                    <a:p>
                      <a:pPr algn="ctr"/>
                      <a:r>
                        <a:rPr lang="en-US" b="1" i="0" dirty="0">
                          <a:latin typeface="Arial" charset="0"/>
                          <a:ea typeface="Arial" charset="0"/>
                          <a:cs typeface="Arial" charset="0"/>
                        </a:rPr>
                        <a:t>Examples of Delivery or Task Order Types that Qualify As Exceptions </a:t>
                      </a:r>
                    </a:p>
                  </a:txBody>
                  <a:tcPr/>
                </a:tc>
                <a:extLst>
                  <a:ext uri="{0D108BD9-81ED-4DB2-BD59-A6C34878D82A}">
                    <a16:rowId xmlns:a16="http://schemas.microsoft.com/office/drawing/2014/main" val="2086948003"/>
                  </a:ext>
                </a:extLst>
              </a:tr>
              <a:tr h="368270">
                <a:tc>
                  <a:txBody>
                    <a:bodyPr/>
                    <a:lstStyle/>
                    <a:p>
                      <a:endParaRPr lang="en-US" b="0" i="0">
                        <a:latin typeface="Arial" charset="0"/>
                        <a:ea typeface="Arial" charset="0"/>
                        <a:cs typeface="Arial" charset="0"/>
                      </a:endParaRPr>
                    </a:p>
                  </a:txBody>
                  <a:tcPr/>
                </a:tc>
                <a:tc>
                  <a:txBody>
                    <a:bodyPr/>
                    <a:lstStyle/>
                    <a:p>
                      <a:endParaRPr lang="en-US" b="0" i="0">
                        <a:latin typeface="Arial" charset="0"/>
                        <a:ea typeface="Arial" charset="0"/>
                        <a:cs typeface="Arial" charset="0"/>
                      </a:endParaRPr>
                    </a:p>
                  </a:txBody>
                  <a:tcPr/>
                </a:tc>
                <a:extLst>
                  <a:ext uri="{0D108BD9-81ED-4DB2-BD59-A6C34878D82A}">
                    <a16:rowId xmlns:a16="http://schemas.microsoft.com/office/drawing/2014/main" val="981514205"/>
                  </a:ext>
                </a:extLst>
              </a:tr>
              <a:tr h="908064">
                <a:tc>
                  <a:txBody>
                    <a:bodyPr/>
                    <a:lstStyle/>
                    <a:p>
                      <a:r>
                        <a:rPr lang="en-US" b="0" i="0" dirty="0">
                          <a:latin typeface="Arial" charset="0"/>
                          <a:ea typeface="Arial" charset="0"/>
                          <a:cs typeface="Arial" charset="0"/>
                        </a:rPr>
                        <a:t>Unusual urgency that would lead to unacceptable delays </a:t>
                      </a:r>
                    </a:p>
                  </a:txBody>
                  <a:tcPr/>
                </a:tc>
                <a:tc>
                  <a:txBody>
                    <a:bodyPr/>
                    <a:lstStyle/>
                    <a:p>
                      <a:pPr marL="285750" indent="-285750">
                        <a:buFont typeface="Courier New" charset="0"/>
                        <a:buChar char="o"/>
                      </a:pPr>
                      <a:r>
                        <a:rPr lang="en-US" b="0" i="0" dirty="0">
                          <a:latin typeface="Arial" charset="0"/>
                          <a:ea typeface="Arial" charset="0"/>
                          <a:cs typeface="Arial" charset="0"/>
                        </a:rPr>
                        <a:t>Natural disaster or other emergency needs  </a:t>
                      </a:r>
                    </a:p>
                    <a:p>
                      <a:pPr marL="285750" indent="-285750">
                        <a:buFont typeface="Courier New" charset="0"/>
                        <a:buChar char="o"/>
                      </a:pPr>
                      <a:r>
                        <a:rPr lang="en-US" b="0" i="0" dirty="0">
                          <a:latin typeface="Arial" charset="0"/>
                          <a:ea typeface="Arial" charset="0"/>
                          <a:cs typeface="Arial" charset="0"/>
                        </a:rPr>
                        <a:t>Military/mobilization needs  </a:t>
                      </a:r>
                    </a:p>
                    <a:p>
                      <a:pPr marL="285750" indent="-285750">
                        <a:buFont typeface="Courier New" charset="0"/>
                        <a:buChar char="o"/>
                      </a:pPr>
                      <a:r>
                        <a:rPr lang="en-US" b="0" i="0" dirty="0">
                          <a:latin typeface="Arial" charset="0"/>
                          <a:ea typeface="Arial" charset="0"/>
                          <a:cs typeface="Arial" charset="0"/>
                        </a:rPr>
                        <a:t>Immediate short-term need arising on short notice </a:t>
                      </a:r>
                    </a:p>
                  </a:txBody>
                  <a:tcPr/>
                </a:tc>
                <a:extLst>
                  <a:ext uri="{0D108BD9-81ED-4DB2-BD59-A6C34878D82A}">
                    <a16:rowId xmlns:a16="http://schemas.microsoft.com/office/drawing/2014/main" val="2730909461"/>
                  </a:ext>
                </a:extLst>
              </a:tr>
              <a:tr h="368270">
                <a:tc>
                  <a:txBody>
                    <a:bodyPr/>
                    <a:lstStyle/>
                    <a:p>
                      <a:endParaRPr lang="en-US" b="0" i="0" dirty="0">
                        <a:latin typeface="Arial" charset="0"/>
                        <a:ea typeface="Arial" charset="0"/>
                        <a:cs typeface="Arial" charset="0"/>
                      </a:endParaRPr>
                    </a:p>
                  </a:txBody>
                  <a:tcPr/>
                </a:tc>
                <a:tc>
                  <a:txBody>
                    <a:bodyPr/>
                    <a:lstStyle/>
                    <a:p>
                      <a:endParaRPr lang="en-US" b="0" i="0" dirty="0">
                        <a:latin typeface="Arial" charset="0"/>
                        <a:ea typeface="Arial" charset="0"/>
                        <a:cs typeface="Arial" charset="0"/>
                      </a:endParaRPr>
                    </a:p>
                  </a:txBody>
                  <a:tcPr/>
                </a:tc>
                <a:extLst>
                  <a:ext uri="{0D108BD9-81ED-4DB2-BD59-A6C34878D82A}">
                    <a16:rowId xmlns:a16="http://schemas.microsoft.com/office/drawing/2014/main" val="2057909137"/>
                  </a:ext>
                </a:extLst>
              </a:tr>
              <a:tr h="2270160">
                <a:tc>
                  <a:txBody>
                    <a:bodyPr/>
                    <a:lstStyle/>
                    <a:p>
                      <a:r>
                        <a:rPr lang="en-US" b="0" i="0" dirty="0">
                          <a:latin typeface="Arial" charset="0"/>
                          <a:ea typeface="Arial" charset="0"/>
                          <a:cs typeface="Arial" charset="0"/>
                        </a:rPr>
                        <a:t>Only one capable contractor </a:t>
                      </a:r>
                    </a:p>
                  </a:txBody>
                  <a:tcPr/>
                </a:tc>
                <a:tc>
                  <a:txBody>
                    <a:bodyPr/>
                    <a:lstStyle/>
                    <a:p>
                      <a:pPr marL="285750" indent="-285750">
                        <a:buFont typeface="Courier New" charset="0"/>
                        <a:buChar char="o"/>
                      </a:pPr>
                      <a:r>
                        <a:rPr lang="en-US" b="0" i="0" dirty="0">
                          <a:latin typeface="Arial" charset="0"/>
                          <a:ea typeface="Arial" charset="0"/>
                          <a:cs typeface="Arial" charset="0"/>
                        </a:rPr>
                        <a:t>Only one contractor offers the equipment/service  </a:t>
                      </a:r>
                    </a:p>
                    <a:p>
                      <a:pPr marL="285750" indent="-285750">
                        <a:buFont typeface="Courier New" charset="0"/>
                        <a:buChar char="o"/>
                      </a:pPr>
                      <a:r>
                        <a:rPr lang="en-US" b="0" i="0" dirty="0">
                          <a:latin typeface="Arial" charset="0"/>
                          <a:ea typeface="Arial" charset="0"/>
                          <a:cs typeface="Arial" charset="0"/>
                        </a:rPr>
                        <a:t>Only one contractor offers the equipment/service to the locations where the equipment/service is needed  </a:t>
                      </a:r>
                    </a:p>
                    <a:p>
                      <a:pPr marL="285750" indent="-285750">
                        <a:buFont typeface="Courier New" charset="0"/>
                        <a:buChar char="o"/>
                      </a:pPr>
                      <a:r>
                        <a:rPr lang="en-US" b="0" i="0" dirty="0">
                          <a:latin typeface="Arial" charset="0"/>
                          <a:ea typeface="Arial" charset="0"/>
                          <a:cs typeface="Arial" charset="0"/>
                        </a:rPr>
                        <a:t>Only one contractor can demonstrate that it is capable of providing equipment/service in the manner required by the user or to the required locations</a:t>
                      </a:r>
                    </a:p>
                  </a:txBody>
                  <a:tcPr/>
                </a:tc>
                <a:extLst>
                  <a:ext uri="{0D108BD9-81ED-4DB2-BD59-A6C34878D82A}">
                    <a16:rowId xmlns:a16="http://schemas.microsoft.com/office/drawing/2014/main" val="4294922380"/>
                  </a:ext>
                </a:extLst>
              </a:tr>
            </a:tbl>
          </a:graphicData>
        </a:graphic>
      </p:graphicFrame>
    </p:spTree>
    <p:extLst>
      <p:ext uri="{BB962C8B-B14F-4D97-AF65-F5344CB8AC3E}">
        <p14:creationId xmlns:p14="http://schemas.microsoft.com/office/powerpoint/2010/main" val="1223759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EXAMPLES OF FAIR OPPORTUNITY EXCEPTIONS</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11</a:t>
            </a:fld>
            <a:endParaRPr lang="en-US" sz="2000" b="1" dirty="0">
              <a:solidFill>
                <a:schemeClr val="bg1"/>
              </a:solidFill>
              <a:latin typeface="Arial" charset="0"/>
              <a:ea typeface="Arial" charset="0"/>
              <a:cs typeface="Arial" charset="0"/>
            </a:endParaRPr>
          </a:p>
        </p:txBody>
      </p:sp>
      <p:graphicFrame>
        <p:nvGraphicFramePr>
          <p:cNvPr id="8" name="Content Placeholder 3">
            <a:extLst>
              <a:ext uri="{FF2B5EF4-FFF2-40B4-BE49-F238E27FC236}">
                <a16:creationId xmlns:a16="http://schemas.microsoft.com/office/drawing/2014/main" id="{CED815E9-E482-43F9-B889-5ADE614EEC2E}"/>
              </a:ext>
            </a:extLst>
          </p:cNvPr>
          <p:cNvGraphicFramePr>
            <a:graphicFrameLocks/>
          </p:cNvGraphicFramePr>
          <p:nvPr>
            <p:extLst>
              <p:ext uri="{D42A27DB-BD31-4B8C-83A1-F6EECF244321}">
                <p14:modId xmlns:p14="http://schemas.microsoft.com/office/powerpoint/2010/main" val="1609232990"/>
              </p:ext>
            </p:extLst>
          </p:nvPr>
        </p:nvGraphicFramePr>
        <p:xfrm>
          <a:off x="491313" y="1550033"/>
          <a:ext cx="11209374" cy="4942840"/>
        </p:xfrm>
        <a:graphic>
          <a:graphicData uri="http://schemas.openxmlformats.org/drawingml/2006/table">
            <a:tbl>
              <a:tblPr firstRow="1" bandRow="1">
                <a:tableStyleId>{5C22544A-7EE6-4342-B048-85BDC9FD1C3A}</a:tableStyleId>
              </a:tblPr>
              <a:tblGrid>
                <a:gridCol w="5604687">
                  <a:extLst>
                    <a:ext uri="{9D8B030D-6E8A-4147-A177-3AD203B41FA5}">
                      <a16:colId xmlns:a16="http://schemas.microsoft.com/office/drawing/2014/main" val="4195070847"/>
                    </a:ext>
                  </a:extLst>
                </a:gridCol>
                <a:gridCol w="5604687">
                  <a:extLst>
                    <a:ext uri="{9D8B030D-6E8A-4147-A177-3AD203B41FA5}">
                      <a16:colId xmlns:a16="http://schemas.microsoft.com/office/drawing/2014/main" val="3421369626"/>
                    </a:ext>
                  </a:extLst>
                </a:gridCol>
              </a:tblGrid>
              <a:tr h="370840">
                <a:tc>
                  <a:txBody>
                    <a:bodyPr/>
                    <a:lstStyle/>
                    <a:p>
                      <a:pPr algn="ctr"/>
                      <a:r>
                        <a:rPr lang="en-US" b="1" i="0" dirty="0">
                          <a:latin typeface="Arial" charset="0"/>
                          <a:ea typeface="Arial" charset="0"/>
                          <a:cs typeface="Arial" charset="0"/>
                        </a:rPr>
                        <a:t>Exception Provided for by 41 USC §253j  </a:t>
                      </a:r>
                    </a:p>
                    <a:p>
                      <a:pPr algn="ctr"/>
                      <a:r>
                        <a:rPr lang="en-US" b="1" i="0" dirty="0">
                          <a:latin typeface="Arial" charset="0"/>
                          <a:ea typeface="Arial" charset="0"/>
                          <a:cs typeface="Arial" charset="0"/>
                        </a:rPr>
                        <a:t>[abbreviated description] </a:t>
                      </a:r>
                    </a:p>
                  </a:txBody>
                  <a:tcPr/>
                </a:tc>
                <a:tc>
                  <a:txBody>
                    <a:bodyPr/>
                    <a:lstStyle/>
                    <a:p>
                      <a:pPr algn="ctr"/>
                      <a:r>
                        <a:rPr lang="en-US" b="1" i="0" dirty="0">
                          <a:latin typeface="Arial" charset="0"/>
                          <a:ea typeface="Arial" charset="0"/>
                          <a:cs typeface="Arial" charset="0"/>
                        </a:rPr>
                        <a:t>Examples of Delivery or Task Order Types that Qualify As Exceptions </a:t>
                      </a:r>
                    </a:p>
                  </a:txBody>
                  <a:tcPr/>
                </a:tc>
                <a:extLst>
                  <a:ext uri="{0D108BD9-81ED-4DB2-BD59-A6C34878D82A}">
                    <a16:rowId xmlns:a16="http://schemas.microsoft.com/office/drawing/2014/main" val="2086948003"/>
                  </a:ext>
                </a:extLst>
              </a:tr>
              <a:tr h="370840">
                <a:tc>
                  <a:txBody>
                    <a:bodyPr/>
                    <a:lstStyle/>
                    <a:p>
                      <a:endParaRPr lang="en-US" b="0" i="0">
                        <a:latin typeface="Arial" charset="0"/>
                        <a:ea typeface="Arial" charset="0"/>
                        <a:cs typeface="Arial" charset="0"/>
                      </a:endParaRPr>
                    </a:p>
                  </a:txBody>
                  <a:tcPr/>
                </a:tc>
                <a:tc>
                  <a:txBody>
                    <a:bodyPr/>
                    <a:lstStyle/>
                    <a:p>
                      <a:endParaRPr lang="en-US" b="0" i="0">
                        <a:latin typeface="Arial" charset="0"/>
                        <a:ea typeface="Arial" charset="0"/>
                        <a:cs typeface="Arial" charset="0"/>
                      </a:endParaRPr>
                    </a:p>
                  </a:txBody>
                  <a:tcPr/>
                </a:tc>
                <a:extLst>
                  <a:ext uri="{0D108BD9-81ED-4DB2-BD59-A6C34878D82A}">
                    <a16:rowId xmlns:a16="http://schemas.microsoft.com/office/drawing/2014/main" val="981514205"/>
                  </a:ext>
                </a:extLst>
              </a:tr>
              <a:tr h="370840">
                <a:tc>
                  <a:txBody>
                    <a:bodyPr/>
                    <a:lstStyle/>
                    <a:p>
                      <a:r>
                        <a:rPr lang="en-US" b="0" i="0" dirty="0">
                          <a:latin typeface="Arial" charset="0"/>
                          <a:ea typeface="Arial" charset="0"/>
                          <a:cs typeface="Arial" charset="0"/>
                        </a:rPr>
                        <a:t>Economy, efficiency and logical follow-on to an order already issued under fair opportunity </a:t>
                      </a:r>
                    </a:p>
                  </a:txBody>
                  <a:tcPr/>
                </a:tc>
                <a:tc>
                  <a:txBody>
                    <a:bodyPr/>
                    <a:lstStyle/>
                    <a:p>
                      <a:pPr marL="285750" indent="-285750">
                        <a:buFont typeface="Courier New" charset="0"/>
                        <a:buChar char="o"/>
                      </a:pPr>
                      <a:r>
                        <a:rPr lang="en-US" b="0" i="0" dirty="0">
                          <a:latin typeface="Arial" charset="0"/>
                          <a:ea typeface="Arial" charset="0"/>
                          <a:cs typeface="Arial" charset="0"/>
                        </a:rPr>
                        <a:t>Orders associated with any moves, additions, changes, or similar needs  </a:t>
                      </a:r>
                    </a:p>
                    <a:p>
                      <a:pPr marL="285750" indent="-285750">
                        <a:buFont typeface="Courier New" charset="0"/>
                        <a:buChar char="o"/>
                      </a:pPr>
                      <a:r>
                        <a:rPr lang="en-US" b="0" i="0" dirty="0">
                          <a:latin typeface="Arial" charset="0"/>
                          <a:ea typeface="Arial" charset="0"/>
                          <a:cs typeface="Arial" charset="0"/>
                        </a:rPr>
                        <a:t>Incremental orders for the same or a new equipment/service to locations where equipment/service already exists or has been ordered  </a:t>
                      </a:r>
                    </a:p>
                    <a:p>
                      <a:pPr marL="285750" indent="-285750">
                        <a:buFont typeface="Courier New" charset="0"/>
                        <a:buChar char="o"/>
                      </a:pPr>
                      <a:r>
                        <a:rPr lang="en-US" b="0" i="0" dirty="0">
                          <a:latin typeface="Arial" charset="0"/>
                          <a:ea typeface="Arial" charset="0"/>
                          <a:cs typeface="Arial" charset="0"/>
                        </a:rPr>
                        <a:t>Orders placed to minimize inefficiencies or additional costs that would result from introducing multiple maintenance, operations, training network management, or other support systems </a:t>
                      </a:r>
                    </a:p>
                    <a:p>
                      <a:pPr marL="285750" indent="-285750">
                        <a:buFont typeface="Courier New" charset="0"/>
                        <a:buChar char="o"/>
                      </a:pPr>
                      <a:r>
                        <a:rPr lang="en-US" b="0" i="0" dirty="0">
                          <a:latin typeface="Arial" charset="0"/>
                          <a:ea typeface="Arial" charset="0"/>
                          <a:cs typeface="Arial" charset="0"/>
                        </a:rPr>
                        <a:t>Orders placed to maintain the engineering and operational integrity of, or to augment an established telecommunications capability within an organization </a:t>
                      </a:r>
                    </a:p>
                  </a:txBody>
                  <a:tcPr/>
                </a:tc>
                <a:extLst>
                  <a:ext uri="{0D108BD9-81ED-4DB2-BD59-A6C34878D82A}">
                    <a16:rowId xmlns:a16="http://schemas.microsoft.com/office/drawing/2014/main" val="2730909461"/>
                  </a:ext>
                </a:extLst>
              </a:tr>
            </a:tbl>
          </a:graphicData>
        </a:graphic>
      </p:graphicFrame>
    </p:spTree>
    <p:extLst>
      <p:ext uri="{BB962C8B-B14F-4D97-AF65-F5344CB8AC3E}">
        <p14:creationId xmlns:p14="http://schemas.microsoft.com/office/powerpoint/2010/main" val="792900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EXAMPLES OF FAIR OPPORTUNITY EXCEPTIONS</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12</a:t>
            </a:fld>
            <a:endParaRPr lang="en-US" sz="2000" b="1" dirty="0">
              <a:solidFill>
                <a:schemeClr val="bg1"/>
              </a:solidFill>
              <a:latin typeface="Arial" charset="0"/>
              <a:ea typeface="Arial" charset="0"/>
              <a:cs typeface="Arial" charset="0"/>
            </a:endParaRPr>
          </a:p>
        </p:txBody>
      </p:sp>
      <p:graphicFrame>
        <p:nvGraphicFramePr>
          <p:cNvPr id="7" name="Content Placeholder 3">
            <a:extLst>
              <a:ext uri="{FF2B5EF4-FFF2-40B4-BE49-F238E27FC236}">
                <a16:creationId xmlns:a16="http://schemas.microsoft.com/office/drawing/2014/main" id="{CED815E9-E482-43F9-B889-5ADE614EEC2E}"/>
              </a:ext>
            </a:extLst>
          </p:cNvPr>
          <p:cNvGraphicFramePr>
            <a:graphicFrameLocks/>
          </p:cNvGraphicFramePr>
          <p:nvPr>
            <p:extLst>
              <p:ext uri="{D42A27DB-BD31-4B8C-83A1-F6EECF244321}">
                <p14:modId xmlns:p14="http://schemas.microsoft.com/office/powerpoint/2010/main" val="778013975"/>
              </p:ext>
            </p:extLst>
          </p:nvPr>
        </p:nvGraphicFramePr>
        <p:xfrm>
          <a:off x="415777" y="1510526"/>
          <a:ext cx="11360446" cy="5049520"/>
        </p:xfrm>
        <a:graphic>
          <a:graphicData uri="http://schemas.openxmlformats.org/drawingml/2006/table">
            <a:tbl>
              <a:tblPr firstRow="1" bandRow="1">
                <a:tableStyleId>{5C22544A-7EE6-4342-B048-85BDC9FD1C3A}</a:tableStyleId>
              </a:tblPr>
              <a:tblGrid>
                <a:gridCol w="6081823">
                  <a:extLst>
                    <a:ext uri="{9D8B030D-6E8A-4147-A177-3AD203B41FA5}">
                      <a16:colId xmlns:a16="http://schemas.microsoft.com/office/drawing/2014/main" val="4195070847"/>
                    </a:ext>
                  </a:extLst>
                </a:gridCol>
                <a:gridCol w="5278623">
                  <a:extLst>
                    <a:ext uri="{9D8B030D-6E8A-4147-A177-3AD203B41FA5}">
                      <a16:colId xmlns:a16="http://schemas.microsoft.com/office/drawing/2014/main" val="3421369626"/>
                    </a:ext>
                  </a:extLst>
                </a:gridCol>
              </a:tblGrid>
              <a:tr h="378401">
                <a:tc>
                  <a:txBody>
                    <a:bodyPr/>
                    <a:lstStyle/>
                    <a:p>
                      <a:pPr algn="ctr"/>
                      <a:r>
                        <a:rPr lang="en-US" b="1" i="0" dirty="0">
                          <a:latin typeface="Arial" charset="0"/>
                          <a:ea typeface="Arial" charset="0"/>
                          <a:cs typeface="Arial" charset="0"/>
                        </a:rPr>
                        <a:t>Exception Provided for by 41 USC §253j  </a:t>
                      </a:r>
                    </a:p>
                    <a:p>
                      <a:pPr algn="ctr"/>
                      <a:r>
                        <a:rPr lang="en-US" b="1" i="0" dirty="0">
                          <a:latin typeface="Arial" charset="0"/>
                          <a:ea typeface="Arial" charset="0"/>
                          <a:cs typeface="Arial" charset="0"/>
                        </a:rPr>
                        <a:t>[abbreviated description] </a:t>
                      </a:r>
                    </a:p>
                  </a:txBody>
                  <a:tcPr/>
                </a:tc>
                <a:tc>
                  <a:txBody>
                    <a:bodyPr/>
                    <a:lstStyle/>
                    <a:p>
                      <a:pPr algn="ctr"/>
                      <a:r>
                        <a:rPr lang="en-US" b="1" i="0" dirty="0">
                          <a:latin typeface="Arial" charset="0"/>
                          <a:ea typeface="Arial" charset="0"/>
                          <a:cs typeface="Arial" charset="0"/>
                        </a:rPr>
                        <a:t>Examples of Delivery or Task Order Types that Qualify As Exceptions </a:t>
                      </a:r>
                    </a:p>
                  </a:txBody>
                  <a:tcPr/>
                </a:tc>
                <a:extLst>
                  <a:ext uri="{0D108BD9-81ED-4DB2-BD59-A6C34878D82A}">
                    <a16:rowId xmlns:a16="http://schemas.microsoft.com/office/drawing/2014/main" val="2086948003"/>
                  </a:ext>
                </a:extLst>
              </a:tr>
              <a:tr h="370840">
                <a:tc>
                  <a:txBody>
                    <a:bodyPr/>
                    <a:lstStyle/>
                    <a:p>
                      <a:endParaRPr lang="en-US" b="0" i="0" dirty="0">
                        <a:latin typeface="Arial" charset="0"/>
                        <a:ea typeface="Arial" charset="0"/>
                        <a:cs typeface="Arial" charset="0"/>
                      </a:endParaRPr>
                    </a:p>
                  </a:txBody>
                  <a:tcPr/>
                </a:tc>
                <a:tc>
                  <a:txBody>
                    <a:bodyPr/>
                    <a:lstStyle/>
                    <a:p>
                      <a:endParaRPr lang="en-US" b="0" i="0">
                        <a:latin typeface="Arial" charset="0"/>
                        <a:ea typeface="Arial" charset="0"/>
                        <a:cs typeface="Arial" charset="0"/>
                      </a:endParaRPr>
                    </a:p>
                  </a:txBody>
                  <a:tcPr/>
                </a:tc>
                <a:extLst>
                  <a:ext uri="{0D108BD9-81ED-4DB2-BD59-A6C34878D82A}">
                    <a16:rowId xmlns:a16="http://schemas.microsoft.com/office/drawing/2014/main" val="981514205"/>
                  </a:ext>
                </a:extLst>
              </a:tr>
              <a:tr h="370840">
                <a:tc>
                  <a:txBody>
                    <a:bodyPr/>
                    <a:lstStyle/>
                    <a:p>
                      <a:r>
                        <a:rPr lang="en-US" b="0" i="0" dirty="0">
                          <a:latin typeface="Arial" charset="0"/>
                          <a:ea typeface="Arial" charset="0"/>
                          <a:cs typeface="Arial" charset="0"/>
                        </a:rPr>
                        <a:t>Meet a minimum revenue guarantee </a:t>
                      </a:r>
                    </a:p>
                  </a:txBody>
                  <a:tcPr/>
                </a:tc>
                <a:tc>
                  <a:txBody>
                    <a:bodyPr/>
                    <a:lstStyle/>
                    <a:p>
                      <a:pPr marL="0" indent="0">
                        <a:buFont typeface="Wingdings" panose="05000000000000000000" pitchFamily="2" charset="2"/>
                        <a:buNone/>
                      </a:pPr>
                      <a:r>
                        <a:rPr lang="en-US" b="0" i="0" dirty="0">
                          <a:latin typeface="Arial" charset="0"/>
                          <a:ea typeface="Arial" charset="0"/>
                          <a:cs typeface="Arial" charset="0"/>
                        </a:rPr>
                        <a:t>No examples provided. Self-explanatory.</a:t>
                      </a:r>
                    </a:p>
                  </a:txBody>
                  <a:tcPr/>
                </a:tc>
                <a:extLst>
                  <a:ext uri="{0D108BD9-81ED-4DB2-BD59-A6C34878D82A}">
                    <a16:rowId xmlns:a16="http://schemas.microsoft.com/office/drawing/2014/main" val="2730909461"/>
                  </a:ext>
                </a:extLst>
              </a:tr>
              <a:tr h="370840">
                <a:tc>
                  <a:txBody>
                    <a:bodyPr/>
                    <a:lstStyle/>
                    <a:p>
                      <a:endParaRPr lang="en-US" b="0" i="0" dirty="0">
                        <a:latin typeface="Arial" charset="0"/>
                        <a:ea typeface="Arial" charset="0"/>
                        <a:cs typeface="Arial" charset="0"/>
                      </a:endParaRPr>
                    </a:p>
                  </a:txBody>
                  <a:tcPr/>
                </a:tc>
                <a:tc>
                  <a:txBody>
                    <a:bodyPr/>
                    <a:lstStyle/>
                    <a:p>
                      <a:pPr marL="285750" indent="-285750">
                        <a:buFont typeface="Wingdings" panose="05000000000000000000" pitchFamily="2" charset="2"/>
                        <a:buChar char="v"/>
                      </a:pPr>
                      <a:endParaRPr lang="en-US" b="0" i="0" dirty="0">
                        <a:latin typeface="Arial" charset="0"/>
                        <a:ea typeface="Arial" charset="0"/>
                        <a:cs typeface="Arial" charset="0"/>
                      </a:endParaRPr>
                    </a:p>
                  </a:txBody>
                  <a:tcPr/>
                </a:tc>
                <a:extLst>
                  <a:ext uri="{0D108BD9-81ED-4DB2-BD59-A6C34878D82A}">
                    <a16:rowId xmlns:a16="http://schemas.microsoft.com/office/drawing/2014/main" val="2240204837"/>
                  </a:ext>
                </a:extLst>
              </a:tr>
              <a:tr h="370840">
                <a:tc>
                  <a:txBody>
                    <a:bodyPr/>
                    <a:lstStyle/>
                    <a:p>
                      <a:r>
                        <a:rPr lang="en-US" b="0" i="0" dirty="0">
                          <a:latin typeface="Arial" charset="0"/>
                          <a:ea typeface="Arial" charset="0"/>
                          <a:cs typeface="Arial" charset="0"/>
                        </a:rPr>
                        <a:t>For orders exceeding the simplified acquisition threshold, a statute expressly authorizes or requires that the purchase be made from a specified source.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sz="1800" b="0" i="0" u="none" strike="noStrike" kern="1200" cap="none" spc="0" normalizeH="0" baseline="0" noProof="0" dirty="0">
                          <a:ln>
                            <a:noFill/>
                          </a:ln>
                          <a:solidFill>
                            <a:prstClr val="black"/>
                          </a:solidFill>
                          <a:effectLst/>
                          <a:uLnTx/>
                          <a:uFillTx/>
                          <a:latin typeface="Arial" charset="0"/>
                          <a:ea typeface="Arial" charset="0"/>
                          <a:cs typeface="Arial" charset="0"/>
                        </a:rPr>
                        <a:t>No examples provided. Self-explanatory.</a:t>
                      </a:r>
                    </a:p>
                    <a:p>
                      <a:pPr marL="285750" indent="-285750">
                        <a:buFont typeface="Wingdings" panose="05000000000000000000" pitchFamily="2" charset="2"/>
                        <a:buChar char="v"/>
                      </a:pPr>
                      <a:endParaRPr lang="en-US" b="0" i="0" dirty="0">
                        <a:latin typeface="Arial" charset="0"/>
                        <a:ea typeface="Arial" charset="0"/>
                        <a:cs typeface="Arial" charset="0"/>
                      </a:endParaRPr>
                    </a:p>
                  </a:txBody>
                  <a:tcPr/>
                </a:tc>
                <a:extLst>
                  <a:ext uri="{0D108BD9-81ED-4DB2-BD59-A6C34878D82A}">
                    <a16:rowId xmlns:a16="http://schemas.microsoft.com/office/drawing/2014/main" val="3423748946"/>
                  </a:ext>
                </a:extLst>
              </a:tr>
              <a:tr h="370840">
                <a:tc>
                  <a:txBody>
                    <a:bodyPr/>
                    <a:lstStyle/>
                    <a:p>
                      <a:endParaRPr lang="en-US" b="0" i="0" dirty="0">
                        <a:latin typeface="Arial" charset="0"/>
                        <a:ea typeface="Arial" charset="0"/>
                        <a:cs typeface="Arial" charset="0"/>
                      </a:endParaRPr>
                    </a:p>
                  </a:txBody>
                  <a:tcPr/>
                </a:tc>
                <a:tc>
                  <a:txBody>
                    <a:bodyPr/>
                    <a:lstStyle/>
                    <a:p>
                      <a:pPr marL="285750" indent="-285750">
                        <a:buFont typeface="Wingdings" panose="05000000000000000000" pitchFamily="2" charset="2"/>
                        <a:buChar char="v"/>
                      </a:pPr>
                      <a:endParaRPr lang="en-US" b="0" i="0" dirty="0">
                        <a:latin typeface="Arial" charset="0"/>
                        <a:ea typeface="Arial" charset="0"/>
                        <a:cs typeface="Arial" charset="0"/>
                      </a:endParaRPr>
                    </a:p>
                  </a:txBody>
                  <a:tcPr/>
                </a:tc>
                <a:extLst>
                  <a:ext uri="{0D108BD9-81ED-4DB2-BD59-A6C34878D82A}">
                    <a16:rowId xmlns:a16="http://schemas.microsoft.com/office/drawing/2014/main" val="590671267"/>
                  </a:ext>
                </a:extLst>
              </a:tr>
              <a:tr h="370840">
                <a:tc>
                  <a:txBody>
                    <a:bodyPr/>
                    <a:lstStyle/>
                    <a:p>
                      <a:r>
                        <a:rPr lang="en-US" b="0" i="0" dirty="0">
                          <a:latin typeface="Arial" charset="0"/>
                          <a:ea typeface="Arial" charset="0"/>
                          <a:cs typeface="Arial" charset="0"/>
                        </a:rPr>
                        <a:t>In accordance with section 1331 of Public Law 111-240 (15 U.S.C. 644(r)), contracting officers may, at their discretion, set aside orders for any of the small business concerns identified in 19.000(a)(3). When setting aside orders for small business concerns, the specific small business program eligibility requirements identified in part 19 apply.  No justification is needed.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Arial" charset="0"/>
                          <a:cs typeface="Arial" charset="0"/>
                        </a:rPr>
                        <a:t>No examples provided. Self-explanatory.</a:t>
                      </a:r>
                    </a:p>
                    <a:p>
                      <a:pPr marL="285750" indent="-285750">
                        <a:buFont typeface="Wingdings" panose="05000000000000000000" pitchFamily="2" charset="2"/>
                        <a:buChar char="v"/>
                      </a:pPr>
                      <a:endParaRPr lang="en-US" b="0" i="0" dirty="0">
                        <a:latin typeface="Arial" charset="0"/>
                        <a:ea typeface="Arial" charset="0"/>
                        <a:cs typeface="Arial" charset="0"/>
                      </a:endParaRPr>
                    </a:p>
                  </a:txBody>
                  <a:tcPr/>
                </a:tc>
                <a:extLst>
                  <a:ext uri="{0D108BD9-81ED-4DB2-BD59-A6C34878D82A}">
                    <a16:rowId xmlns:a16="http://schemas.microsoft.com/office/drawing/2014/main" val="2106148561"/>
                  </a:ext>
                </a:extLst>
              </a:tr>
            </a:tbl>
          </a:graphicData>
        </a:graphic>
      </p:graphicFrame>
    </p:spTree>
    <p:extLst>
      <p:ext uri="{BB962C8B-B14F-4D97-AF65-F5344CB8AC3E}">
        <p14:creationId xmlns:p14="http://schemas.microsoft.com/office/powerpoint/2010/main" val="341593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48835"/>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PROTECH OMBUDSMAN</a:t>
            </a:r>
            <a:endParaRPr lang="en-US" sz="5400" b="1" dirty="0">
              <a:solidFill>
                <a:schemeClr val="bg1"/>
              </a:solidFill>
              <a:latin typeface="Arial Black" charset="0"/>
              <a:ea typeface="Arial Black" charset="0"/>
              <a:cs typeface="Arial Black" charset="0"/>
            </a:endParaRP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13</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2274838"/>
            <a:ext cx="10442448"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Concerns should be first raised to the TO Contracting Officer</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NOAA Acquisition and Grants Office (AGO) Ombudsman will hear and facilitate the resolution of concerns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Maintain strict confidentiality as to the source of the concern</a:t>
            </a:r>
          </a:p>
        </p:txBody>
      </p:sp>
    </p:spTree>
    <p:extLst>
      <p:ext uri="{BB962C8B-B14F-4D97-AF65-F5344CB8AC3E}">
        <p14:creationId xmlns:p14="http://schemas.microsoft.com/office/powerpoint/2010/main" val="1912170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3E9C981D-FE31-1743-B072-E36D1607AB68}"/>
              </a:ext>
            </a:extLst>
          </p:cNvPr>
          <p:cNvGrpSpPr/>
          <p:nvPr/>
        </p:nvGrpSpPr>
        <p:grpSpPr>
          <a:xfrm>
            <a:off x="371221" y="1420538"/>
            <a:ext cx="3763457" cy="3768342"/>
            <a:chOff x="3412595" y="1099495"/>
            <a:chExt cx="4757044" cy="4757044"/>
          </a:xfrm>
        </p:grpSpPr>
        <p:sp>
          <p:nvSpPr>
            <p:cNvPr id="26" name="Teardrop 25">
              <a:extLst>
                <a:ext uri="{FF2B5EF4-FFF2-40B4-BE49-F238E27FC236}">
                  <a16:creationId xmlns:a16="http://schemas.microsoft.com/office/drawing/2014/main" id="{D2FD01D1-BB65-6543-920C-5AC9248BC5F1}"/>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5EBC617-7D76-2244-BE79-1E96D4E94C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8" name="TextBox 27">
            <a:extLst>
              <a:ext uri="{FF2B5EF4-FFF2-40B4-BE49-F238E27FC236}">
                <a16:creationId xmlns:a16="http://schemas.microsoft.com/office/drawing/2014/main" id="{ADF95827-0F1B-304A-B7C8-ADD79B3A84D6}"/>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988134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62464" y="0"/>
            <a:ext cx="10515600" cy="1325563"/>
          </a:xfrm>
        </p:spPr>
        <p:txBody>
          <a:bodyPr>
            <a:normAutofit/>
          </a:bodyPr>
          <a:lstStyle/>
          <a:p>
            <a:r>
              <a:rPr lang="en-US" sz="4800" b="1" dirty="0">
                <a:solidFill>
                  <a:schemeClr val="bg1"/>
                </a:solidFill>
                <a:latin typeface="Arial Black" charset="0"/>
                <a:ea typeface="Arial Black" charset="0"/>
                <a:cs typeface="Arial Black" charset="0"/>
              </a:rPr>
              <a:t>WHAT IS PROTECH?</a:t>
            </a:r>
            <a:endParaRPr lang="en-US" sz="4800" b="1" dirty="0">
              <a:latin typeface="Arial Black" charset="0"/>
              <a:ea typeface="Arial Black" charset="0"/>
              <a:cs typeface="Arial Black" charset="0"/>
            </a:endParaRPr>
          </a:p>
        </p:txBody>
      </p:sp>
      <p:sp>
        <p:nvSpPr>
          <p:cNvPr id="6" name="TextBox 5"/>
          <p:cNvSpPr txBox="1"/>
          <p:nvPr/>
        </p:nvSpPr>
        <p:spPr>
          <a:xfrm>
            <a:off x="262464" y="831129"/>
            <a:ext cx="6172203" cy="369332"/>
          </a:xfrm>
          <a:prstGeom prst="rect">
            <a:avLst/>
          </a:prstGeom>
          <a:noFill/>
        </p:spPr>
        <p:txBody>
          <a:bodyPr wrap="square" rtlCol="0">
            <a:spAutoFit/>
          </a:bodyPr>
          <a:lstStyle/>
          <a:p>
            <a:r>
              <a:rPr lang="en-US" b="1" dirty="0">
                <a:solidFill>
                  <a:schemeClr val="bg1"/>
                </a:solidFill>
                <a:latin typeface="Arial" charset="0"/>
                <a:ea typeface="Arial" charset="0"/>
                <a:cs typeface="Arial" charset="0"/>
              </a:rPr>
              <a:t>(Professional &amp; Technical Services)</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8115" y="215068"/>
            <a:ext cx="6613506" cy="6427863"/>
          </a:xfrm>
          <a:prstGeom prst="rect">
            <a:avLst/>
          </a:prstGeom>
        </p:spPr>
      </p:pic>
      <p:sp>
        <p:nvSpPr>
          <p:cNvPr id="4" name="Rectangle 3"/>
          <p:cNvSpPr/>
          <p:nvPr/>
        </p:nvSpPr>
        <p:spPr>
          <a:xfrm>
            <a:off x="262464" y="1733725"/>
            <a:ext cx="6467520" cy="3816429"/>
          </a:xfrm>
          <a:prstGeom prst="rect">
            <a:avLst/>
          </a:prstGeom>
        </p:spPr>
        <p:txBody>
          <a:bodyPr wrap="square" lIns="0" rIns="0">
            <a:spAutoFit/>
          </a:bodyPr>
          <a:lstStyle/>
          <a:p>
            <a:pPr marL="171450" lvl="1" eaLnBrk="0" fontAlgn="base" hangingPunct="0">
              <a:spcBef>
                <a:spcPts val="600"/>
              </a:spcBef>
              <a:spcAft>
                <a:spcPts val="600"/>
              </a:spcAft>
            </a:pPr>
            <a:r>
              <a:rPr lang="en-US" sz="2400" kern="0" dirty="0">
                <a:solidFill>
                  <a:schemeClr val="bg1"/>
                </a:solidFill>
                <a:latin typeface="Arial" charset="0"/>
                <a:ea typeface="Arial" charset="0"/>
                <a:cs typeface="Arial" charset="0"/>
              </a:rPr>
              <a:t>Professional and Technical (</a:t>
            </a:r>
            <a:r>
              <a:rPr lang="en-US" sz="2400" kern="0" dirty="0" err="1">
                <a:solidFill>
                  <a:schemeClr val="bg1"/>
                </a:solidFill>
                <a:latin typeface="Arial" charset="0"/>
                <a:ea typeface="Arial" charset="0"/>
                <a:cs typeface="Arial" charset="0"/>
              </a:rPr>
              <a:t>ProTech</a:t>
            </a:r>
            <a:r>
              <a:rPr lang="en-US" sz="2400" kern="0" dirty="0">
                <a:solidFill>
                  <a:schemeClr val="bg1"/>
                </a:solidFill>
                <a:latin typeface="Arial" charset="0"/>
                <a:ea typeface="Arial" charset="0"/>
                <a:cs typeface="Arial" charset="0"/>
              </a:rPr>
              <a:t>) services is a suite of contracting vehicles organized into five Domains: </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Oceans</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Fisheries</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Satellite</a:t>
            </a:r>
            <a:endParaRPr lang="en-US" sz="2400" kern="0" dirty="0">
              <a:solidFill>
                <a:srgbClr val="FF0000"/>
              </a:solidFill>
              <a:latin typeface="Arial" charset="0"/>
              <a:ea typeface="Arial" charset="0"/>
              <a:cs typeface="Arial" charset="0"/>
            </a:endParaRP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Weather</a:t>
            </a:r>
          </a:p>
          <a:p>
            <a:pPr marL="514350" lvl="1"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Enterprise Operations</a:t>
            </a:r>
          </a:p>
        </p:txBody>
      </p:sp>
      <p:sp>
        <p:nvSpPr>
          <p:cNvPr id="5" name="Slide Number Placeholder 4"/>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349640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665" y="14821"/>
            <a:ext cx="6119665" cy="6858000"/>
          </a:xfrm>
          <a:prstGeom prst="rect">
            <a:avLst/>
          </a:prstGeom>
        </p:spPr>
      </p:pic>
      <p:sp>
        <p:nvSpPr>
          <p:cNvPr id="10" name="Title 4"/>
          <p:cNvSpPr txBox="1">
            <a:spLocks/>
          </p:cNvSpPr>
          <p:nvPr/>
        </p:nvSpPr>
        <p:spPr>
          <a:xfrm>
            <a:off x="6096000" y="14821"/>
            <a:ext cx="6096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prstClr val="white"/>
                </a:solidFill>
                <a:latin typeface="Arial Black" charset="0"/>
                <a:ea typeface="Arial Black" charset="0"/>
                <a:cs typeface="Arial Black" charset="0"/>
              </a:rPr>
              <a:t>COMPETITION</a:t>
            </a:r>
            <a:endParaRPr lang="en-US" sz="4800" b="1" baseline="30000" dirty="0">
              <a:solidFill>
                <a:prstClr val="white"/>
              </a:solidFill>
              <a:latin typeface="Arial Black" charset="0"/>
              <a:ea typeface="Arial Black" charset="0"/>
              <a:cs typeface="Arial Black" charset="0"/>
            </a:endParaRPr>
          </a:p>
        </p:txBody>
      </p:sp>
      <p:sp>
        <p:nvSpPr>
          <p:cNvPr id="11" name="Rectangle 10"/>
          <p:cNvSpPr/>
          <p:nvPr/>
        </p:nvSpPr>
        <p:spPr>
          <a:xfrm>
            <a:off x="5550195" y="1510526"/>
            <a:ext cx="6641805" cy="2677656"/>
          </a:xfrm>
          <a:prstGeom prst="rect">
            <a:avLst/>
          </a:prstGeom>
        </p:spPr>
        <p:txBody>
          <a:bodyPr wrap="square">
            <a:spAutoFit/>
          </a:bodyPr>
          <a:lstStyle/>
          <a:p>
            <a:pPr lvl="2"/>
            <a:r>
              <a:rPr lang="en-US" sz="2400" dirty="0">
                <a:solidFill>
                  <a:prstClr val="white"/>
                </a:solidFill>
                <a:latin typeface="Arial" charset="0"/>
                <a:ea typeface="Arial" charset="0"/>
                <a:cs typeface="Arial" charset="0"/>
              </a:rPr>
              <a:t>The standard for competition in task order contracts is “Fair Opportunity.” </a:t>
            </a:r>
          </a:p>
          <a:p>
            <a:pPr lvl="2"/>
            <a:br>
              <a:rPr lang="en-US" sz="2400" dirty="0">
                <a:solidFill>
                  <a:prstClr val="white"/>
                </a:solidFill>
                <a:latin typeface="Arial" charset="0"/>
                <a:ea typeface="Arial" charset="0"/>
                <a:cs typeface="Arial" charset="0"/>
              </a:rPr>
            </a:br>
            <a:r>
              <a:rPr lang="en-US" sz="2400" dirty="0">
                <a:solidFill>
                  <a:prstClr val="white"/>
                </a:solidFill>
                <a:latin typeface="Arial" charset="0"/>
                <a:ea typeface="Arial" charset="0"/>
                <a:cs typeface="Arial" charset="0"/>
              </a:rPr>
              <a:t>FAR Part 16 requires that all contractors be afforded a “Fair Opportunity” for consideration for award of task/delivery orders. </a:t>
            </a:r>
          </a:p>
        </p:txBody>
      </p:sp>
      <p:sp>
        <p:nvSpPr>
          <p:cNvPr id="8" name="Rectangle 7"/>
          <p:cNvSpPr/>
          <p:nvPr/>
        </p:nvSpPr>
        <p:spPr>
          <a:xfrm>
            <a:off x="-23666" y="14821"/>
            <a:ext cx="6119665" cy="6872821"/>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Slide Number Placeholder 6"/>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3</a:t>
            </a:r>
          </a:p>
        </p:txBody>
      </p:sp>
    </p:spTree>
    <p:extLst>
      <p:ext uri="{BB962C8B-B14F-4D97-AF65-F5344CB8AC3E}">
        <p14:creationId xmlns:p14="http://schemas.microsoft.com/office/powerpoint/2010/main" val="116026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Title 4"/>
          <p:cNvSpPr txBox="1">
            <a:spLocks/>
          </p:cNvSpPr>
          <p:nvPr/>
        </p:nvSpPr>
        <p:spPr>
          <a:xfrm>
            <a:off x="0" y="74141"/>
            <a:ext cx="11989296"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ORDERS UNDER MULTIPLE AWARD CONTRACTS</a:t>
            </a:r>
          </a:p>
        </p:txBody>
      </p:sp>
      <p:sp>
        <p:nvSpPr>
          <p:cNvPr id="5" name="Slide Number Placeholder 4"/>
          <p:cNvSpPr>
            <a:spLocks noGrp="1"/>
          </p:cNvSpPr>
          <p:nvPr>
            <p:ph type="sldNum" sz="quarter" idx="12"/>
          </p:nvPr>
        </p:nvSpPr>
        <p:spPr>
          <a:xfrm>
            <a:off x="9448800" y="6416809"/>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sp>
        <p:nvSpPr>
          <p:cNvPr id="4" name="Rectangle 3"/>
          <p:cNvSpPr/>
          <p:nvPr/>
        </p:nvSpPr>
        <p:spPr>
          <a:xfrm>
            <a:off x="731532" y="2238909"/>
            <a:ext cx="10526232" cy="1938992"/>
          </a:xfrm>
          <a:prstGeom prst="rect">
            <a:avLst/>
          </a:prstGeom>
        </p:spPr>
        <p:txBody>
          <a:bodyPr wrap="square">
            <a:spAutoFit/>
          </a:bodyPr>
          <a:lstStyle/>
          <a:p>
            <a:r>
              <a:rPr lang="en-US" sz="2400" b="1" dirty="0">
                <a:solidFill>
                  <a:schemeClr val="bg1"/>
                </a:solidFill>
                <a:latin typeface="Arial Black" charset="0"/>
                <a:ea typeface="Arial Black" charset="0"/>
                <a:cs typeface="Arial Black" charset="0"/>
              </a:rPr>
              <a:t>FAR 16.505 (b)(1)(</a:t>
            </a:r>
            <a:r>
              <a:rPr lang="en-US" sz="2400" b="1" dirty="0" err="1">
                <a:solidFill>
                  <a:schemeClr val="bg1"/>
                </a:solidFill>
                <a:latin typeface="Arial Black" charset="0"/>
                <a:ea typeface="Arial Black" charset="0"/>
                <a:cs typeface="Arial Black" charset="0"/>
              </a:rPr>
              <a:t>i</a:t>
            </a:r>
            <a:r>
              <a:rPr lang="en-US" sz="2400" b="1" dirty="0">
                <a:solidFill>
                  <a:schemeClr val="bg1"/>
                </a:solidFill>
                <a:latin typeface="Arial Black" charset="0"/>
                <a:ea typeface="Arial Black" charset="0"/>
                <a:cs typeface="Arial Black" charset="0"/>
              </a:rPr>
              <a:t>) </a:t>
            </a:r>
            <a:r>
              <a:rPr lang="en-US" sz="2400" dirty="0">
                <a:solidFill>
                  <a:schemeClr val="bg1"/>
                </a:solidFill>
                <a:latin typeface="Arial" charset="0"/>
                <a:ea typeface="Arial" charset="0"/>
                <a:cs typeface="Arial" charset="0"/>
              </a:rPr>
              <a:t>states:</a:t>
            </a:r>
          </a:p>
          <a:p>
            <a:r>
              <a:rPr lang="en-US" sz="2400" dirty="0">
                <a:solidFill>
                  <a:schemeClr val="bg1"/>
                </a:solidFill>
                <a:latin typeface="Arial" charset="0"/>
                <a:ea typeface="Arial" charset="0"/>
                <a:cs typeface="Arial" charset="0"/>
              </a:rPr>
              <a:t> </a:t>
            </a:r>
          </a:p>
          <a:p>
            <a:r>
              <a:rPr lang="en-US" sz="2400" dirty="0">
                <a:solidFill>
                  <a:schemeClr val="bg1"/>
                </a:solidFill>
                <a:latin typeface="Arial" charset="0"/>
                <a:ea typeface="Arial" charset="0"/>
                <a:cs typeface="Arial" charset="0"/>
              </a:rPr>
              <a:t>“The contracting officer must provide each awardee a fair opportunity to be considered for each order exceeding $3,500 issued under multiple delivery-order contracts or multiple task-order contracts, except ….”</a:t>
            </a:r>
          </a:p>
        </p:txBody>
      </p:sp>
    </p:spTree>
    <p:extLst>
      <p:ext uri="{BB962C8B-B14F-4D97-AF65-F5344CB8AC3E}">
        <p14:creationId xmlns:p14="http://schemas.microsoft.com/office/powerpoint/2010/main" val="820483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2"/>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chemeClr val="bg1"/>
                </a:solidFill>
                <a:latin typeface="Arial Black" charset="0"/>
                <a:ea typeface="Arial Black" charset="0"/>
                <a:cs typeface="Arial Black" charset="0"/>
              </a:rPr>
              <a:t>PROTECH GENERAL GUIDANCE</a:t>
            </a:r>
            <a:endParaRPr lang="en-US" sz="48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5</a:t>
            </a:fld>
            <a:endParaRPr lang="en-US" sz="2000" b="1" dirty="0">
              <a:solidFill>
                <a:schemeClr val="bg1"/>
              </a:solidFill>
              <a:latin typeface="Arial" charset="0"/>
              <a:ea typeface="Arial" charset="0"/>
              <a:cs typeface="Arial" charset="0"/>
            </a:endParaRPr>
          </a:p>
        </p:txBody>
      </p:sp>
      <p:sp>
        <p:nvSpPr>
          <p:cNvPr id="4" name="Rectangle 3"/>
          <p:cNvSpPr/>
          <p:nvPr/>
        </p:nvSpPr>
        <p:spPr>
          <a:xfrm>
            <a:off x="875414" y="2070000"/>
            <a:ext cx="10441172"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The process should be planned, fair and consistent</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  </a:t>
            </a:r>
          </a:p>
          <a:p>
            <a:r>
              <a:rPr lang="en-US" sz="2400" dirty="0">
                <a:solidFill>
                  <a:schemeClr val="bg1"/>
                </a:solidFill>
                <a:latin typeface="Arial" charset="0"/>
                <a:ea typeface="Arial" charset="0"/>
                <a:cs typeface="Arial" charset="0"/>
              </a:rPr>
              <a:t>The total cost should be considered over the </a:t>
            </a:r>
            <a:r>
              <a:rPr lang="en-US" sz="2400" u="sng" dirty="0">
                <a:solidFill>
                  <a:schemeClr val="bg1"/>
                </a:solidFill>
                <a:latin typeface="Arial" charset="0"/>
                <a:ea typeface="Arial" charset="0"/>
                <a:cs typeface="Arial" charset="0"/>
              </a:rPr>
              <a:t>full life</a:t>
            </a:r>
            <a:r>
              <a:rPr lang="en-US" sz="2400" dirty="0">
                <a:solidFill>
                  <a:schemeClr val="bg1"/>
                </a:solidFill>
                <a:latin typeface="Arial" charset="0"/>
                <a:ea typeface="Arial" charset="0"/>
                <a:cs typeface="Arial" charset="0"/>
              </a:rPr>
              <a:t> of the delivery or task order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Full and complete documentation is vitally important and must be able to withstand the scrutiny of an audit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panose="020B0604020202020204" pitchFamily="34" charset="0"/>
                <a:ea typeface="Arial Black" charset="0"/>
                <a:cs typeface="Arial" panose="020B0604020202020204" pitchFamily="34" charset="0"/>
              </a:rPr>
              <a:t>Preference of a specific vendor cannot be the basis of an award decision</a:t>
            </a:r>
          </a:p>
        </p:txBody>
      </p:sp>
    </p:spTree>
    <p:extLst>
      <p:ext uri="{BB962C8B-B14F-4D97-AF65-F5344CB8AC3E}">
        <p14:creationId xmlns:p14="http://schemas.microsoft.com/office/powerpoint/2010/main" val="1754272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29694"/>
            <a:ext cx="12192000" cy="141795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PROTECH TRADITIONAL FAIR OPPORTUNITY PROCESS</a:t>
            </a:r>
            <a:endParaRPr lang="en-US"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6</a:t>
            </a:fld>
            <a:endParaRPr lang="en-US" sz="2000" b="1" dirty="0">
              <a:solidFill>
                <a:schemeClr val="bg1"/>
              </a:solidFill>
              <a:latin typeface="Arial" charset="0"/>
              <a:ea typeface="Arial" charset="0"/>
              <a:cs typeface="Arial" charset="0"/>
            </a:endParaRPr>
          </a:p>
        </p:txBody>
      </p:sp>
      <p:sp>
        <p:nvSpPr>
          <p:cNvPr id="6" name="Content Placeholder 2">
            <a:extLst>
              <a:ext uri="{FF2B5EF4-FFF2-40B4-BE49-F238E27FC236}">
                <a16:creationId xmlns:a16="http://schemas.microsoft.com/office/drawing/2014/main" id="{2D13A602-715D-49D3-A054-205843D1681A}"/>
              </a:ext>
            </a:extLst>
          </p:cNvPr>
          <p:cNvSpPr txBox="1">
            <a:spLocks/>
          </p:cNvSpPr>
          <p:nvPr/>
        </p:nvSpPr>
        <p:spPr>
          <a:xfrm>
            <a:off x="838200" y="1825625"/>
            <a:ext cx="10515600" cy="81124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2400" dirty="0">
                <a:solidFill>
                  <a:schemeClr val="bg1"/>
                </a:solidFill>
                <a:latin typeface="Arial" charset="0"/>
                <a:ea typeface="Arial" charset="0"/>
                <a:cs typeface="Arial" charset="0"/>
              </a:rPr>
              <a:t>All prime contract holders, within the designated Domain, will be provided the opportunity to submit full technical and cost </a:t>
            </a:r>
            <a:r>
              <a:rPr lang="en-US" sz="2400">
                <a:solidFill>
                  <a:schemeClr val="bg1"/>
                </a:solidFill>
                <a:latin typeface="Arial" charset="0"/>
                <a:ea typeface="Arial" charset="0"/>
                <a:cs typeface="Arial" charset="0"/>
              </a:rPr>
              <a:t>proposals </a:t>
            </a:r>
            <a:endParaRPr lang="en-US" sz="2400" dirty="0">
              <a:solidFill>
                <a:schemeClr val="bg1"/>
              </a:solidFill>
              <a:latin typeface="Arial" charset="0"/>
              <a:ea typeface="Arial" charset="0"/>
              <a:cs typeface="Arial" charset="0"/>
            </a:endParaRPr>
          </a:p>
        </p:txBody>
      </p:sp>
      <p:graphicFrame>
        <p:nvGraphicFramePr>
          <p:cNvPr id="2" name="Diagram 1"/>
          <p:cNvGraphicFramePr/>
          <p:nvPr>
            <p:extLst>
              <p:ext uri="{D42A27DB-BD31-4B8C-83A1-F6EECF244321}">
                <p14:modId xmlns:p14="http://schemas.microsoft.com/office/powerpoint/2010/main" val="2118880079"/>
              </p:ext>
            </p:extLst>
          </p:nvPr>
        </p:nvGraphicFramePr>
        <p:xfrm>
          <a:off x="1049965" y="1454155"/>
          <a:ext cx="1009207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5256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0" y="48835"/>
            <a:ext cx="12192000"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Black" charset="0"/>
                <a:ea typeface="Arial Black" charset="0"/>
                <a:cs typeface="Arial Black" charset="0"/>
              </a:rPr>
              <a:t>IF FAIR OPPORTUNITY IS </a:t>
            </a:r>
            <a:r>
              <a:rPr lang="en-US" sz="4000" b="1" u="sng" dirty="0">
                <a:solidFill>
                  <a:schemeClr val="bg1"/>
                </a:solidFill>
                <a:latin typeface="Arial Black" charset="0"/>
                <a:ea typeface="Arial Black" charset="0"/>
                <a:cs typeface="Arial Black" charset="0"/>
              </a:rPr>
              <a:t>NOT</a:t>
            </a:r>
            <a:r>
              <a:rPr lang="en-US" sz="4000" b="1" dirty="0">
                <a:solidFill>
                  <a:schemeClr val="bg1"/>
                </a:solidFill>
                <a:latin typeface="Arial Black" charset="0"/>
                <a:ea typeface="Arial Black" charset="0"/>
                <a:cs typeface="Arial Black" charset="0"/>
              </a:rPr>
              <a:t> PROVIDED</a:t>
            </a: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7</a:t>
            </a:fld>
            <a:endParaRPr lang="en-US" sz="2000" b="1" dirty="0">
              <a:solidFill>
                <a:schemeClr val="bg1"/>
              </a:solidFill>
              <a:latin typeface="Arial" charset="0"/>
              <a:ea typeface="Arial" charset="0"/>
              <a:cs typeface="Arial" charset="0"/>
            </a:endParaRPr>
          </a:p>
        </p:txBody>
      </p:sp>
      <p:sp>
        <p:nvSpPr>
          <p:cNvPr id="3" name="Rectangle 2"/>
          <p:cNvSpPr/>
          <p:nvPr/>
        </p:nvSpPr>
        <p:spPr>
          <a:xfrm>
            <a:off x="874776" y="2274838"/>
            <a:ext cx="10442448"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The Task Order CO (TO CO) shall:</a:t>
            </a:r>
          </a:p>
          <a:p>
            <a:endParaRPr lang="en-US" sz="2400" dirty="0">
              <a:solidFill>
                <a:schemeClr val="bg1"/>
              </a:solidFill>
              <a:latin typeface="Arial" charset="0"/>
              <a:ea typeface="Arial" charset="0"/>
              <a:cs typeface="Arial" charset="0"/>
            </a:endParaRPr>
          </a:p>
          <a:p>
            <a:pPr marL="800100" lvl="1" indent="-342900">
              <a:buFont typeface="Arial" panose="020B0604020202020204" pitchFamily="34" charset="0"/>
              <a:buChar char="•"/>
            </a:pPr>
            <a:r>
              <a:rPr lang="en-US" sz="2400" dirty="0">
                <a:solidFill>
                  <a:schemeClr val="bg1"/>
                </a:solidFill>
                <a:latin typeface="Arial" charset="0"/>
                <a:ea typeface="Arial" charset="0"/>
                <a:cs typeface="Arial" charset="0"/>
              </a:rPr>
              <a:t>Prepare a written justification (If over $150K)</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800100" lvl="1" indent="-342900">
              <a:buFont typeface="Arial" panose="020B0604020202020204" pitchFamily="34" charset="0"/>
              <a:buChar char="•"/>
            </a:pPr>
            <a:r>
              <a:rPr lang="en-US" sz="2400" dirty="0">
                <a:solidFill>
                  <a:schemeClr val="bg1"/>
                </a:solidFill>
                <a:latin typeface="Arial" charset="0"/>
                <a:ea typeface="Arial" charset="0"/>
                <a:cs typeface="Arial" charset="0"/>
              </a:rPr>
              <a:t>Publish notice and justification (If over $150K)</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lvl="1"/>
            <a:r>
              <a:rPr lang="en-US" sz="2400" dirty="0">
                <a:solidFill>
                  <a:schemeClr val="bg1"/>
                </a:solidFill>
                <a:latin typeface="Arial" charset="0"/>
                <a:ea typeface="Arial" charset="0"/>
                <a:cs typeface="Arial" charset="0"/>
              </a:rPr>
              <a:t> </a:t>
            </a:r>
          </a:p>
        </p:txBody>
      </p:sp>
    </p:spTree>
    <p:extLst>
      <p:ext uri="{BB962C8B-B14F-4D97-AF65-F5344CB8AC3E}">
        <p14:creationId xmlns:p14="http://schemas.microsoft.com/office/powerpoint/2010/main" val="834509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12032"/>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4"/>
          <p:cNvSpPr txBox="1">
            <a:spLocks/>
          </p:cNvSpPr>
          <p:nvPr/>
        </p:nvSpPr>
        <p:spPr>
          <a:xfrm>
            <a:off x="0" y="-12032"/>
            <a:ext cx="11989296"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Black" charset="0"/>
                <a:ea typeface="Arial Black" charset="0"/>
                <a:cs typeface="Arial Black" charset="0"/>
              </a:rPr>
              <a:t>SMALL BUSINESS SET-ASIDE REVIEW</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Black" charset="0"/>
                <a:ea typeface="Arial Black" charset="0"/>
                <a:cs typeface="Arial Black" charset="0"/>
              </a:rPr>
              <a:t>(DOC FORM CD-570)</a:t>
            </a:r>
          </a:p>
        </p:txBody>
      </p:sp>
      <p:sp>
        <p:nvSpPr>
          <p:cNvPr id="5" name="Slide Number Placeholder 4"/>
          <p:cNvSpPr>
            <a:spLocks noGrp="1"/>
          </p:cNvSpPr>
          <p:nvPr>
            <p:ph type="sldNum" sz="quarter" idx="12"/>
          </p:nvPr>
        </p:nvSpPr>
        <p:spPr>
          <a:xfrm>
            <a:off x="9448800" y="6416809"/>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42A805-CC9C-914B-ABB2-F476495C4AE8}" type="slidenum">
              <a:rPr kumimoji="0" lang="en-US" sz="2000" b="1" i="0" u="none" strike="noStrike" kern="1200" cap="none" spc="0" normalizeH="0" baseline="0" noProof="0" smtClean="0">
                <a:ln>
                  <a:noFill/>
                </a:ln>
                <a:solidFill>
                  <a:prstClr val="white"/>
                </a:solidFill>
                <a:effectLst/>
                <a:uLnTx/>
                <a:uFillTx/>
                <a:latin typeface="Arial" charset="0"/>
                <a:ea typeface="Arial"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2000" b="1"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4" name="Rectangle 3"/>
          <p:cNvSpPr/>
          <p:nvPr/>
        </p:nvSpPr>
        <p:spPr>
          <a:xfrm>
            <a:off x="731532" y="1646300"/>
            <a:ext cx="10526232" cy="45243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Arial Black" charset="0"/>
                <a:cs typeface="Arial" panose="020B0604020202020204" pitchFamily="34" charset="0"/>
              </a:rPr>
              <a:t>The TO CO shall: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Arial Black" charset="0"/>
              <a:cs typeface="Arial" panose="020B0604020202020204" pitchFamily="34" charset="0"/>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white"/>
                </a:solidFill>
                <a:effectLst/>
                <a:uLnTx/>
                <a:uFillTx/>
                <a:latin typeface="Arial" panose="020B0604020202020204" pitchFamily="34" charset="0"/>
                <a:ea typeface="Arial Black" charset="0"/>
                <a:cs typeface="Arial" panose="020B0604020202020204" pitchFamily="34" charset="0"/>
              </a:rPr>
              <a:t>Examine the capabilities of the contract holders in order to determine if a set-aside is appropriate </a:t>
            </a:r>
          </a:p>
          <a:p>
            <a:pPr marL="800100" lvl="1" indent="-342900">
              <a:buFont typeface="Arial" panose="020B0604020202020204" pitchFamily="34" charset="0"/>
              <a:buChar char="•"/>
            </a:pPr>
            <a:r>
              <a:rPr lang="en-US" sz="2400" dirty="0">
                <a:solidFill>
                  <a:prstClr val="white"/>
                </a:solidFill>
                <a:latin typeface="Arial" panose="020B0604020202020204" pitchFamily="34" charset="0"/>
                <a:ea typeface="Arial Black" charset="0"/>
                <a:cs typeface="Arial" panose="020B0604020202020204" pitchFamily="34" charset="0"/>
              </a:rPr>
              <a:t>Determine whether to release a Request for Information (RFI) </a:t>
            </a:r>
          </a:p>
          <a:p>
            <a:pPr marL="800100" lvl="1" indent="-342900">
              <a:buFont typeface="Arial" panose="020B0604020202020204" pitchFamily="34" charset="0"/>
              <a:buChar char="•"/>
            </a:pPr>
            <a:r>
              <a:rPr lang="en-US" sz="2400" dirty="0">
                <a:solidFill>
                  <a:prstClr val="white"/>
                </a:solidFill>
                <a:latin typeface="Arial" panose="020B0604020202020204" pitchFamily="34" charset="0"/>
                <a:ea typeface="Arial Black" charset="0"/>
                <a:cs typeface="Arial" panose="020B0604020202020204" pitchFamily="34" charset="0"/>
              </a:rPr>
              <a:t>Coordination with NOAA Small Business Office and Small Business Administration (SBA)</a:t>
            </a:r>
          </a:p>
          <a:p>
            <a:pPr marL="800100" lvl="1" indent="-342900">
              <a:buFont typeface="Arial" panose="020B0604020202020204" pitchFamily="34" charset="0"/>
              <a:buChar char="•"/>
            </a:pPr>
            <a:r>
              <a:rPr lang="en-US" sz="2400" dirty="0">
                <a:solidFill>
                  <a:prstClr val="white"/>
                </a:solidFill>
                <a:latin typeface="Arial" panose="020B0604020202020204" pitchFamily="34" charset="0"/>
                <a:ea typeface="Arial Black" charset="0"/>
                <a:cs typeface="Arial" panose="020B0604020202020204" pitchFamily="34" charset="0"/>
              </a:rPr>
              <a:t>Set-aside if it is determined that two or more small business or other socio-economic category business are capable of performing the requirement</a:t>
            </a:r>
          </a:p>
          <a:p>
            <a:pPr marL="800100" lvl="1" indent="-342900">
              <a:buFont typeface="Arial" panose="020B0604020202020204" pitchFamily="34" charset="0"/>
              <a:buChar char="•"/>
            </a:pPr>
            <a:endParaRPr kumimoji="0" lang="en-US" sz="2400" b="0" i="0" u="none" strike="noStrike" kern="1200" cap="none" spc="0" normalizeH="0" baseline="0" noProof="0" dirty="0">
              <a:ln>
                <a:noFill/>
              </a:ln>
              <a:solidFill>
                <a:prstClr val="white"/>
              </a:solidFill>
              <a:effectLst/>
              <a:uLnTx/>
              <a:uFillTx/>
              <a:latin typeface="Arial Black" charset="0"/>
              <a:ea typeface="Arial Black" charset="0"/>
              <a:cs typeface="Arial Black" charset="0"/>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white"/>
              </a:solidFill>
              <a:effectLst/>
              <a:uLnTx/>
              <a:uFillTx/>
              <a:latin typeface="Arial Black" charset="0"/>
              <a:ea typeface="Arial Black" charset="0"/>
              <a:cs typeface="Arial Black" charset="0"/>
            </a:endParaRPr>
          </a:p>
        </p:txBody>
      </p:sp>
    </p:spTree>
    <p:extLst>
      <p:ext uri="{BB962C8B-B14F-4D97-AF65-F5344CB8AC3E}">
        <p14:creationId xmlns:p14="http://schemas.microsoft.com/office/powerpoint/2010/main" val="2604569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EXCEPTIONS TO FAIR OPPORTUNITY</a:t>
            </a:r>
            <a:endParaRPr lang="en-US" b="1" baseline="30000" dirty="0">
              <a:solidFill>
                <a:schemeClr val="bg1"/>
              </a:solidFill>
              <a:latin typeface="Arial Black" charset="0"/>
              <a:ea typeface="Arial Black" charset="0"/>
              <a:cs typeface="Arial Black" charset="0"/>
            </a:endParaRPr>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9</a:t>
            </a:fld>
            <a:endParaRPr lang="en-US" sz="2000" b="1" dirty="0">
              <a:solidFill>
                <a:schemeClr val="bg1"/>
              </a:solidFill>
              <a:latin typeface="Arial" charset="0"/>
              <a:ea typeface="Arial" charset="0"/>
              <a:cs typeface="Arial" charset="0"/>
            </a:endParaRPr>
          </a:p>
        </p:txBody>
      </p:sp>
      <p:sp>
        <p:nvSpPr>
          <p:cNvPr id="2" name="Rectangle 1"/>
          <p:cNvSpPr/>
          <p:nvPr/>
        </p:nvSpPr>
        <p:spPr>
          <a:xfrm>
            <a:off x="928576" y="1536257"/>
            <a:ext cx="10334847" cy="2677656"/>
          </a:xfrm>
          <a:prstGeom prst="rect">
            <a:avLst/>
          </a:prstGeom>
        </p:spPr>
        <p:txBody>
          <a:bodyPr wrap="square">
            <a:spAutoFit/>
          </a:bodyPr>
          <a:lstStyle/>
          <a:p>
            <a:pPr marL="400050" indent="-400050">
              <a:buFont typeface="+mj-lt"/>
              <a:buAutoNum type="romanLcPeriod"/>
            </a:pPr>
            <a:r>
              <a:rPr lang="en-US" sz="2400" dirty="0">
                <a:solidFill>
                  <a:schemeClr val="bg1"/>
                </a:solidFill>
                <a:latin typeface="Arial" charset="0"/>
                <a:ea typeface="Arial" charset="0"/>
                <a:cs typeface="Arial" charset="0"/>
              </a:rPr>
              <a:t>Need is so urgent that fair opportunity would result in unacceptable delays </a:t>
            </a:r>
          </a:p>
          <a:p>
            <a:pPr marL="400050" indent="-400050">
              <a:buFont typeface="+mj-lt"/>
              <a:buAutoNum type="romanLcPeriod"/>
            </a:pPr>
            <a:r>
              <a:rPr lang="en-US" sz="2400" dirty="0">
                <a:solidFill>
                  <a:schemeClr val="bg1"/>
                </a:solidFill>
                <a:latin typeface="Arial" charset="0"/>
                <a:ea typeface="Arial" charset="0"/>
                <a:cs typeface="Arial" charset="0"/>
              </a:rPr>
              <a:t>Only one awardee capable because of unique or highly specialized supplies/services </a:t>
            </a:r>
          </a:p>
          <a:p>
            <a:pPr marL="400050" indent="-400050">
              <a:buFont typeface="+mj-lt"/>
              <a:buAutoNum type="romanLcPeriod"/>
            </a:pPr>
            <a:r>
              <a:rPr lang="en-US" sz="2400" dirty="0">
                <a:solidFill>
                  <a:schemeClr val="bg1"/>
                </a:solidFill>
                <a:latin typeface="Arial" charset="0"/>
                <a:ea typeface="Arial" charset="0"/>
                <a:cs typeface="Arial" charset="0"/>
              </a:rPr>
              <a:t>Logical follow-on, if all awardees were given fair opportunity under original order </a:t>
            </a:r>
          </a:p>
          <a:p>
            <a:pPr marL="400050" indent="-400050">
              <a:buFont typeface="+mj-lt"/>
              <a:buAutoNum type="romanLcPeriod"/>
            </a:pPr>
            <a:r>
              <a:rPr lang="en-US" sz="2400" dirty="0">
                <a:solidFill>
                  <a:schemeClr val="bg1"/>
                </a:solidFill>
                <a:latin typeface="Arial" charset="0"/>
                <a:ea typeface="Arial" charset="0"/>
                <a:cs typeface="Arial" charset="0"/>
              </a:rPr>
              <a:t>Minimum guarantee</a:t>
            </a:r>
          </a:p>
        </p:txBody>
      </p:sp>
    </p:spTree>
    <p:extLst>
      <p:ext uri="{BB962C8B-B14F-4D97-AF65-F5344CB8AC3E}">
        <p14:creationId xmlns:p14="http://schemas.microsoft.com/office/powerpoint/2010/main" val="1041265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5498</TotalTime>
  <Words>2781</Words>
  <Application>Microsoft Macintosh PowerPoint</Application>
  <PresentationFormat>Widescreen</PresentationFormat>
  <Paragraphs>182</Paragraphs>
  <Slides>14</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Arial Black</vt:lpstr>
      <vt:lpstr>Calibri</vt:lpstr>
      <vt:lpstr>Calibri Light</vt:lpstr>
      <vt:lpstr>Courier New</vt:lpstr>
      <vt:lpstr>Times New Roman</vt:lpstr>
      <vt:lpstr>Wingdings</vt:lpstr>
      <vt:lpstr>Office Theme</vt:lpstr>
      <vt:lpstr>3_Office Theme</vt:lpstr>
      <vt:lpstr>PowerPoint Presentation</vt:lpstr>
      <vt:lpstr>WHAT IS PROTECH?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145</cp:revision>
  <dcterms:created xsi:type="dcterms:W3CDTF">2017-05-25T21:59:07Z</dcterms:created>
  <dcterms:modified xsi:type="dcterms:W3CDTF">2018-08-28T21:24:23Z</dcterms:modified>
</cp:coreProperties>
</file>